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61" r:id="rId1"/>
  </p:sldMasterIdLst>
  <p:notesMasterIdLst>
    <p:notesMasterId r:id="rId214"/>
  </p:notesMasterIdLst>
  <p:sldIdLst>
    <p:sldId id="461" r:id="rId2"/>
    <p:sldId id="462" r:id="rId3"/>
    <p:sldId id="464" r:id="rId4"/>
    <p:sldId id="514" r:id="rId5"/>
    <p:sldId id="518" r:id="rId6"/>
    <p:sldId id="517" r:id="rId7"/>
    <p:sldId id="458" r:id="rId8"/>
    <p:sldId id="515" r:id="rId9"/>
    <p:sldId id="516" r:id="rId10"/>
    <p:sldId id="460" r:id="rId11"/>
    <p:sldId id="511" r:id="rId12"/>
    <p:sldId id="506" r:id="rId13"/>
    <p:sldId id="259" r:id="rId14"/>
    <p:sldId id="260" r:id="rId15"/>
    <p:sldId id="261" r:id="rId16"/>
    <p:sldId id="263" r:id="rId17"/>
    <p:sldId id="264"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448"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300" r:id="rId53"/>
    <p:sldId id="301" r:id="rId54"/>
    <p:sldId id="302" r:id="rId55"/>
    <p:sldId id="303" r:id="rId56"/>
    <p:sldId id="304" r:id="rId57"/>
    <p:sldId id="305" r:id="rId58"/>
    <p:sldId id="306" r:id="rId59"/>
    <p:sldId id="307" r:id="rId60"/>
    <p:sldId id="308" r:id="rId61"/>
    <p:sldId id="471" r:id="rId62"/>
    <p:sldId id="309" r:id="rId63"/>
    <p:sldId id="310" r:id="rId64"/>
    <p:sldId id="311" r:id="rId65"/>
    <p:sldId id="312" r:id="rId66"/>
    <p:sldId id="313" r:id="rId67"/>
    <p:sldId id="314" r:id="rId68"/>
    <p:sldId id="315" r:id="rId69"/>
    <p:sldId id="316" r:id="rId70"/>
    <p:sldId id="317" r:id="rId71"/>
    <p:sldId id="318" r:id="rId72"/>
    <p:sldId id="319" r:id="rId73"/>
    <p:sldId id="320" r:id="rId74"/>
    <p:sldId id="321" r:id="rId75"/>
    <p:sldId id="322" r:id="rId76"/>
    <p:sldId id="323" r:id="rId77"/>
    <p:sldId id="324" r:id="rId78"/>
    <p:sldId id="325" r:id="rId79"/>
    <p:sldId id="326" r:id="rId80"/>
    <p:sldId id="327" r:id="rId81"/>
    <p:sldId id="328" r:id="rId82"/>
    <p:sldId id="329" r:id="rId83"/>
    <p:sldId id="330" r:id="rId84"/>
    <p:sldId id="331" r:id="rId85"/>
    <p:sldId id="332" r:id="rId86"/>
    <p:sldId id="333" r:id="rId87"/>
    <p:sldId id="334" r:id="rId88"/>
    <p:sldId id="335" r:id="rId89"/>
    <p:sldId id="336" r:id="rId90"/>
    <p:sldId id="499" r:id="rId91"/>
    <p:sldId id="500" r:id="rId92"/>
    <p:sldId id="501" r:id="rId93"/>
    <p:sldId id="343" r:id="rId94"/>
    <p:sldId id="344" r:id="rId95"/>
    <p:sldId id="345" r:id="rId96"/>
    <p:sldId id="346" r:id="rId97"/>
    <p:sldId id="347" r:id="rId98"/>
    <p:sldId id="348" r:id="rId99"/>
    <p:sldId id="349" r:id="rId100"/>
    <p:sldId id="350" r:id="rId101"/>
    <p:sldId id="351" r:id="rId102"/>
    <p:sldId id="352" r:id="rId103"/>
    <p:sldId id="353" r:id="rId104"/>
    <p:sldId id="354" r:id="rId105"/>
    <p:sldId id="355" r:id="rId106"/>
    <p:sldId id="356" r:id="rId107"/>
    <p:sldId id="357" r:id="rId108"/>
    <p:sldId id="358" r:id="rId109"/>
    <p:sldId id="359" r:id="rId110"/>
    <p:sldId id="360" r:id="rId111"/>
    <p:sldId id="361" r:id="rId112"/>
    <p:sldId id="362" r:id="rId113"/>
    <p:sldId id="363" r:id="rId114"/>
    <p:sldId id="364" r:id="rId115"/>
    <p:sldId id="365" r:id="rId116"/>
    <p:sldId id="366" r:id="rId117"/>
    <p:sldId id="367" r:id="rId118"/>
    <p:sldId id="483" r:id="rId119"/>
    <p:sldId id="368" r:id="rId120"/>
    <p:sldId id="484" r:id="rId121"/>
    <p:sldId id="369" r:id="rId122"/>
    <p:sldId id="370" r:id="rId123"/>
    <p:sldId id="371" r:id="rId124"/>
    <p:sldId id="372" r:id="rId125"/>
    <p:sldId id="449" r:id="rId126"/>
    <p:sldId id="373" r:id="rId127"/>
    <p:sldId id="374" r:id="rId128"/>
    <p:sldId id="485" r:id="rId129"/>
    <p:sldId id="375" r:id="rId130"/>
    <p:sldId id="451" r:id="rId131"/>
    <p:sldId id="450" r:id="rId132"/>
    <p:sldId id="376" r:id="rId133"/>
    <p:sldId id="377" r:id="rId134"/>
    <p:sldId id="378" r:id="rId135"/>
    <p:sldId id="379" r:id="rId136"/>
    <p:sldId id="380" r:id="rId137"/>
    <p:sldId id="452" r:id="rId138"/>
    <p:sldId id="381" r:id="rId139"/>
    <p:sldId id="382" r:id="rId140"/>
    <p:sldId id="383" r:id="rId141"/>
    <p:sldId id="385" r:id="rId142"/>
    <p:sldId id="386" r:id="rId143"/>
    <p:sldId id="387" r:id="rId144"/>
    <p:sldId id="388" r:id="rId145"/>
    <p:sldId id="389" r:id="rId146"/>
    <p:sldId id="390" r:id="rId147"/>
    <p:sldId id="391" r:id="rId148"/>
    <p:sldId id="453" r:id="rId149"/>
    <p:sldId id="392" r:id="rId150"/>
    <p:sldId id="393" r:id="rId151"/>
    <p:sldId id="394" r:id="rId152"/>
    <p:sldId id="502" r:id="rId153"/>
    <p:sldId id="396" r:id="rId154"/>
    <p:sldId id="397" r:id="rId155"/>
    <p:sldId id="398" r:id="rId156"/>
    <p:sldId id="399" r:id="rId157"/>
    <p:sldId id="400" r:id="rId158"/>
    <p:sldId id="455" r:id="rId159"/>
    <p:sldId id="401" r:id="rId160"/>
    <p:sldId id="402" r:id="rId161"/>
    <p:sldId id="403" r:id="rId162"/>
    <p:sldId id="404" r:id="rId163"/>
    <p:sldId id="405" r:id="rId164"/>
    <p:sldId id="406" r:id="rId165"/>
    <p:sldId id="407" r:id="rId166"/>
    <p:sldId id="408" r:id="rId167"/>
    <p:sldId id="409" r:id="rId168"/>
    <p:sldId id="410" r:id="rId169"/>
    <p:sldId id="411" r:id="rId170"/>
    <p:sldId id="412" r:id="rId171"/>
    <p:sldId id="413" r:id="rId172"/>
    <p:sldId id="414" r:id="rId173"/>
    <p:sldId id="415" r:id="rId174"/>
    <p:sldId id="416" r:id="rId175"/>
    <p:sldId id="486" r:id="rId176"/>
    <p:sldId id="417" r:id="rId177"/>
    <p:sldId id="418" r:id="rId178"/>
    <p:sldId id="419" r:id="rId179"/>
    <p:sldId id="420" r:id="rId180"/>
    <p:sldId id="456" r:id="rId181"/>
    <p:sldId id="421" r:id="rId182"/>
    <p:sldId id="422" r:id="rId183"/>
    <p:sldId id="423" r:id="rId184"/>
    <p:sldId id="424" r:id="rId185"/>
    <p:sldId id="425" r:id="rId186"/>
    <p:sldId id="426" r:id="rId187"/>
    <p:sldId id="427" r:id="rId188"/>
    <p:sldId id="428" r:id="rId189"/>
    <p:sldId id="429" r:id="rId190"/>
    <p:sldId id="430" r:id="rId191"/>
    <p:sldId id="431" r:id="rId192"/>
    <p:sldId id="487" r:id="rId193"/>
    <p:sldId id="432" r:id="rId194"/>
    <p:sldId id="433" r:id="rId195"/>
    <p:sldId id="434" r:id="rId196"/>
    <p:sldId id="435" r:id="rId197"/>
    <p:sldId id="436" r:id="rId198"/>
    <p:sldId id="437" r:id="rId199"/>
    <p:sldId id="438" r:id="rId200"/>
    <p:sldId id="513" r:id="rId201"/>
    <p:sldId id="439" r:id="rId202"/>
    <p:sldId id="488" r:id="rId203"/>
    <p:sldId id="440" r:id="rId204"/>
    <p:sldId id="457" r:id="rId205"/>
    <p:sldId id="441" r:id="rId206"/>
    <p:sldId id="442" r:id="rId207"/>
    <p:sldId id="443" r:id="rId208"/>
    <p:sldId id="444" r:id="rId209"/>
    <p:sldId id="445" r:id="rId210"/>
    <p:sldId id="446" r:id="rId211"/>
    <p:sldId id="447" r:id="rId212"/>
    <p:sldId id="507" r:id="rId213"/>
  </p:sldIdLst>
  <p:sldSz cx="9144000" cy="6858000" type="screen4x3"/>
  <p:notesSz cx="6858000" cy="9144000"/>
  <p:embeddedFontLst>
    <p:embeddedFont>
      <p:font typeface="Calibri" panose="020F0502020204030204" pitchFamily="34" charset="0"/>
      <p:regular r:id="rId215"/>
      <p:bold r:id="rId216"/>
      <p:italic r:id="rId217"/>
      <p:boldItalic r:id="rId218"/>
    </p:embeddedFont>
    <p:embeddedFont>
      <p:font typeface="Palatino Linotype" panose="02040502050505030304" pitchFamily="18" charset="0"/>
      <p:regular r:id="rId219"/>
      <p:bold r:id="rId220"/>
      <p:italic r:id="rId221"/>
      <p:boldItalic r:id="rId22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014"/>
  </p:normalViewPr>
  <p:slideViewPr>
    <p:cSldViewPr snapToGrid="0" snapToObjects="1">
      <p:cViewPr varScale="1">
        <p:scale>
          <a:sx n="116" d="100"/>
          <a:sy n="116" d="100"/>
        </p:scale>
        <p:origin x="960" y="176"/>
      </p:cViewPr>
      <p:guideLst>
        <p:guide orient="horz" pos="2160"/>
        <p:guide pos="2880"/>
      </p:guideLst>
    </p:cSldViewPr>
  </p:slideViewPr>
  <p:outlineViewPr>
    <p:cViewPr>
      <p:scale>
        <a:sx n="33" d="100"/>
        <a:sy n="33" d="100"/>
      </p:scale>
      <p:origin x="0" y="-186864"/>
    </p:cViewPr>
  </p:outlineViewPr>
  <p:notesTextViewPr>
    <p:cViewPr>
      <p:scale>
        <a:sx n="100" d="100"/>
        <a:sy n="100" d="100"/>
      </p:scale>
      <p:origin x="0" y="0"/>
    </p:cViewPr>
  </p:notesTextViewPr>
  <p:sorterViewPr>
    <p:cViewPr>
      <p:scale>
        <a:sx n="109" d="100"/>
        <a:sy n="109" d="100"/>
      </p:scale>
      <p:origin x="0" y="0"/>
    </p:cViewPr>
  </p:sorterViewPr>
  <p:notesViewPr>
    <p:cSldViewPr snapToGrid="0" snapToObjects="1">
      <p:cViewPr varScale="1">
        <p:scale>
          <a:sx n="99" d="100"/>
          <a:sy n="99" d="100"/>
        </p:scale>
        <p:origin x="3064" y="184"/>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tableStyles" Target="tableStyle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font" Target="fonts/font2.fntdata"/><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font" Target="fonts/font3.fntdata"/><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font" Target="fonts/font4.fntdata"/><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font" Target="fonts/font5.fntdata"/><Relationship Id="rId3" Type="http://schemas.openxmlformats.org/officeDocument/2006/relationships/slide" Target="slides/slide2.xml"/><Relationship Id="rId214" Type="http://schemas.openxmlformats.org/officeDocument/2006/relationships/notesMaster" Target="notesMasters/notesMaster1.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font" Target="fonts/font6.fntdata"/><Relationship Id="rId225"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font" Target="fonts/font1.fntdata"/><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font" Target="fonts/font7.fntdata"/><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font" Target="fonts/font8.fntdata"/><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presProps" Target="presProps.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viewProps" Target="viewProps.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5B6005-8BBD-964A-BCC6-78567D838753}" type="datetimeFigureOut">
              <a:rPr lang="en-US" smtClean="0"/>
              <a:t>3/30/23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C19B19-DA05-214B-890A-DBDD1E614D4F}" type="slidenum">
              <a:rPr lang="en-US" smtClean="0"/>
              <a:t>‹#›</a:t>
            </a:fld>
            <a:endParaRPr lang="en-US"/>
          </a:p>
        </p:txBody>
      </p:sp>
    </p:spTree>
    <p:extLst>
      <p:ext uri="{BB962C8B-B14F-4D97-AF65-F5344CB8AC3E}">
        <p14:creationId xmlns:p14="http://schemas.microsoft.com/office/powerpoint/2010/main" val="2285827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C19B19-DA05-214B-890A-DBDD1E614D4F}" type="slidenum">
              <a:rPr lang="en-US" smtClean="0"/>
              <a:t>35</a:t>
            </a:fld>
            <a:endParaRPr lang="en-US"/>
          </a:p>
        </p:txBody>
      </p:sp>
    </p:spTree>
    <p:extLst>
      <p:ext uri="{BB962C8B-B14F-4D97-AF65-F5344CB8AC3E}">
        <p14:creationId xmlns:p14="http://schemas.microsoft.com/office/powerpoint/2010/main" val="4150906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C19B19-DA05-214B-890A-DBDD1E614D4F}" type="slidenum">
              <a:rPr lang="en-US" smtClean="0"/>
              <a:t>155</a:t>
            </a:fld>
            <a:endParaRPr lang="en-US"/>
          </a:p>
        </p:txBody>
      </p:sp>
    </p:spTree>
    <p:extLst>
      <p:ext uri="{BB962C8B-B14F-4D97-AF65-F5344CB8AC3E}">
        <p14:creationId xmlns:p14="http://schemas.microsoft.com/office/powerpoint/2010/main" val="4401012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C19B19-DA05-214B-890A-DBDD1E614D4F}" type="slidenum">
              <a:rPr lang="en-US" smtClean="0"/>
              <a:t>158</a:t>
            </a:fld>
            <a:endParaRPr lang="en-US"/>
          </a:p>
        </p:txBody>
      </p:sp>
    </p:spTree>
    <p:extLst>
      <p:ext uri="{BB962C8B-B14F-4D97-AF65-F5344CB8AC3E}">
        <p14:creationId xmlns:p14="http://schemas.microsoft.com/office/powerpoint/2010/main" val="8390317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C19B19-DA05-214B-890A-DBDD1E614D4F}" type="slidenum">
              <a:rPr lang="en-US" smtClean="0"/>
              <a:t>189</a:t>
            </a:fld>
            <a:endParaRPr lang="en-US"/>
          </a:p>
        </p:txBody>
      </p:sp>
    </p:spTree>
    <p:extLst>
      <p:ext uri="{BB962C8B-B14F-4D97-AF65-F5344CB8AC3E}">
        <p14:creationId xmlns:p14="http://schemas.microsoft.com/office/powerpoint/2010/main" val="720315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C19B19-DA05-214B-890A-DBDD1E614D4F}" type="slidenum">
              <a:rPr lang="en-US" smtClean="0"/>
              <a:t>209</a:t>
            </a:fld>
            <a:endParaRPr lang="en-US"/>
          </a:p>
        </p:txBody>
      </p:sp>
    </p:spTree>
    <p:extLst>
      <p:ext uri="{BB962C8B-B14F-4D97-AF65-F5344CB8AC3E}">
        <p14:creationId xmlns:p14="http://schemas.microsoft.com/office/powerpoint/2010/main" val="1086071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C19B19-DA05-214B-890A-DBDD1E614D4F}" type="slidenum">
              <a:rPr lang="en-US" smtClean="0"/>
              <a:t>210</a:t>
            </a:fld>
            <a:endParaRPr lang="en-US"/>
          </a:p>
        </p:txBody>
      </p:sp>
    </p:spTree>
    <p:extLst>
      <p:ext uri="{BB962C8B-B14F-4D97-AF65-F5344CB8AC3E}">
        <p14:creationId xmlns:p14="http://schemas.microsoft.com/office/powerpoint/2010/main" val="265503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5EE630C8-1D1D-9C44-AA77-3B413E6AF1C1}" type="datetimeFigureOut">
              <a:rPr lang="en-US" smtClean="0"/>
              <a:t>3/30/23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5EE630C8-1D1D-9C44-AA77-3B413E6AF1C1}" type="datetimeFigureOut">
              <a:rPr lang="en-US" smtClean="0"/>
              <a:t>3/30/23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5EE630C8-1D1D-9C44-AA77-3B413E6AF1C1}" type="datetimeFigureOut">
              <a:rPr lang="en-US" smtClean="0"/>
              <a:t>3/30/23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14279412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46400" y="274638"/>
            <a:ext cx="8229600" cy="5989020"/>
          </a:xfrm>
        </p:spPr>
        <p:txBody>
          <a:bodyPr anchor="t">
            <a:normAutofit/>
          </a:bodyPr>
          <a:lstStyle>
            <a:lvl1pPr algn="l">
              <a:defRPr sz="2400"/>
            </a:lvl1pPr>
          </a:lstStyle>
          <a:p>
            <a:r>
              <a:rPr lang="en-GB"/>
              <a:t>Click to edit Master title style</a:t>
            </a:r>
            <a:endParaRPr lang="en-US" dirty="0"/>
          </a:p>
        </p:txBody>
      </p:sp>
      <p:sp>
        <p:nvSpPr>
          <p:cNvPr id="6" name="Slide Number Placeholder 5"/>
          <p:cNvSpPr>
            <a:spLocks noGrp="1"/>
          </p:cNvSpPr>
          <p:nvPr>
            <p:ph type="sldNum" sz="quarter" idx="12"/>
          </p:nvPr>
        </p:nvSpPr>
        <p:spPr/>
        <p:txBody>
          <a:bodyPr/>
          <a:lstStyle/>
          <a:p>
            <a:fld id="{E75C1C60-E267-FA43-8313-50DE007F2FA8}" type="slidenum">
              <a:rPr lang="en-US" smtClean="0"/>
              <a:t>‹#›</a:t>
            </a:fld>
            <a:endParaRPr lang="en-US"/>
          </a:p>
        </p:txBody>
      </p:sp>
    </p:spTree>
    <p:extLst>
      <p:ext uri="{BB962C8B-B14F-4D97-AF65-F5344CB8AC3E}">
        <p14:creationId xmlns:p14="http://schemas.microsoft.com/office/powerpoint/2010/main" val="3317658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1_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Text Placeholder 2"/>
          <p:cNvSpPr>
            <a:spLocks noGrp="1"/>
          </p:cNvSpPr>
          <p:nvPr>
            <p:ph type="body"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3DB2DCD9-F88B-D14A-9F1F-F0C81BD5F5AA}" type="datetimeFigureOut">
              <a:rPr lang="en-US" smtClean="0"/>
              <a:t>3/30/23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116F8-31A8-D842-B040-CDBCA3C9050D}" type="slidenum">
              <a:rPr lang="en-US" smtClean="0"/>
              <a:t>‹#›</a:t>
            </a:fld>
            <a:endParaRPr lang="en-US"/>
          </a:p>
        </p:txBody>
      </p:sp>
    </p:spTree>
    <p:extLst>
      <p:ext uri="{BB962C8B-B14F-4D97-AF65-F5344CB8AC3E}">
        <p14:creationId xmlns:p14="http://schemas.microsoft.com/office/powerpoint/2010/main" val="3717965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5EE630C8-1D1D-9C44-AA77-3B413E6AF1C1}" type="datetimeFigureOut">
              <a:rPr lang="en-US" smtClean="0"/>
              <a:t>3/30/23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5EE630C8-1D1D-9C44-AA77-3B413E6AF1C1}" type="datetimeFigureOut">
              <a:rPr lang="en-US" smtClean="0"/>
              <a:t>3/30/23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5EE630C8-1D1D-9C44-AA77-3B413E6AF1C1}" type="datetimeFigureOut">
              <a:rPr lang="en-US" smtClean="0"/>
              <a:t>3/30/23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5EE630C8-1D1D-9C44-AA77-3B413E6AF1C1}" type="datetimeFigureOut">
              <a:rPr lang="en-US" smtClean="0"/>
              <a:t>3/30/23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5EE630C8-1D1D-9C44-AA77-3B413E6AF1C1}" type="datetimeFigureOut">
              <a:rPr lang="en-US" smtClean="0"/>
              <a:t>3/30/23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E630C8-1D1D-9C44-AA77-3B413E6AF1C1}" type="datetimeFigureOut">
              <a:rPr lang="en-US" smtClean="0"/>
              <a:t>3/30/23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5EE630C8-1D1D-9C44-AA77-3B413E6AF1C1}" type="datetimeFigureOut">
              <a:rPr lang="en-US" smtClean="0"/>
              <a:t>3/30/23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5EE630C8-1D1D-9C44-AA77-3B413E6AF1C1}" type="datetimeFigureOut">
              <a:rPr lang="en-US" smtClean="0"/>
              <a:t>3/30/23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520000"/>
            <a:ext cx="8229600" cy="3734750"/>
          </a:xfrm>
          <a:prstGeom prst="rect">
            <a:avLst/>
          </a:prstGeom>
        </p:spPr>
        <p:txBody>
          <a:bodyPr vert="horz" lIns="91440" tIns="45720" rIns="91440" bIns="45720" rtlCol="0" anchor="b">
            <a:normAutofit/>
          </a:bodyPr>
          <a:lstStyle/>
          <a:p>
            <a:r>
              <a:rPr lang="en-GB" dirty="0"/>
              <a:t>Click to edit Master title style</a:t>
            </a:r>
            <a:endParaRPr lang="en-US" dirty="0"/>
          </a:p>
        </p:txBody>
      </p:sp>
      <p:sp>
        <p:nvSpPr>
          <p:cNvPr id="3" name="Text Placeholder 2"/>
          <p:cNvSpPr>
            <a:spLocks noGrp="1"/>
          </p:cNvSpPr>
          <p:nvPr>
            <p:ph type="body" idx="1"/>
          </p:nvPr>
        </p:nvSpPr>
        <p:spPr>
          <a:xfrm flipV="1">
            <a:off x="457200" y="6126163"/>
            <a:ext cx="45719" cy="45719"/>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3/30/23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8D6EFD-5F41-4D42-83A0-342C6BE7BA99}" type="slidenum">
              <a:rPr lang="en-US" smtClean="0"/>
              <a:t>‹#›</a:t>
            </a:fld>
            <a:endParaRPr lang="en-US"/>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defTabSz="914400" rtl="0" eaLnBrk="1" latinLnBrk="0" hangingPunct="1">
        <a:lnSpc>
          <a:spcPts val="2750"/>
        </a:lnSpc>
        <a:spcBef>
          <a:spcPct val="0"/>
        </a:spcBef>
        <a:buNone/>
        <a:defRPr sz="2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4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4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4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4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3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13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13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13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13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4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4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4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4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4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5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5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5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15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5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6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6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6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16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16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16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16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16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16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16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7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17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17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17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17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17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17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17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17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7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8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8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8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8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8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8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8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8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8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18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9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9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9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9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9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9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9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19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19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19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0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20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0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0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0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0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0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20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20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20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2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sp>
        <p:nvSpPr>
          <p:cNvPr id="4" name="TextBox 3"/>
          <p:cNvSpPr txBox="1"/>
          <p:nvPr/>
        </p:nvSpPr>
        <p:spPr>
          <a:xfrm>
            <a:off x="3927764" y="2961409"/>
            <a:ext cx="1778051" cy="1200329"/>
          </a:xfrm>
          <a:prstGeom prst="rect">
            <a:avLst/>
          </a:prstGeom>
          <a:noFill/>
        </p:spPr>
        <p:txBody>
          <a:bodyPr wrap="none" rtlCol="0">
            <a:spAutoFit/>
          </a:bodyPr>
          <a:lstStyle/>
          <a:p>
            <a:r>
              <a:rPr lang="en-US" dirty="0"/>
              <a:t>Milton </a:t>
            </a:r>
            <a:r>
              <a:rPr lang="en-US" dirty="0" err="1"/>
              <a:t>ppt</a:t>
            </a:r>
            <a:endParaRPr lang="en-US" dirty="0"/>
          </a:p>
          <a:p>
            <a:endParaRPr lang="en-US" dirty="0"/>
          </a:p>
          <a:p>
            <a:endParaRPr lang="en-US" dirty="0"/>
          </a:p>
          <a:p>
            <a:r>
              <a:rPr lang="en-US" dirty="0"/>
              <a:t>Begins at no. 11</a:t>
            </a:r>
          </a:p>
        </p:txBody>
      </p:sp>
    </p:spTree>
    <p:extLst>
      <p:ext uri="{BB962C8B-B14F-4D97-AF65-F5344CB8AC3E}">
        <p14:creationId xmlns:p14="http://schemas.microsoft.com/office/powerpoint/2010/main" val="20947132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396"/>
            <a:ext cx="9144000" cy="5713260"/>
          </a:xfrm>
          <a:prstGeom prst="rect">
            <a:avLst/>
          </a:prstGeom>
        </p:spPr>
      </p:pic>
      <p:sp>
        <p:nvSpPr>
          <p:cNvPr id="5" name="TextBox 4"/>
          <p:cNvSpPr txBox="1"/>
          <p:nvPr/>
        </p:nvSpPr>
        <p:spPr>
          <a:xfrm>
            <a:off x="1132609" y="6200073"/>
            <a:ext cx="6494318" cy="461665"/>
          </a:xfrm>
          <a:prstGeom prst="rect">
            <a:avLst/>
          </a:prstGeom>
          <a:noFill/>
        </p:spPr>
        <p:txBody>
          <a:bodyPr wrap="square" rtlCol="0">
            <a:spAutoFit/>
          </a:bodyPr>
          <a:lstStyle/>
          <a:p>
            <a:r>
              <a:rPr lang="en-US" sz="2400" dirty="0"/>
              <a:t>The Temptation of Christ (San Marco, Venice</a:t>
            </a:r>
            <a:r>
              <a:rPr lang="en-US" dirty="0"/>
              <a:t>)</a:t>
            </a:r>
          </a:p>
        </p:txBody>
      </p:sp>
    </p:spTree>
    <p:extLst>
      <p:ext uri="{BB962C8B-B14F-4D97-AF65-F5344CB8AC3E}">
        <p14:creationId xmlns:p14="http://schemas.microsoft.com/office/powerpoint/2010/main" val="112733952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This is true glory and renown–when God,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Looking on the Earth, with approbation marks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just man, and divulges him through Heaven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all his Angels, who with true applause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Recount his praises.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0332" y="127000"/>
            <a:ext cx="2973668" cy="2895600"/>
          </a:xfrm>
          <a:prstGeom prst="rect">
            <a:avLst/>
          </a:prstGeom>
        </p:spPr>
      </p:pic>
      <p:pic>
        <p:nvPicPr>
          <p:cNvPr id="6" name="Picture 5" descr="Admont Giant Bible, colour, whole page"/>
          <p:cNvPicPr>
            <a:picLocks noChangeAspect="1" noChangeArrowheads="1"/>
          </p:cNvPicPr>
          <p:nvPr/>
        </p:nvPicPr>
        <p:blipFill rotWithShape="1">
          <a:blip r:embed="rId3">
            <a:extLst>
              <a:ext uri="{28A0092B-C50C-407E-A947-70E740481C1C}">
                <a14:useLocalDpi xmlns:a14="http://schemas.microsoft.com/office/drawing/2010/main" val="0"/>
              </a:ext>
            </a:extLst>
          </a:blip>
          <a:srcRect l="22299" t="11688" r="8328" b="53947"/>
          <a:stretch/>
        </p:blipFill>
        <p:spPr bwMode="auto">
          <a:xfrm>
            <a:off x="0" y="35026"/>
            <a:ext cx="3956748" cy="269778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403669877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They err who count it glorious to subdue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By conquest far and wide, to overrun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Large countries, and in field great battles win,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Great cities by assault.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3902"/>
          <a:stretch/>
        </p:blipFill>
        <p:spPr>
          <a:xfrm>
            <a:off x="6556664" y="10389"/>
            <a:ext cx="2587336" cy="3328644"/>
          </a:xfrm>
          <a:prstGeom prst="rect">
            <a:avLst/>
          </a:prstGeom>
        </p:spPr>
      </p:pic>
    </p:spTree>
    <p:extLst>
      <p:ext uri="{BB962C8B-B14F-4D97-AF65-F5344CB8AC3E}">
        <p14:creationId xmlns:p14="http://schemas.microsoft.com/office/powerpoint/2010/main" val="181652056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What do these worthies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But rob and spoil, burn, slaughter, and enslave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Peaceable nations, neighbouring or remote,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Made captive, yet deserving freedom more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Than those their conquerors, who leave behind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Nothing but ruin </a:t>
            </a:r>
            <a:r>
              <a:rPr lang="en-GB" b="0" i="0" u="none" strike="noStrike" baseline="0" dirty="0" err="1">
                <a:solidFill>
                  <a:srgbClr val="FFFFFF"/>
                </a:solidFill>
                <a:latin typeface="Palatino Linotype"/>
              </a:rPr>
              <a:t>wheresoe'er</a:t>
            </a:r>
            <a:r>
              <a:rPr lang="en-GB" b="0" i="0" u="none" strike="noStrike" baseline="0" dirty="0">
                <a:solidFill>
                  <a:srgbClr val="FFFFFF"/>
                </a:solidFill>
                <a:latin typeface="Palatino Linotype"/>
              </a:rPr>
              <a:t> they rove,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all the flourishing works of peace destroy;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3902"/>
          <a:stretch/>
        </p:blipFill>
        <p:spPr>
          <a:xfrm>
            <a:off x="6556664" y="10389"/>
            <a:ext cx="2587336" cy="3328644"/>
          </a:xfrm>
          <a:prstGeom prst="rect">
            <a:avLst/>
          </a:prstGeom>
        </p:spPr>
      </p:pic>
    </p:spTree>
    <p:extLst>
      <p:ext uri="{BB962C8B-B14F-4D97-AF65-F5344CB8AC3E}">
        <p14:creationId xmlns:p14="http://schemas.microsoft.com/office/powerpoint/2010/main" val="160787571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Then swell with pride, and must be titled Gods,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Great Benefactors of mankind, Deliverers,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t>
            </a:r>
            <a:r>
              <a:rPr lang="en-GB" b="0" i="0" u="none" strike="noStrike" baseline="0" dirty="0" err="1">
                <a:solidFill>
                  <a:srgbClr val="FFFFFF"/>
                </a:solidFill>
                <a:latin typeface="Palatino Linotype"/>
              </a:rPr>
              <a:t>Worshipp’d</a:t>
            </a:r>
            <a:r>
              <a:rPr lang="en-GB" b="0" i="0" u="none" strike="noStrike" baseline="0" dirty="0">
                <a:solidFill>
                  <a:srgbClr val="FFFFFF"/>
                </a:solidFill>
                <a:latin typeface="Palatino Linotype"/>
              </a:rPr>
              <a:t> with temple, priest, and sacrifice?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One is the son of Jove, of Mars the other;</a:t>
            </a:r>
            <a:br>
              <a:rPr lang="en-GB" b="0" i="0" u="none" strike="noStrike" baseline="0" dirty="0">
                <a:solidFill>
                  <a:srgbClr val="FFFFFF"/>
                </a:solidFill>
                <a:latin typeface="Palatino Linotype"/>
              </a:rPr>
            </a:br>
            <a:r>
              <a:rPr lang="en-GB" dirty="0">
                <a:solidFill>
                  <a:srgbClr val="FFFFFF"/>
                </a:solidFill>
                <a:latin typeface="Palatino Linotype"/>
              </a:rPr>
              <a:t> </a:t>
            </a:r>
            <a:r>
              <a:rPr lang="en-GB" b="0" i="0" u="none" strike="noStrike" baseline="0" dirty="0">
                <a:solidFill>
                  <a:srgbClr val="FFFFFF"/>
                </a:solidFill>
                <a:latin typeface="Palatino Linotype"/>
              </a:rPr>
              <a:t> Till conqueror Death discover them scarce men,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Rowling in brutish vices, and </a:t>
            </a:r>
            <a:r>
              <a:rPr lang="en-GB" b="0" i="0" u="none" strike="noStrike" baseline="0" dirty="0" err="1">
                <a:solidFill>
                  <a:srgbClr val="FFFFFF"/>
                </a:solidFill>
                <a:latin typeface="Palatino Linotype"/>
              </a:rPr>
              <a:t>deform’d</a:t>
            </a:r>
            <a:r>
              <a:rPr lang="en-GB" b="0" i="0" u="none" strike="noStrike" baseline="0" dirty="0">
                <a:solidFill>
                  <a:srgbClr val="FFFFFF"/>
                </a:solidFill>
                <a:latin typeface="Palatino Linotype"/>
              </a:rPr>
              <a: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Violent or shameful death their due reward.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3902"/>
          <a:stretch/>
        </p:blipFill>
        <p:spPr>
          <a:xfrm>
            <a:off x="6556664" y="10389"/>
            <a:ext cx="2587336" cy="3328644"/>
          </a:xfrm>
          <a:prstGeom prst="rect">
            <a:avLst/>
          </a:prstGeom>
        </p:spPr>
      </p:pic>
    </p:spTree>
    <p:extLst>
      <p:ext uri="{BB962C8B-B14F-4D97-AF65-F5344CB8AC3E}">
        <p14:creationId xmlns:p14="http://schemas.microsoft.com/office/powerpoint/2010/main" val="179471303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MILTON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So </a:t>
            </a:r>
            <a:r>
              <a:rPr lang="en-GB" b="0" i="0" u="none" strike="noStrike" baseline="0" dirty="0" err="1">
                <a:solidFill>
                  <a:srgbClr val="FFFFFF"/>
                </a:solidFill>
                <a:latin typeface="Palatino Linotype"/>
              </a:rPr>
              <a:t>spake</a:t>
            </a:r>
            <a:r>
              <a:rPr lang="en-GB" b="0" i="0" u="none" strike="noStrike" baseline="0" dirty="0">
                <a:solidFill>
                  <a:srgbClr val="FFFFFF"/>
                </a:solidFill>
                <a:latin typeface="Palatino Linotype"/>
              </a:rPr>
              <a:t> the Son of God; and here again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Satan had not to answer, but stood struck</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With guilt of his own sin—for he himself,</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Insatiable of glory, had lost all.</a:t>
            </a:r>
            <a:br>
              <a:rPr lang="en-GB" b="0" i="0" u="none" strike="noStrike" baseline="0" dirty="0">
                <a:solidFill>
                  <a:srgbClr val="FFFFFF"/>
                </a:solidFill>
                <a:latin typeface="Palatino Linotype"/>
              </a:rPr>
            </a:b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Yet of another plea bethought him soon:–</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245323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SATAN</a:t>
            </a:r>
            <a:br>
              <a:rPr lang="en-GB" b="0" i="1" u="none" strike="noStrike" baseline="0" dirty="0">
                <a:solidFill>
                  <a:srgbClr val="FFFFFF"/>
                </a:solidFill>
                <a:latin typeface="Palatino Linotype"/>
              </a:rPr>
            </a:br>
            <a:r>
              <a:rPr lang="en-GB" b="0" i="0" u="none" strike="noStrike" baseline="0" dirty="0">
                <a:solidFill>
                  <a:srgbClr val="FFFFFF"/>
                </a:solidFill>
                <a:latin typeface="Palatino Linotype"/>
              </a:rPr>
              <a:t>  Of glory, as thou wilt, so deem: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Worth or not worth the seeking, let it pass.</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rotWithShape="1">
          <a:blip r:embed="rId2">
            <a:extLst>
              <a:ext uri="{28A0092B-C50C-407E-A947-70E740481C1C}">
                <a14:useLocalDpi xmlns:a14="http://schemas.microsoft.com/office/drawing/2010/main" val="0"/>
              </a:ext>
            </a:extLst>
          </a:blip>
          <a:srcRect b="6360"/>
          <a:stretch/>
        </p:blipFill>
        <p:spPr bwMode="auto">
          <a:xfrm flipH="1">
            <a:off x="6756400" y="-1"/>
            <a:ext cx="2146300" cy="2866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825257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But to a Kingdom thou art born—</a:t>
            </a:r>
            <a:r>
              <a:rPr lang="en-GB" b="0" i="0" u="none" strike="noStrike" baseline="0" dirty="0" err="1">
                <a:solidFill>
                  <a:srgbClr val="FFFFFF"/>
                </a:solidFill>
                <a:latin typeface="Palatino Linotype"/>
              </a:rPr>
              <a:t>ordain’d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sit upon thy father David’s throne,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By mother’s side thy father, though thy right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Be now in powerful hands, that will not part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Easily from possession won with arms.</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rotWithShape="1">
          <a:blip r:embed="rId2">
            <a:extLst>
              <a:ext uri="{28A0092B-C50C-407E-A947-70E740481C1C}">
                <a14:useLocalDpi xmlns:a14="http://schemas.microsoft.com/office/drawing/2010/main" val="0"/>
              </a:ext>
            </a:extLst>
          </a:blip>
          <a:srcRect b="6360"/>
          <a:stretch/>
        </p:blipFill>
        <p:spPr bwMode="auto">
          <a:xfrm flipH="1">
            <a:off x="6756400" y="-1"/>
            <a:ext cx="2146300" cy="2866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815705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Judaea now and all the Promised Land,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Reduced a province under Roman yoke,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Obeys Tiberius, nor is always </a:t>
            </a:r>
            <a:r>
              <a:rPr lang="en-GB" b="0" i="0" u="none" strike="noStrike" baseline="0" dirty="0" err="1">
                <a:solidFill>
                  <a:srgbClr val="FFFFFF"/>
                </a:solidFill>
                <a:latin typeface="Palatino Linotype"/>
              </a:rPr>
              <a:t>rul’d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With temperate sway: oft have they violated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Temple, oft the Law, with foul affronts.	</a:t>
            </a:r>
            <a:br>
              <a:rPr lang="en-GB" b="0" i="0" u="none" strike="noStrike" baseline="0" dirty="0">
                <a:solidFill>
                  <a:srgbClr val="FFFFFF"/>
                </a:solidFill>
                <a:latin typeface="Palatino Linotype"/>
              </a:rPr>
            </a:b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a:t>
            </a:r>
            <a:r>
              <a:rPr lang="en-GB" b="0" i="0" u="none" strike="noStrike" baseline="0" dirty="0" err="1">
                <a:solidFill>
                  <a:srgbClr val="FFFFFF"/>
                </a:solidFill>
                <a:latin typeface="Palatino Linotype"/>
              </a:rPr>
              <a:t>think’st</a:t>
            </a:r>
            <a:r>
              <a:rPr lang="en-GB" b="0" i="0" u="none" strike="noStrike" baseline="0" dirty="0">
                <a:solidFill>
                  <a:srgbClr val="FFFFFF"/>
                </a:solidFill>
                <a:latin typeface="Palatino Linotype"/>
              </a:rPr>
              <a:t> thou to regain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Thy right by sitting still, or thus retiring?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rotWithShape="1">
          <a:blip r:embed="rId2">
            <a:extLst>
              <a:ext uri="{28A0092B-C50C-407E-A947-70E740481C1C}">
                <a14:useLocalDpi xmlns:a14="http://schemas.microsoft.com/office/drawing/2010/main" val="0"/>
              </a:ext>
            </a:extLst>
          </a:blip>
          <a:srcRect b="6360"/>
          <a:stretch/>
        </p:blipFill>
        <p:spPr bwMode="auto">
          <a:xfrm flipH="1">
            <a:off x="6756400" y="-1"/>
            <a:ext cx="2146300" cy="2866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819268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JESUS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But what concerns it thee when I begin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My everlasting Kingdom?  Why art thou</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Solicitous?  What moves thy inquisition?                    	</a:t>
            </a:r>
            <a:br>
              <a:rPr lang="en-GB" b="0" i="0" u="none" strike="noStrike" baseline="0" dirty="0">
                <a:solidFill>
                  <a:srgbClr val="FFFFFF"/>
                </a:solidFill>
                <a:latin typeface="Palatino Linotype"/>
              </a:rPr>
            </a:b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t>
            </a:r>
            <a:r>
              <a:rPr lang="en-GB" b="0" i="0" u="none" strike="noStrike" baseline="0" dirty="0" err="1">
                <a:solidFill>
                  <a:srgbClr val="FFFFFF"/>
                </a:solidFill>
                <a:latin typeface="Palatino Linotype"/>
              </a:rPr>
              <a:t>Know'st</a:t>
            </a:r>
            <a:r>
              <a:rPr lang="en-GB" b="0" i="0" u="none" strike="noStrike" baseline="0" dirty="0">
                <a:solidFill>
                  <a:srgbClr val="FFFFFF"/>
                </a:solidFill>
                <a:latin typeface="Palatino Linotype"/>
              </a:rPr>
              <a:t> thou not that my rising is thy fall,</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my promotion will be thy destruction?</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3902"/>
          <a:stretch/>
        </p:blipFill>
        <p:spPr>
          <a:xfrm>
            <a:off x="6556664" y="10389"/>
            <a:ext cx="2587336" cy="3328644"/>
          </a:xfrm>
          <a:prstGeom prst="rect">
            <a:avLst/>
          </a:prstGeom>
        </p:spPr>
      </p:pic>
    </p:spTree>
    <p:extLst>
      <p:ext uri="{BB962C8B-B14F-4D97-AF65-F5344CB8AC3E}">
        <p14:creationId xmlns:p14="http://schemas.microsoft.com/office/powerpoint/2010/main" val="274436430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SATAN</a:t>
            </a:r>
            <a:br>
              <a:rPr lang="en-GB" b="0" i="1" u="none" strike="noStrike" baseline="0" dirty="0">
                <a:solidFill>
                  <a:srgbClr val="FFFFFF"/>
                </a:solidFill>
                <a:latin typeface="Palatino Linotype"/>
              </a:rPr>
            </a:br>
            <a:r>
              <a:rPr lang="en-GB" b="0" i="0" u="none" strike="noStrike" baseline="0" dirty="0">
                <a:solidFill>
                  <a:srgbClr val="FFFFFF"/>
                </a:solidFill>
                <a:latin typeface="Palatino Linotype"/>
              </a:rPr>
              <a:t>  Let that come when it comes.  All hope is lost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my reception into grace; what worse?</a:t>
            </a:r>
            <a:br>
              <a:rPr lang="en-GB" b="0" i="0" u="none" strike="noStrike" baseline="0" dirty="0">
                <a:solidFill>
                  <a:srgbClr val="FFFFFF"/>
                </a:solidFill>
                <a:latin typeface="Palatino Linotype"/>
              </a:rPr>
            </a:b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For where no hope is left, is left no fear.</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E)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9900" y="-136526"/>
            <a:ext cx="2039938" cy="29624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550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rotWithShape="1">
          <a:blip r:embed="rId2">
            <a:extLst>
              <a:ext uri="{28A0092B-C50C-407E-A947-70E740481C1C}">
                <a14:useLocalDpi xmlns:a14="http://schemas.microsoft.com/office/drawing/2010/main" val="0"/>
              </a:ext>
            </a:extLst>
          </a:blip>
          <a:srcRect t="6932"/>
          <a:stretch/>
        </p:blipFill>
        <p:spPr bwMode="auto">
          <a:xfrm>
            <a:off x="1573564" y="-26725"/>
            <a:ext cx="2385604" cy="30399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7" descr="Herbert (AAdescaled)-trans"/>
          <p:cNvPicPr>
            <a:picLocks noChangeAspect="1" noChangeArrowheads="1"/>
          </p:cNvPicPr>
          <p:nvPr/>
        </p:nvPicPr>
        <p:blipFill rotWithShape="1">
          <a:blip r:embed="rId3">
            <a:extLst>
              <a:ext uri="{28A0092B-C50C-407E-A947-70E740481C1C}">
                <a14:useLocalDpi xmlns:a14="http://schemas.microsoft.com/office/drawing/2010/main" val="0"/>
              </a:ext>
            </a:extLst>
          </a:blip>
          <a:srcRect t="3754"/>
          <a:stretch/>
        </p:blipFill>
        <p:spPr bwMode="auto">
          <a:xfrm>
            <a:off x="5160718" y="-50475"/>
            <a:ext cx="2324532" cy="30503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TextBox 5"/>
          <p:cNvSpPr txBox="1"/>
          <p:nvPr/>
        </p:nvSpPr>
        <p:spPr>
          <a:xfrm>
            <a:off x="2602326" y="4381316"/>
            <a:ext cx="3939348" cy="646331"/>
          </a:xfrm>
          <a:prstGeom prst="rect">
            <a:avLst/>
          </a:prstGeom>
          <a:noFill/>
        </p:spPr>
        <p:txBody>
          <a:bodyPr wrap="none" rtlCol="0">
            <a:spAutoFit/>
          </a:bodyPr>
          <a:lstStyle/>
          <a:p>
            <a:r>
              <a:rPr lang="en-US" sz="3600" dirty="0">
                <a:solidFill>
                  <a:srgbClr val="FFFF00"/>
                </a:solidFill>
              </a:rPr>
              <a:t>Paradise </a:t>
            </a:r>
            <a:r>
              <a:rPr lang="en-US" sz="3600" dirty="0" err="1">
                <a:solidFill>
                  <a:srgbClr val="FFFF00"/>
                </a:solidFill>
              </a:rPr>
              <a:t>Regain’d</a:t>
            </a:r>
            <a:r>
              <a:rPr lang="en-US" sz="3600" dirty="0">
                <a:solidFill>
                  <a:srgbClr val="FFFF00"/>
                </a:solidFill>
              </a:rPr>
              <a:t> </a:t>
            </a:r>
          </a:p>
        </p:txBody>
      </p:sp>
    </p:spTree>
    <p:extLst>
      <p:ext uri="{BB962C8B-B14F-4D97-AF65-F5344CB8AC3E}">
        <p14:creationId xmlns:p14="http://schemas.microsoft.com/office/powerpoint/2010/main" val="200695459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If there be worse, the </a:t>
            </a:r>
            <a:r>
              <a:rPr lang="en-GB" b="0" u="none" strike="noStrike" baseline="0" dirty="0">
                <a:solidFill>
                  <a:srgbClr val="FFFFFF"/>
                </a:solidFill>
                <a:latin typeface="Palatino Linotype"/>
              </a:rPr>
              <a:t>expectation</a:t>
            </a:r>
            <a:r>
              <a:rPr lang="en-GB" b="0" i="0" u="none" strike="noStrike" baseline="0" dirty="0">
                <a:solidFill>
                  <a:srgbClr val="FFFFFF"/>
                </a:solidFill>
                <a:latin typeface="Palatino Linotype"/>
              </a:rPr>
              <a:t> more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worse torments me than the </a:t>
            </a:r>
            <a:r>
              <a:rPr lang="en-GB" b="0" u="none" strike="noStrike" baseline="0" dirty="0">
                <a:solidFill>
                  <a:srgbClr val="FFFFFF"/>
                </a:solidFill>
                <a:latin typeface="Palatino Linotype"/>
              </a:rPr>
              <a:t>feeling</a:t>
            </a:r>
            <a:r>
              <a:rPr lang="en-GB" b="0" i="0" u="none" strike="noStrike" baseline="0" dirty="0">
                <a:solidFill>
                  <a:srgbClr val="FFFFFF"/>
                </a:solidFill>
                <a:latin typeface="Palatino Linotype"/>
              </a:rPr>
              <a:t> can.</a:t>
            </a:r>
            <a:br>
              <a:rPr lang="en-GB" b="0" i="0" u="none" strike="noStrike" baseline="0" dirty="0">
                <a:solidFill>
                  <a:srgbClr val="FFFFFF"/>
                </a:solidFill>
                <a:latin typeface="Palatino Linotype"/>
              </a:rPr>
            </a:b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 would be at the worst; worst is my port,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My harbour, and my ultimate repose,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end I would attain, my final good.</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6" descr="Rivers (E)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9900" y="-136526"/>
            <a:ext cx="2039938" cy="29624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058055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My error was my error, and my crime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My crime, whatever, for itself </a:t>
            </a:r>
            <a:r>
              <a:rPr lang="en-GB" b="0" i="0" u="none" strike="noStrike" baseline="0" dirty="0" err="1">
                <a:solidFill>
                  <a:srgbClr val="FFFFFF"/>
                </a:solidFill>
                <a:latin typeface="Palatino Linotype"/>
              </a:rPr>
              <a:t>condemn’d</a:t>
            </a:r>
            <a:r>
              <a:rPr lang="en-GB" b="0" i="0" u="none" strike="noStrike" baseline="0" dirty="0">
                <a:solidFill>
                  <a:srgbClr val="FFFFFF"/>
                </a:solidFill>
                <a:latin typeface="Palatino Linotype"/>
              </a:rPr>
              <a: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will alike be </a:t>
            </a:r>
            <a:r>
              <a:rPr lang="en-GB" b="0" i="0" u="none" strike="noStrike" baseline="0" dirty="0" err="1">
                <a:solidFill>
                  <a:srgbClr val="FFFFFF"/>
                </a:solidFill>
                <a:latin typeface="Palatino Linotype"/>
              </a:rPr>
              <a:t>punish’d</a:t>
            </a:r>
            <a:r>
              <a:rPr lang="en-GB" b="0" i="0" u="none" strike="noStrike" baseline="0" dirty="0">
                <a:solidFill>
                  <a:srgbClr val="FFFFFF"/>
                </a:solidFill>
                <a:latin typeface="Palatino Linotype"/>
              </a:rPr>
              <a:t>, whether thou</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Reign or reign not—</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7" descr="Rivers (BB) descaled-trans"/>
          <p:cNvPicPr>
            <a:picLocks noChangeAspect="1" noChangeArrowheads="1"/>
          </p:cNvPicPr>
          <p:nvPr/>
        </p:nvPicPr>
        <p:blipFill rotWithShape="1">
          <a:blip r:embed="rId2">
            <a:extLst>
              <a:ext uri="{28A0092B-C50C-407E-A947-70E740481C1C}">
                <a14:useLocalDpi xmlns:a14="http://schemas.microsoft.com/office/drawing/2010/main" val="0"/>
              </a:ext>
            </a:extLst>
          </a:blip>
          <a:srcRect t="4386"/>
          <a:stretch/>
        </p:blipFill>
        <p:spPr bwMode="auto">
          <a:xfrm>
            <a:off x="6833936" y="24059"/>
            <a:ext cx="2284663" cy="28851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804402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though to that gentle brow</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Willingly I could fly, and hope thy reign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(From that placid aspect and meek regard),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Rather than aggravate my evil state,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Would stand between me and thy Father’s ire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(Whose ire I dread more than the fire of Hell)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 shelter and a kind of shading cool</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Interposition, as a summer’s cloud.</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6" name="Picture 7" descr="Rivers (BB) descaled-trans"/>
          <p:cNvPicPr>
            <a:picLocks noChangeAspect="1" noChangeArrowheads="1"/>
          </p:cNvPicPr>
          <p:nvPr/>
        </p:nvPicPr>
        <p:blipFill rotWithShape="1">
          <a:blip r:embed="rId2">
            <a:extLst>
              <a:ext uri="{28A0092B-C50C-407E-A947-70E740481C1C}">
                <a14:useLocalDpi xmlns:a14="http://schemas.microsoft.com/office/drawing/2010/main" val="0"/>
              </a:ext>
            </a:extLst>
          </a:blip>
          <a:srcRect t="4386"/>
          <a:stretch/>
        </p:blipFill>
        <p:spPr bwMode="auto">
          <a:xfrm>
            <a:off x="6833936" y="24059"/>
            <a:ext cx="2284663" cy="28851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73952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If I, then, to the worst that can be haste,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Why move thy feet so slow to what is best?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Happiest, both to thyself and all the world,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That thou, who worthiest art, </a:t>
            </a:r>
            <a:r>
              <a:rPr lang="en-GB" b="0" i="0" u="none" strike="noStrike" baseline="0" dirty="0" err="1">
                <a:solidFill>
                  <a:srgbClr val="FFFFFF"/>
                </a:solidFill>
                <a:latin typeface="Palatino Linotype"/>
              </a:rPr>
              <a:t>shouldst</a:t>
            </a:r>
            <a:r>
              <a:rPr lang="en-GB" b="0" i="0" u="none" strike="noStrike" baseline="0" dirty="0">
                <a:solidFill>
                  <a:srgbClr val="FFFFFF"/>
                </a:solidFill>
                <a:latin typeface="Palatino Linotype"/>
              </a:rPr>
              <a:t> be their King!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E)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9900" y="-136526"/>
            <a:ext cx="2039938" cy="29624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73192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8900"/>
            <a:ext cx="8229600" cy="3734750"/>
          </a:xfrm>
        </p:spPr>
        <p:txBody>
          <a:bodyPr>
            <a:normAutofit/>
          </a:bodyPr>
          <a:lstStyle/>
          <a:p>
            <a:pPr rtl="0"/>
            <a:r>
              <a:rPr lang="en-GB" b="0" i="0" u="none" strike="noStrike" baseline="0" dirty="0">
                <a:solidFill>
                  <a:srgbClr val="FFFFFF"/>
                </a:solidFill>
                <a:latin typeface="Palatino Linotype"/>
              </a:rPr>
              <a:t>                                                       But consider,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Thy life hath yet been private, most part spent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At home, scarce viewed the Galilean towns,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once a year Jerusalem, few days’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Short sojourn; and what thence </a:t>
            </a:r>
            <a:r>
              <a:rPr lang="en-GB" b="0" i="0" u="none" strike="noStrike" baseline="0" dirty="0" err="1">
                <a:solidFill>
                  <a:srgbClr val="FFFFFF"/>
                </a:solidFill>
                <a:latin typeface="Palatino Linotype"/>
              </a:rPr>
              <a:t>could’st</a:t>
            </a:r>
            <a:r>
              <a:rPr lang="en-GB" b="0" i="0" u="none" strike="noStrike" baseline="0" dirty="0">
                <a:solidFill>
                  <a:srgbClr val="FFFFFF"/>
                </a:solidFill>
                <a:latin typeface="Palatino Linotype"/>
              </a:rPr>
              <a:t> thou observe?</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3124" y="127000"/>
            <a:ext cx="1970876" cy="2717800"/>
          </a:xfrm>
          <a:prstGeom prst="rect">
            <a:avLst/>
          </a:prstGeom>
        </p:spPr>
      </p:pic>
    </p:spTree>
    <p:extLst>
      <p:ext uri="{BB962C8B-B14F-4D97-AF65-F5344CB8AC3E}">
        <p14:creationId xmlns:p14="http://schemas.microsoft.com/office/powerpoint/2010/main" val="56098186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The world thou hast not seen, much less her glory,</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Empires, and monarchs, and their radiant courts—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Best school of best experience, quickest insight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In all things that to greatest actions lead.</a:t>
            </a:r>
            <a:br>
              <a:rPr lang="en-GB" b="0" i="0" u="none" strike="noStrike" baseline="0" dirty="0">
                <a:solidFill>
                  <a:srgbClr val="FFFFFF"/>
                </a:solidFill>
                <a:latin typeface="Palatino Linotype"/>
              </a:rPr>
            </a:b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wisest, unexperienced, will be ever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Timorous, and loth, with novice modesty,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Irresolute, </a:t>
            </a:r>
            <a:r>
              <a:rPr lang="en-GB" b="0" i="0" u="none" strike="noStrike" baseline="0" dirty="0" err="1">
                <a:solidFill>
                  <a:srgbClr val="FFFFFF"/>
                </a:solidFill>
                <a:latin typeface="Palatino Linotype"/>
              </a:rPr>
              <a:t>unhardy</a:t>
            </a:r>
            <a:r>
              <a:rPr lang="en-GB" b="0" i="0" u="none" strike="noStrike" baseline="0" dirty="0">
                <a:solidFill>
                  <a:srgbClr val="FFFFFF"/>
                </a:solidFill>
                <a:latin typeface="Palatino Linotype"/>
              </a:rPr>
              <a:t>, </a:t>
            </a:r>
            <a:r>
              <a:rPr lang="en-GB" b="0" i="0" u="none" strike="noStrike" baseline="0" dirty="0" err="1">
                <a:solidFill>
                  <a:srgbClr val="FFFFFF"/>
                </a:solidFill>
                <a:latin typeface="Palatino Linotype"/>
              </a:rPr>
              <a:t>unadventrous</a:t>
            </a:r>
            <a:r>
              <a:rPr lang="en-GB" b="0" i="0" u="none" strike="noStrike" baseline="0" dirty="0">
                <a:solidFill>
                  <a:srgbClr val="FFFFFF"/>
                </a:solidFill>
                <a:latin typeface="Palatino Linotype"/>
              </a:rPr>
              <a:t>.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3124" y="127000"/>
            <a:ext cx="1970876" cy="2717800"/>
          </a:xfrm>
          <a:prstGeom prst="rect">
            <a:avLst/>
          </a:prstGeom>
        </p:spPr>
      </p:pic>
    </p:spTree>
    <p:extLst>
      <p:ext uri="{BB962C8B-B14F-4D97-AF65-F5344CB8AC3E}">
        <p14:creationId xmlns:p14="http://schemas.microsoft.com/office/powerpoint/2010/main" val="295366924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But I will bring thee where thou soon shalt quit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Those rudiments, and see before </a:t>
            </a:r>
            <a:r>
              <a:rPr lang="en-GB" b="0" i="0" u="none" strike="noStrike" baseline="0" dirty="0" err="1">
                <a:solidFill>
                  <a:srgbClr val="FFFFFF"/>
                </a:solidFill>
                <a:latin typeface="Palatino Linotype"/>
              </a:rPr>
              <a:t>thine</a:t>
            </a:r>
            <a:r>
              <a:rPr lang="en-GB" b="0" i="0" u="none" strike="noStrike" baseline="0" dirty="0">
                <a:solidFill>
                  <a:srgbClr val="FFFFFF"/>
                </a:solidFill>
                <a:latin typeface="Palatino Linotype"/>
              </a:rPr>
              <a:t> eyes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monarchies of the Earth, their pomp and state–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Sufficient introduction to inform</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Thee, of thyself so apt, in regal arts,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regal mysteries; that thou </a:t>
            </a:r>
            <a:r>
              <a:rPr lang="en-GB" b="0" i="0" u="none" strike="noStrike" baseline="0" dirty="0" err="1">
                <a:solidFill>
                  <a:srgbClr val="FFFFFF"/>
                </a:solidFill>
                <a:latin typeface="Palatino Linotype"/>
              </a:rPr>
              <a:t>may’st</a:t>
            </a:r>
            <a:r>
              <a:rPr lang="en-GB" b="0" i="0" u="none" strike="noStrike" baseline="0" dirty="0">
                <a:solidFill>
                  <a:srgbClr val="FFFFFF"/>
                </a:solidFill>
                <a:latin typeface="Palatino Linotype"/>
              </a:rPr>
              <a:t> know</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How best their opposition to withstand.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3124" y="127000"/>
            <a:ext cx="1970876" cy="2717800"/>
          </a:xfrm>
          <a:prstGeom prst="rect">
            <a:avLst/>
          </a:prstGeom>
        </p:spPr>
      </p:pic>
    </p:spTree>
    <p:extLst>
      <p:ext uri="{BB962C8B-B14F-4D97-AF65-F5344CB8AC3E}">
        <p14:creationId xmlns:p14="http://schemas.microsoft.com/office/powerpoint/2010/main" val="42667935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MILTON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With that (such power was given him then), he took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Son of God up to a mountain high.</a:t>
            </a:r>
            <a:br>
              <a:rPr lang="en-GB" b="0" i="0" u="none" strike="noStrike" baseline="0" dirty="0">
                <a:solidFill>
                  <a:srgbClr val="FFFFFF"/>
                </a:solidFill>
                <a:latin typeface="Palatino Linotype"/>
              </a:rPr>
            </a:br>
            <a:br>
              <a:rPr lang="en-GB" dirty="0">
                <a:solidFill>
                  <a:srgbClr val="FFFFFF"/>
                </a:solidFill>
                <a:latin typeface="Palatino Linotype"/>
              </a:rPr>
            </a:b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069075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br>
              <a:rPr lang="en-GB" b="0" i="0" u="none" strike="noStrike" baseline="0" dirty="0">
                <a:solidFill>
                  <a:srgbClr val="FFFFFF"/>
                </a:solidFill>
                <a:latin typeface="Palatino Linotype"/>
              </a:rPr>
            </a:b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It was a mountain at whose verdant feet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 spacious plain outstretched in circuit wide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Lay pleasant;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6" name="Picture 5" descr="Mesopotamia Physical Map from B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5644" y="0"/>
            <a:ext cx="5538355" cy="471543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17092747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from his side two rivers flowed,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one winding, the other straight, and left between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Fair </a:t>
            </a:r>
            <a:r>
              <a:rPr lang="en-GB" b="0" i="0" u="none" strike="noStrike" baseline="0" dirty="0" err="1">
                <a:solidFill>
                  <a:srgbClr val="FFFFFF"/>
                </a:solidFill>
                <a:latin typeface="Palatino Linotype"/>
              </a:rPr>
              <a:t>champaign</a:t>
            </a:r>
            <a:r>
              <a:rPr lang="en-GB" b="0" i="0" u="none" strike="noStrike" baseline="0" dirty="0">
                <a:solidFill>
                  <a:srgbClr val="FFFFFF"/>
                </a:solidFill>
                <a:latin typeface="Palatino Linotype"/>
              </a:rPr>
              <a:t>, with less rivers </a:t>
            </a:r>
            <a:r>
              <a:rPr lang="en-GB" b="0" i="0" u="none" strike="noStrike" baseline="0" dirty="0" err="1">
                <a:solidFill>
                  <a:srgbClr val="FFFFFF"/>
                </a:solidFill>
                <a:latin typeface="Palatino Linotype"/>
              </a:rPr>
              <a:t>intervein’d</a:t>
            </a:r>
            <a:r>
              <a:rPr lang="en-GB" b="0" i="0" u="none" strike="noStrike" baseline="0" dirty="0">
                <a:solidFill>
                  <a:srgbClr val="FFFFFF"/>
                </a:solidFill>
                <a:latin typeface="Palatino Linotype"/>
              </a:rPr>
              <a: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Then meeting joined their tribute to the sea.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5" descr="Mesopotamia Physical Map from B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5644" y="0"/>
            <a:ext cx="5538355" cy="471543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6873089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059" y="2437132"/>
            <a:ext cx="8229600" cy="3734750"/>
          </a:xfrm>
        </p:spPr>
        <p:txBody>
          <a:bodyPr/>
          <a:lstStyle/>
          <a:p>
            <a:pPr algn="ctr" rtl="0"/>
            <a:r>
              <a:rPr lang="en-GB" sz="3600" dirty="0">
                <a:solidFill>
                  <a:srgbClr val="FFFF00"/>
                </a:solidFill>
                <a:latin typeface="Palatino Linotype"/>
              </a:rPr>
              <a:t>Overture</a:t>
            </a:r>
            <a:br>
              <a:rPr lang="en-GB" sz="3600" b="0" i="0" u="none" strike="noStrike" baseline="0" dirty="0">
                <a:solidFill>
                  <a:srgbClr val="FFFF00"/>
                </a:solidFill>
                <a:latin typeface="Palatino Linotype"/>
              </a:rPr>
            </a:br>
            <a:br>
              <a:rPr lang="en-GB" sz="3600" b="0" i="0" u="none" strike="noStrike" baseline="0" dirty="0">
                <a:solidFill>
                  <a:srgbClr val="FFFF00"/>
                </a:solidFill>
                <a:latin typeface="Palatino Linotype"/>
              </a:rPr>
            </a:br>
            <a:r>
              <a:rPr lang="en-GB" sz="3600" b="0" i="0" u="none" strike="noStrike" baseline="0" dirty="0">
                <a:solidFill>
                  <a:srgbClr val="FFFF00"/>
                </a:solidFill>
                <a:latin typeface="Palatino Linotype"/>
              </a:rPr>
              <a:t>&amp;</a:t>
            </a:r>
            <a:br>
              <a:rPr lang="en-GB" sz="3600" b="0" i="0" u="none" strike="noStrike" dirty="0">
                <a:solidFill>
                  <a:srgbClr val="FFFF00"/>
                </a:solidFill>
                <a:latin typeface="Palatino Linotype"/>
              </a:rPr>
            </a:br>
            <a:br>
              <a:rPr lang="en-GB" sz="3600" b="0" i="0" u="none" strike="noStrike" dirty="0">
                <a:solidFill>
                  <a:srgbClr val="FFFF00"/>
                </a:solidFill>
                <a:latin typeface="Palatino Linotype"/>
              </a:rPr>
            </a:br>
            <a:r>
              <a:rPr lang="en-GB" sz="3600" b="0" i="0" u="none" strike="noStrike" dirty="0">
                <a:solidFill>
                  <a:srgbClr val="FFFF00"/>
                </a:solidFill>
                <a:latin typeface="Palatino Linotype"/>
              </a:rPr>
              <a:t>Introduction</a:t>
            </a:r>
            <a:br>
              <a:rPr lang="en-GB" b="0" i="0" u="none" strike="noStrike" baseline="0" dirty="0">
                <a:solidFill>
                  <a:srgbClr val="FFFF00"/>
                </a:solidFill>
                <a:latin typeface="Palatino Linotype"/>
              </a:rPr>
            </a:br>
            <a:br>
              <a:rPr lang="en-GB" b="0" i="0" u="none" strike="noStrike" baseline="0" dirty="0">
                <a:solidFill>
                  <a:srgbClr val="FFFF00"/>
                </a:solidFill>
                <a:latin typeface="Palatino Linotype"/>
              </a:rPr>
            </a:br>
            <a:br>
              <a:rPr lang="en-GB" dirty="0">
                <a:solidFill>
                  <a:srgbClr val="FFFFFF"/>
                </a:solidFill>
                <a:latin typeface="Palatino Linotype"/>
              </a:rPr>
            </a:br>
            <a:br>
              <a:rPr lang="en-GB" dirty="0">
                <a:solidFill>
                  <a:srgbClr val="FFFFFF"/>
                </a:solidFill>
                <a:latin typeface="Palatino Linotype"/>
              </a:rPr>
            </a:br>
            <a:br>
              <a:rPr lang="en-GB" b="0" i="0" u="none" strike="noStrike" baseline="0" dirty="0">
                <a:solidFill>
                  <a:srgbClr val="FFFFFF"/>
                </a:solidFill>
                <a:latin typeface="Palatino Linotype"/>
              </a:rPr>
            </a:br>
            <a:endParaRPr lang="en-GB" b="0" i="1"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72300" y="20781"/>
            <a:ext cx="2155536" cy="2955044"/>
          </a:xfrm>
          <a:prstGeom prst="rect">
            <a:avLst/>
          </a:prstGeom>
        </p:spPr>
      </p:pic>
    </p:spTree>
    <p:extLst>
      <p:ext uri="{BB962C8B-B14F-4D97-AF65-F5344CB8AC3E}">
        <p14:creationId xmlns:p14="http://schemas.microsoft.com/office/powerpoint/2010/main" val="62838885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To this high mountain-top the Tempter brought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Our Saviour, and new train of words began:—</a:t>
            </a:r>
            <a:br>
              <a:rPr lang="en-GB" b="0" i="0" u="none" strike="noStrike" baseline="0" dirty="0">
                <a:solidFill>
                  <a:srgbClr val="FFFFFF"/>
                </a:solidFill>
                <a:latin typeface="Palatino Linotype"/>
              </a:rPr>
            </a:b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279477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SATAN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Well have we speeded, and o’er hill and dale,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Forest, and field, and flood, temples and towers,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Cut shorter many a league.  </a:t>
            </a:r>
            <a:br>
              <a:rPr lang="en-GB" b="0" i="0" u="none" strike="noStrike" baseline="0" dirty="0">
                <a:solidFill>
                  <a:srgbClr val="FFFFFF"/>
                </a:solidFill>
                <a:latin typeface="Palatino Linotype"/>
              </a:rPr>
            </a:br>
            <a:br>
              <a:rPr lang="en-GB"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rotWithShape="1">
          <a:blip r:embed="rId2">
            <a:extLst>
              <a:ext uri="{28A0092B-C50C-407E-A947-70E740481C1C}">
                <a14:useLocalDpi xmlns:a14="http://schemas.microsoft.com/office/drawing/2010/main" val="0"/>
              </a:ext>
            </a:extLst>
          </a:blip>
          <a:srcRect b="6360"/>
          <a:stretch/>
        </p:blipFill>
        <p:spPr bwMode="auto">
          <a:xfrm flipH="1">
            <a:off x="6756400" y="-1"/>
            <a:ext cx="2146300" cy="2866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026878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Here thou </a:t>
            </a:r>
            <a:r>
              <a:rPr lang="en-GB" b="0" i="0" u="none" strike="noStrike" baseline="0" dirty="0" err="1">
                <a:solidFill>
                  <a:srgbClr val="FFFFFF"/>
                </a:solidFill>
                <a:latin typeface="Palatino Linotype"/>
              </a:rPr>
              <a:t>behold’st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Assyria, and her empire’s ancient bounds,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Araxes and the Caspian lake; thence on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As far as Indus east, Euphrates west,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oft beyond; to south the Persian bay,</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inaccessible, the Arabian </a:t>
            </a:r>
            <a:r>
              <a:rPr lang="en-GB" b="0" i="0" u="none" strike="noStrike" baseline="0" dirty="0" err="1">
                <a:solidFill>
                  <a:srgbClr val="FFFFFF"/>
                </a:solidFill>
                <a:latin typeface="Palatino Linotype"/>
              </a:rPr>
              <a:t>drouth</a:t>
            </a:r>
            <a:r>
              <a:rPr lang="en-GB" b="0" i="0" u="none" strike="noStrike" baseline="0" dirty="0">
                <a:solidFill>
                  <a:srgbClr val="FFFFFF"/>
                </a:solidFill>
                <a:latin typeface="Palatino Linotype"/>
              </a:rPr>
              <a:t>.</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rotWithShape="1">
          <a:blip r:embed="rId2">
            <a:extLst>
              <a:ext uri="{28A0092B-C50C-407E-A947-70E740481C1C}">
                <a14:useLocalDpi xmlns:a14="http://schemas.microsoft.com/office/drawing/2010/main" val="0"/>
              </a:ext>
            </a:extLst>
          </a:blip>
          <a:srcRect b="6360"/>
          <a:stretch/>
        </p:blipFill>
        <p:spPr bwMode="auto">
          <a:xfrm flipH="1">
            <a:off x="6756400" y="-1"/>
            <a:ext cx="2146300" cy="2866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342067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Here, Nineveh,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There Babylon, the wonder of all tongues,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As ancient, but rebuilt by him who twice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Judah and all thy father David’s house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Led captive, and Jerusalem laid waste,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Till Cyrus set them free;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rotWithShape="1">
          <a:blip r:embed="rId2">
            <a:extLst>
              <a:ext uri="{28A0092B-C50C-407E-A947-70E740481C1C}">
                <a14:useLocalDpi xmlns:a14="http://schemas.microsoft.com/office/drawing/2010/main" val="0"/>
              </a:ext>
            </a:extLst>
          </a:blip>
          <a:srcRect b="6360"/>
          <a:stretch/>
        </p:blipFill>
        <p:spPr bwMode="auto">
          <a:xfrm flipH="1">
            <a:off x="6756400" y="-1"/>
            <a:ext cx="2146300" cy="2866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055068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Persepolis,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His city, there thou </a:t>
            </a:r>
            <a:r>
              <a:rPr lang="en-GB" b="0" i="0" u="none" strike="noStrike" baseline="0" dirty="0" err="1">
                <a:solidFill>
                  <a:srgbClr val="FFFFFF"/>
                </a:solidFill>
                <a:latin typeface="Palatino Linotype"/>
              </a:rPr>
              <a:t>seest</a:t>
            </a:r>
            <a:r>
              <a:rPr lang="en-GB" b="0" i="0" u="none" strike="noStrike" baseline="0" dirty="0">
                <a:solidFill>
                  <a:srgbClr val="FFFFFF"/>
                </a:solidFill>
                <a:latin typeface="Palatino Linotype"/>
              </a:rPr>
              <a:t>, and Bactra there;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Ecbatana her structure vast there shews,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a:t>
            </a:r>
            <a:r>
              <a:rPr lang="en-GB" b="0" i="0" u="none" strike="noStrike" baseline="0" dirty="0" err="1">
                <a:solidFill>
                  <a:srgbClr val="FFFFFF"/>
                </a:solidFill>
                <a:latin typeface="Palatino Linotype"/>
              </a:rPr>
              <a:t>Hecatompylos</a:t>
            </a:r>
            <a:r>
              <a:rPr lang="en-GB" b="0" i="0" u="none" strike="noStrike" baseline="0" dirty="0">
                <a:solidFill>
                  <a:srgbClr val="FFFFFF"/>
                </a:solidFill>
                <a:latin typeface="Palatino Linotype"/>
              </a:rPr>
              <a:t> her hundred gates.</a:t>
            </a:r>
            <a:br>
              <a:rPr lang="en-GB" b="0" i="0" u="none" strike="noStrike" baseline="0" dirty="0">
                <a:solidFill>
                  <a:srgbClr val="FFFFFF"/>
                </a:solidFill>
                <a:latin typeface="Palatino Linotype"/>
              </a:rPr>
            </a:b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There Susa by </a:t>
            </a:r>
            <a:r>
              <a:rPr lang="en-GB" b="0" i="0" u="none" strike="noStrike" baseline="0" dirty="0" err="1">
                <a:solidFill>
                  <a:srgbClr val="FFFFFF"/>
                </a:solidFill>
                <a:latin typeface="Palatino Linotype"/>
              </a:rPr>
              <a:t>Choaspes</a:t>
            </a:r>
            <a:r>
              <a:rPr lang="en-GB" b="0" i="0" u="none" strike="noStrike" baseline="0" dirty="0">
                <a:solidFill>
                  <a:srgbClr val="FFFFFF"/>
                </a:solidFill>
                <a:latin typeface="Palatino Linotype"/>
              </a:rPr>
              <a:t>, amber stream,</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drink of none but kings; and there	,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t>
            </a:r>
            <a:r>
              <a:rPr lang="en-GB" b="0" i="0" u="none" strike="noStrike" baseline="0" dirty="0" err="1">
                <a:solidFill>
                  <a:srgbClr val="FFFFFF"/>
                </a:solidFill>
                <a:latin typeface="Palatino Linotype"/>
              </a:rPr>
              <a:t>Artaxata</a:t>
            </a:r>
            <a:r>
              <a:rPr lang="en-GB" b="0" i="0" u="none" strike="noStrike" baseline="0" dirty="0">
                <a:solidFill>
                  <a:srgbClr val="FFFFFF"/>
                </a:solidFill>
                <a:latin typeface="Palatino Linotype"/>
              </a:rPr>
              <a:t>, </a:t>
            </a:r>
            <a:r>
              <a:rPr lang="en-GB" b="0" i="0" u="none" strike="noStrike" baseline="0" dirty="0" err="1">
                <a:solidFill>
                  <a:srgbClr val="FFFFFF"/>
                </a:solidFill>
                <a:latin typeface="Palatino Linotype"/>
              </a:rPr>
              <a:t>Teredon</a:t>
            </a:r>
            <a:r>
              <a:rPr lang="en-GB" b="0" i="0" u="none" strike="noStrike" baseline="0" dirty="0">
                <a:solidFill>
                  <a:srgbClr val="FFFFFF"/>
                </a:solidFill>
                <a:latin typeface="Palatino Linotype"/>
              </a:rPr>
              <a:t>, Ctesiphon,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Turning with easy eye, thou </a:t>
            </a:r>
            <a:r>
              <a:rPr lang="en-GB" b="0" i="0" u="none" strike="noStrike" baseline="0" dirty="0" err="1">
                <a:solidFill>
                  <a:srgbClr val="FFFFFF"/>
                </a:solidFill>
                <a:latin typeface="Palatino Linotype"/>
              </a:rPr>
              <a:t>may’st</a:t>
            </a:r>
            <a:r>
              <a:rPr lang="en-GB" b="0" i="0" u="none" strike="noStrike" baseline="0" dirty="0">
                <a:solidFill>
                  <a:srgbClr val="FFFFFF"/>
                </a:solidFill>
                <a:latin typeface="Palatino Linotype"/>
              </a:rPr>
              <a:t> behold.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rotWithShape="1">
          <a:blip r:embed="rId2">
            <a:extLst>
              <a:ext uri="{28A0092B-C50C-407E-A947-70E740481C1C}">
                <a14:useLocalDpi xmlns:a14="http://schemas.microsoft.com/office/drawing/2010/main" val="0"/>
              </a:ext>
            </a:extLst>
          </a:blip>
          <a:srcRect b="6360"/>
          <a:stretch/>
        </p:blipFill>
        <p:spPr bwMode="auto">
          <a:xfrm flipH="1">
            <a:off x="6756400" y="-1"/>
            <a:ext cx="2146300" cy="2866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913830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GB" dirty="0">
                <a:solidFill>
                  <a:srgbClr val="FFFFFF"/>
                </a:solidFill>
              </a:rPr>
            </a:br>
            <a:r>
              <a:rPr lang="en-GB" dirty="0">
                <a:solidFill>
                  <a:srgbClr val="FFFFFF"/>
                </a:solidFill>
              </a:rPr>
              <a:t>  All these the Parthian under his dominion holds;</a:t>
            </a:r>
            <a:br>
              <a:rPr lang="en-GB" dirty="0">
                <a:solidFill>
                  <a:srgbClr val="FFFFFF"/>
                </a:solidFill>
              </a:rPr>
            </a:br>
            <a:r>
              <a:rPr lang="en-GB" dirty="0">
                <a:solidFill>
                  <a:srgbClr val="FFFFFF"/>
                </a:solidFill>
              </a:rPr>
              <a:t>  And just in time thou </a:t>
            </a:r>
            <a:r>
              <a:rPr lang="en-GB" dirty="0" err="1">
                <a:solidFill>
                  <a:srgbClr val="FFFFFF"/>
                </a:solidFill>
              </a:rPr>
              <a:t>com’st</a:t>
            </a:r>
            <a:r>
              <a:rPr lang="en-GB" dirty="0">
                <a:solidFill>
                  <a:srgbClr val="FFFFFF"/>
                </a:solidFill>
              </a:rPr>
              <a:t> to have a view	</a:t>
            </a:r>
            <a:br>
              <a:rPr lang="en-GB" dirty="0">
                <a:solidFill>
                  <a:srgbClr val="FFFFFF"/>
                </a:solidFill>
              </a:rPr>
            </a:br>
            <a:r>
              <a:rPr lang="en-GB" dirty="0">
                <a:solidFill>
                  <a:srgbClr val="FFFFFF"/>
                </a:solidFill>
              </a:rPr>
              <a:t>  Of his great power; for now the Parthian king</a:t>
            </a:r>
            <a:br>
              <a:rPr lang="en-GB" dirty="0">
                <a:solidFill>
                  <a:srgbClr val="FFFFFF"/>
                </a:solidFill>
              </a:rPr>
            </a:br>
            <a:r>
              <a:rPr lang="en-GB" dirty="0">
                <a:solidFill>
                  <a:srgbClr val="FFFFFF"/>
                </a:solidFill>
              </a:rPr>
              <a:t>  In Ctesiphon hath gathered all his host                     	</a:t>
            </a:r>
            <a:br>
              <a:rPr lang="en-GB" dirty="0">
                <a:solidFill>
                  <a:srgbClr val="FFFFFF"/>
                </a:solidFill>
              </a:rPr>
            </a:br>
            <a:r>
              <a:rPr lang="en-GB" dirty="0">
                <a:solidFill>
                  <a:srgbClr val="FFFFFF"/>
                </a:solidFill>
              </a:rPr>
              <a:t>  Against the Scythian. 	</a:t>
            </a:r>
            <a:br>
              <a:rPr lang="en-GB" dirty="0">
                <a:solidFill>
                  <a:srgbClr val="FFFFFF"/>
                </a:solidFill>
              </a:rPr>
            </a:br>
            <a:r>
              <a:rPr lang="en-GB" dirty="0">
                <a:solidFill>
                  <a:srgbClr val="FFFFFF"/>
                </a:solidFill>
              </a:rPr>
              <a:t> </a:t>
            </a:r>
            <a:endParaRPr lang="en-US" dirty="0"/>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rotWithShape="1">
          <a:blip r:embed="rId2">
            <a:extLst>
              <a:ext uri="{28A0092B-C50C-407E-A947-70E740481C1C}">
                <a14:useLocalDpi xmlns:a14="http://schemas.microsoft.com/office/drawing/2010/main" val="0"/>
              </a:ext>
            </a:extLst>
          </a:blip>
          <a:srcRect b="6360"/>
          <a:stretch/>
        </p:blipFill>
        <p:spPr bwMode="auto">
          <a:xfrm flipH="1">
            <a:off x="6756400" y="-1"/>
            <a:ext cx="2146300" cy="2866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602168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See, though from far,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His thousands, in what martial equipage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They issue forth, steel bows and shafts their arms,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equal dread in flight or in pursuit—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All horsemen, in which fight they most excel.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rotWithShape="1">
          <a:blip r:embed="rId2">
            <a:extLst>
              <a:ext uri="{28A0092B-C50C-407E-A947-70E740481C1C}">
                <a14:useLocalDpi xmlns:a14="http://schemas.microsoft.com/office/drawing/2010/main" val="0"/>
              </a:ext>
            </a:extLst>
          </a:blip>
          <a:srcRect b="6360"/>
          <a:stretch/>
        </p:blipFill>
        <p:spPr bwMode="auto">
          <a:xfrm flipH="1">
            <a:off x="6756400" y="-1"/>
            <a:ext cx="2146300" cy="2866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509489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0548"/>
            <a:ext cx="8229600" cy="3734750"/>
          </a:xfrm>
        </p:spPr>
        <p:txBody>
          <a:bodyPr>
            <a:normAutofit/>
          </a:bodyPr>
          <a:lstStyle/>
          <a:p>
            <a:pPr rtl="0"/>
            <a:r>
              <a:rPr lang="en-GB" b="0" i="0" u="none" strike="noStrike" baseline="0" dirty="0">
                <a:solidFill>
                  <a:srgbClr val="FFFFFF"/>
                </a:solidFill>
                <a:latin typeface="Palatino Linotype"/>
              </a:rPr>
              <a:t>MILTON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He looked, and saw what numbers numberless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city gates </a:t>
            </a:r>
            <a:r>
              <a:rPr lang="en-GB" b="0" i="0" u="none" strike="noStrike" baseline="0" dirty="0" err="1">
                <a:solidFill>
                  <a:srgbClr val="FFFFFF"/>
                </a:solidFill>
                <a:latin typeface="Palatino Linotype"/>
              </a:rPr>
              <a:t>outpour’d</a:t>
            </a:r>
            <a:r>
              <a:rPr lang="en-GB" b="0" i="0" u="none" strike="noStrike" baseline="0" dirty="0">
                <a:solidFill>
                  <a:srgbClr val="FFFFFF"/>
                </a:solidFill>
                <a:latin typeface="Palatino Linotype"/>
              </a:rPr>
              <a:t>, light-</a:t>
            </a:r>
            <a:r>
              <a:rPr lang="en-GB" b="0" i="0" u="none" strike="noStrike" baseline="0" dirty="0" err="1">
                <a:solidFill>
                  <a:srgbClr val="FFFFFF"/>
                </a:solidFill>
                <a:latin typeface="Palatino Linotype"/>
              </a:rPr>
              <a:t>armèd</a:t>
            </a:r>
            <a:r>
              <a:rPr lang="en-GB" b="0" i="0" u="none" strike="noStrike" baseline="0" dirty="0">
                <a:solidFill>
                  <a:srgbClr val="FFFFFF"/>
                </a:solidFill>
                <a:latin typeface="Palatino Linotype"/>
              </a:rPr>
              <a:t> troops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In coats of mail and military pride.	</a:t>
            </a:r>
            <a:br>
              <a:rPr lang="en-GB" b="0" i="0" u="none" strike="noStrike" baseline="0" dirty="0">
                <a:solidFill>
                  <a:srgbClr val="FFFFFF"/>
                </a:solidFill>
                <a:latin typeface="Palatino Linotype"/>
              </a:rPr>
            </a:b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830388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0548"/>
            <a:ext cx="8229600" cy="3734750"/>
          </a:xfrm>
        </p:spPr>
        <p:txBody>
          <a:bodyPr>
            <a:normAutofit/>
          </a:bodyPr>
          <a:lstStyle/>
          <a:p>
            <a:pPr rtl="0"/>
            <a:br>
              <a:rPr lang="en-GB" b="0" i="0" u="none" strike="noStrike" baseline="0" dirty="0">
                <a:solidFill>
                  <a:srgbClr val="FFFFFF"/>
                </a:solidFill>
                <a:latin typeface="Palatino Linotype"/>
              </a:rPr>
            </a:b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He saw them in their forms of battle </a:t>
            </a:r>
            <a:r>
              <a:rPr lang="en-GB" b="0" i="0" u="none" strike="noStrike" baseline="0" dirty="0" err="1">
                <a:solidFill>
                  <a:srgbClr val="FFFFFF"/>
                </a:solidFill>
                <a:latin typeface="Palatino Linotype"/>
              </a:rPr>
              <a:t>rang’d</a:t>
            </a:r>
            <a:r>
              <a:rPr lang="en-GB" b="0" i="0" u="none" strike="noStrike" baseline="0" dirty="0">
                <a:solidFill>
                  <a:srgbClr val="FFFFFF"/>
                </a:solidFill>
                <a:latin typeface="Palatino Linotype"/>
              </a:rPr>
              <a:t>,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How quick they wheeled, and flying behind them shot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Sharp sleet of </a:t>
            </a:r>
            <a:r>
              <a:rPr lang="en-GB" b="0" i="0" u="none" strike="noStrike" baseline="0" dirty="0" err="1">
                <a:solidFill>
                  <a:srgbClr val="FFFFFF"/>
                </a:solidFill>
                <a:latin typeface="Palatino Linotype"/>
              </a:rPr>
              <a:t>arrowy</a:t>
            </a:r>
            <a:r>
              <a:rPr lang="en-GB" b="0" i="0" u="none" strike="noStrike" baseline="0" dirty="0">
                <a:solidFill>
                  <a:srgbClr val="FFFFFF"/>
                </a:solidFill>
                <a:latin typeface="Palatino Linotype"/>
              </a:rPr>
              <a:t> showers against the face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their pursuers, and overcame by flight;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field all iron cast a gleaming brown.</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835895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Nor wanted clouds of foot, nor, on each horn,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Cuirassiers all in steel for standing fight,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Chariots, or elephants </a:t>
            </a:r>
            <a:r>
              <a:rPr lang="en-GB" b="0" i="0" u="none" strike="noStrike" baseline="0" dirty="0" err="1">
                <a:solidFill>
                  <a:srgbClr val="FFFFFF"/>
                </a:solidFill>
                <a:latin typeface="Palatino Linotype"/>
              </a:rPr>
              <a:t>indors’d</a:t>
            </a:r>
            <a:r>
              <a:rPr lang="en-GB" b="0" i="0" u="none" strike="noStrike" baseline="0" dirty="0">
                <a:solidFill>
                  <a:srgbClr val="FFFFFF"/>
                </a:solidFill>
                <a:latin typeface="Palatino Linotype"/>
              </a:rPr>
              <a:t> with towers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archers;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25547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br>
              <a:rPr lang="en-GB" b="0" i="0" u="none" strike="noStrike" baseline="0" dirty="0">
                <a:solidFill>
                  <a:srgbClr val="FFFFFF"/>
                </a:solidFill>
                <a:latin typeface="Palatino Linotype"/>
              </a:rPr>
            </a:br>
            <a:r>
              <a:rPr lang="en-GB" sz="2700" b="0" i="0" u="none" strike="noStrike" baseline="0" dirty="0">
                <a:solidFill>
                  <a:srgbClr val="FFFF00"/>
                </a:solidFill>
                <a:latin typeface="Palatino Linotype"/>
              </a:rPr>
              <a:t>Our </a:t>
            </a:r>
            <a:r>
              <a:rPr lang="en-GB" sz="2700" dirty="0">
                <a:solidFill>
                  <a:srgbClr val="FFFF00"/>
                </a:solidFill>
                <a:latin typeface="Palatino Linotype"/>
              </a:rPr>
              <a:t>play </a:t>
            </a:r>
            <a:r>
              <a:rPr lang="en-GB" sz="2700" b="0" i="0" u="none" strike="noStrike" baseline="0" dirty="0">
                <a:solidFill>
                  <a:srgbClr val="FFFF00"/>
                </a:solidFill>
                <a:latin typeface="Palatino Linotype"/>
              </a:rPr>
              <a:t>picks up the</a:t>
            </a:r>
            <a:r>
              <a:rPr lang="en-GB" sz="2700" b="0" i="0" u="none" strike="noStrike" dirty="0">
                <a:solidFill>
                  <a:srgbClr val="FFFF00"/>
                </a:solidFill>
                <a:latin typeface="Palatino Linotype"/>
              </a:rPr>
              <a:t> story </a:t>
            </a:r>
            <a:r>
              <a:rPr lang="en-GB" sz="2700" b="0" i="0" u="none" strike="noStrike" baseline="0" dirty="0">
                <a:solidFill>
                  <a:srgbClr val="FFFF00"/>
                </a:solidFill>
                <a:latin typeface="Palatino Linotype"/>
              </a:rPr>
              <a:t>at line 183 of the First Book. </a:t>
            </a:r>
            <a:br>
              <a:rPr lang="en-GB" sz="2700" b="0" i="0" u="none" strike="noStrike" baseline="0" dirty="0">
                <a:solidFill>
                  <a:srgbClr val="FFFF00"/>
                </a:solidFill>
                <a:latin typeface="Palatino Linotype"/>
              </a:rPr>
            </a:br>
            <a:br>
              <a:rPr lang="en-GB" sz="2700" dirty="0">
                <a:solidFill>
                  <a:srgbClr val="FFFF00"/>
                </a:solidFill>
                <a:latin typeface="Palatino Linotype"/>
              </a:rPr>
            </a:br>
            <a:br>
              <a:rPr lang="en-GB" sz="2700" b="0" i="0" u="none" strike="noStrike" baseline="0" dirty="0">
                <a:solidFill>
                  <a:srgbClr val="FFFF00"/>
                </a:solidFill>
                <a:latin typeface="Palatino Linotype"/>
              </a:rPr>
            </a:br>
            <a:r>
              <a:rPr lang="en-GB" sz="2700" b="0" i="0" u="none" strike="noStrike" baseline="0" dirty="0">
                <a:solidFill>
                  <a:srgbClr val="FFFF00"/>
                </a:solidFill>
                <a:latin typeface="Palatino Linotype"/>
              </a:rPr>
              <a:t>Milton began by summarising the third chapter of Matthew’s Gospel,</a:t>
            </a:r>
            <a:r>
              <a:rPr lang="en-GB" sz="2700" b="0" i="0" u="none" strike="noStrike" dirty="0">
                <a:solidFill>
                  <a:srgbClr val="FFFF00"/>
                </a:solidFill>
                <a:latin typeface="Palatino Linotype"/>
              </a:rPr>
              <a:t> </a:t>
            </a:r>
            <a:br>
              <a:rPr lang="en-GB" sz="2700" b="0" i="0" u="none" strike="noStrike" dirty="0">
                <a:solidFill>
                  <a:srgbClr val="FFFF00"/>
                </a:solidFill>
                <a:latin typeface="Palatino Linotype"/>
              </a:rPr>
            </a:br>
            <a:br>
              <a:rPr lang="en-GB" sz="2700" dirty="0">
                <a:solidFill>
                  <a:srgbClr val="FFFF00"/>
                </a:solidFill>
                <a:latin typeface="Palatino Linotype"/>
              </a:rPr>
            </a:br>
            <a:r>
              <a:rPr lang="en-GB" sz="2700" b="0" i="0" u="none" strike="noStrike" dirty="0">
                <a:solidFill>
                  <a:srgbClr val="FFFF00"/>
                </a:solidFill>
                <a:latin typeface="Palatino Linotype"/>
              </a:rPr>
              <a:t>telling us </a:t>
            </a:r>
            <a:r>
              <a:rPr lang="en-GB" sz="2700" b="0" i="0" u="none" strike="noStrike" baseline="0" dirty="0">
                <a:solidFill>
                  <a:srgbClr val="FFFF00"/>
                </a:solidFill>
                <a:latin typeface="Palatino Linotype"/>
              </a:rPr>
              <a:t>how Jesus</a:t>
            </a:r>
            <a:r>
              <a:rPr lang="en-GB" sz="2700" b="0" i="0" u="none" strike="noStrike" dirty="0">
                <a:solidFill>
                  <a:srgbClr val="FFFF00"/>
                </a:solidFill>
                <a:latin typeface="Palatino Linotype"/>
              </a:rPr>
              <a:t> (</a:t>
            </a:r>
            <a:r>
              <a:rPr lang="en-GB" sz="2700" b="0" i="0" u="none" strike="noStrike" baseline="0" dirty="0">
                <a:solidFill>
                  <a:srgbClr val="FFFF00"/>
                </a:solidFill>
                <a:latin typeface="Palatino Linotype"/>
              </a:rPr>
              <a:t>who had been living</a:t>
            </a:r>
            <a:r>
              <a:rPr lang="en-GB" sz="2700" b="0" i="0" u="none" strike="noStrike" dirty="0">
                <a:solidFill>
                  <a:srgbClr val="FFFF00"/>
                </a:solidFill>
                <a:latin typeface="Palatino Linotype"/>
              </a:rPr>
              <a:t> </a:t>
            </a:r>
            <a:br>
              <a:rPr lang="en-GB" sz="2700" b="0" i="0" u="none" strike="noStrike" dirty="0">
                <a:solidFill>
                  <a:srgbClr val="FFFF00"/>
                </a:solidFill>
                <a:latin typeface="Palatino Linotype"/>
              </a:rPr>
            </a:br>
            <a:r>
              <a:rPr lang="en-GB" sz="2700" b="0" i="0" u="none" strike="noStrike" dirty="0">
                <a:solidFill>
                  <a:srgbClr val="FFFF00"/>
                </a:solidFill>
                <a:latin typeface="Palatino Linotype"/>
              </a:rPr>
              <a:t>              in his mothe</a:t>
            </a:r>
            <a:r>
              <a:rPr lang="en-GB" sz="2700" dirty="0">
                <a:solidFill>
                  <a:srgbClr val="FFFF00"/>
                </a:solidFill>
                <a:latin typeface="Palatino Linotype"/>
              </a:rPr>
              <a:t>r’s house, private and unobserved)</a:t>
            </a:r>
            <a:r>
              <a:rPr lang="en-GB" sz="2700" b="0" i="0" u="none" strike="noStrike" baseline="0" dirty="0">
                <a:solidFill>
                  <a:srgbClr val="FFFF00"/>
                </a:solidFill>
                <a:latin typeface="Palatino Linotype"/>
              </a:rPr>
              <a:t> </a:t>
            </a:r>
            <a:br>
              <a:rPr lang="en-GB" sz="2700" b="0" i="0" u="none" strike="noStrike" baseline="0" dirty="0">
                <a:solidFill>
                  <a:srgbClr val="FFFF00"/>
                </a:solidFill>
                <a:latin typeface="Palatino Linotype"/>
              </a:rPr>
            </a:br>
            <a:br>
              <a:rPr lang="en-GB" sz="2700" b="0" i="0" u="none" strike="noStrike" baseline="0" dirty="0">
                <a:solidFill>
                  <a:srgbClr val="FFFF00"/>
                </a:solidFill>
                <a:latin typeface="Palatino Linotype"/>
              </a:rPr>
            </a:br>
            <a:r>
              <a:rPr lang="en-GB" sz="2700" b="0" i="0" u="none" strike="noStrike" baseline="0" dirty="0">
                <a:solidFill>
                  <a:srgbClr val="FFFF00"/>
                </a:solidFill>
                <a:latin typeface="Palatino Linotype"/>
              </a:rPr>
              <a:t>was baptised by John the Baptist and by the Holy Spirit, </a:t>
            </a:r>
            <a:br>
              <a:rPr lang="en-GB" sz="2700" b="0" i="0" u="none" strike="noStrike" baseline="0" dirty="0">
                <a:solidFill>
                  <a:srgbClr val="FFFF00"/>
                </a:solidFill>
                <a:latin typeface="Palatino Linotype"/>
              </a:rPr>
            </a:br>
            <a:br>
              <a:rPr lang="en-GB" sz="2700" b="0" i="0" u="none" strike="noStrike" baseline="0" dirty="0">
                <a:solidFill>
                  <a:srgbClr val="FFFF00"/>
                </a:solidFill>
                <a:latin typeface="Palatino Linotype"/>
              </a:rPr>
            </a:br>
            <a:r>
              <a:rPr lang="en-GB" sz="2700" b="0" i="0" u="none" strike="noStrike" baseline="0" dirty="0">
                <a:solidFill>
                  <a:srgbClr val="FFFF00"/>
                </a:solidFill>
                <a:latin typeface="Palatino Linotype"/>
              </a:rPr>
              <a:t>and identified by a voice from Heaven </a:t>
            </a:r>
            <a:br>
              <a:rPr lang="en-GB" sz="2700" b="0" i="0" u="none" strike="noStrike" baseline="0" dirty="0">
                <a:solidFill>
                  <a:srgbClr val="FFFF00"/>
                </a:solidFill>
                <a:latin typeface="Palatino Linotype"/>
              </a:rPr>
            </a:br>
            <a:br>
              <a:rPr lang="en-GB" sz="2700" dirty="0">
                <a:solidFill>
                  <a:srgbClr val="FFFF00"/>
                </a:solidFill>
                <a:latin typeface="Palatino Linotype"/>
              </a:rPr>
            </a:br>
            <a:r>
              <a:rPr lang="en-GB" sz="2700" b="0" i="0" u="none" strike="noStrike" baseline="0" dirty="0">
                <a:solidFill>
                  <a:srgbClr val="FFFF00"/>
                </a:solidFill>
                <a:latin typeface="Palatino Linotype"/>
              </a:rPr>
              <a:t>as ‘My beloved Son’. </a:t>
            </a:r>
            <a:br>
              <a:rPr lang="en-GB"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367039054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FFFFFF"/>
                </a:solidFill>
              </a:rPr>
              <a:t>                     nor of labouring pioneers                        	</a:t>
            </a:r>
            <a:br>
              <a:rPr lang="en-GB" dirty="0">
                <a:solidFill>
                  <a:srgbClr val="FFFFFF"/>
                </a:solidFill>
              </a:rPr>
            </a:br>
            <a:r>
              <a:rPr lang="en-GB" dirty="0">
                <a:solidFill>
                  <a:srgbClr val="FFFFFF"/>
                </a:solidFill>
              </a:rPr>
              <a:t>  A multitude, with spades and axes </a:t>
            </a:r>
            <a:r>
              <a:rPr lang="en-GB" dirty="0" err="1">
                <a:solidFill>
                  <a:srgbClr val="FFFFFF"/>
                </a:solidFill>
              </a:rPr>
              <a:t>arm’d</a:t>
            </a:r>
            <a:r>
              <a:rPr lang="en-GB" dirty="0">
                <a:solidFill>
                  <a:srgbClr val="FFFFFF"/>
                </a:solidFill>
              </a:rPr>
              <a:t>,</a:t>
            </a:r>
            <a:br>
              <a:rPr lang="en-GB" dirty="0">
                <a:solidFill>
                  <a:srgbClr val="FFFFFF"/>
                </a:solidFill>
              </a:rPr>
            </a:br>
            <a:r>
              <a:rPr lang="en-GB" dirty="0">
                <a:solidFill>
                  <a:srgbClr val="FFFFFF"/>
                </a:solidFill>
              </a:rPr>
              <a:t>  To lay hills plain, fell woods, or valleys fill,</a:t>
            </a:r>
            <a:br>
              <a:rPr lang="en-GB" dirty="0">
                <a:solidFill>
                  <a:srgbClr val="FFFFFF"/>
                </a:solidFill>
              </a:rPr>
            </a:br>
            <a:r>
              <a:rPr lang="en-GB" dirty="0">
                <a:solidFill>
                  <a:srgbClr val="FFFFFF"/>
                </a:solidFill>
              </a:rPr>
              <a:t>  Or where plain was raise hill, or overlay</a:t>
            </a:r>
            <a:br>
              <a:rPr lang="en-GB" dirty="0">
                <a:solidFill>
                  <a:srgbClr val="FFFFFF"/>
                </a:solidFill>
              </a:rPr>
            </a:br>
            <a:r>
              <a:rPr lang="en-GB" dirty="0">
                <a:solidFill>
                  <a:srgbClr val="FFFFFF"/>
                </a:solidFill>
              </a:rPr>
              <a:t>  With bridges rivers proud, as with a yoke:</a:t>
            </a:r>
            <a:br>
              <a:rPr lang="en-GB" dirty="0">
                <a:solidFill>
                  <a:srgbClr val="FFFFFF"/>
                </a:solidFill>
              </a:rPr>
            </a:br>
            <a:br>
              <a:rPr lang="en-GB" dirty="0">
                <a:solidFill>
                  <a:srgbClr val="FFFFFF"/>
                </a:solidFill>
              </a:rPr>
            </a:br>
            <a:r>
              <a:rPr lang="en-GB" dirty="0">
                <a:solidFill>
                  <a:srgbClr val="FFFFFF"/>
                </a:solidFill>
              </a:rPr>
              <a:t>  Mules after these, camels and dromedaries,</a:t>
            </a:r>
            <a:br>
              <a:rPr lang="en-GB" dirty="0">
                <a:solidFill>
                  <a:srgbClr val="FFFFFF"/>
                </a:solidFill>
              </a:rPr>
            </a:br>
            <a:r>
              <a:rPr lang="en-GB" dirty="0">
                <a:solidFill>
                  <a:srgbClr val="FFFFFF"/>
                </a:solidFill>
              </a:rPr>
              <a:t>  And waggons fraught with </a:t>
            </a:r>
            <a:r>
              <a:rPr lang="en-GB" dirty="0" err="1">
                <a:solidFill>
                  <a:srgbClr val="FFFFFF"/>
                </a:solidFill>
              </a:rPr>
              <a:t>útensils</a:t>
            </a:r>
            <a:r>
              <a:rPr lang="en-GB" dirty="0">
                <a:solidFill>
                  <a:srgbClr val="FFFFFF"/>
                </a:solidFill>
              </a:rPr>
              <a:t> of war.</a:t>
            </a:r>
            <a:br>
              <a:rPr lang="en-GB" dirty="0">
                <a:solidFill>
                  <a:srgbClr val="FFFFFF"/>
                </a:solidFill>
              </a:rPr>
            </a:br>
            <a:endParaRPr lang="en-US" dirty="0"/>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967996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solidFill>
                  <a:srgbClr val="FFFFFF"/>
                </a:solidFill>
              </a:rPr>
              <a:t>  Such forces met not, nor so wide a camp,</a:t>
            </a:r>
            <a:br>
              <a:rPr lang="en-GB" dirty="0">
                <a:solidFill>
                  <a:srgbClr val="FFFFFF"/>
                </a:solidFill>
              </a:rPr>
            </a:br>
            <a:r>
              <a:rPr lang="en-GB" dirty="0">
                <a:solidFill>
                  <a:srgbClr val="FFFFFF"/>
                </a:solidFill>
              </a:rPr>
              <a:t>  When </a:t>
            </a:r>
            <a:r>
              <a:rPr lang="en-GB" dirty="0" err="1">
                <a:solidFill>
                  <a:srgbClr val="FFFFFF"/>
                </a:solidFill>
              </a:rPr>
              <a:t>Agrican</a:t>
            </a:r>
            <a:r>
              <a:rPr lang="en-GB" dirty="0">
                <a:solidFill>
                  <a:srgbClr val="FFFFFF"/>
                </a:solidFill>
              </a:rPr>
              <a:t>, with all his northern powers,</a:t>
            </a:r>
            <a:br>
              <a:rPr lang="en-GB" dirty="0">
                <a:solidFill>
                  <a:srgbClr val="FFFFFF"/>
                </a:solidFill>
              </a:rPr>
            </a:br>
            <a:r>
              <a:rPr lang="en-GB" dirty="0">
                <a:solidFill>
                  <a:srgbClr val="FFFFFF"/>
                </a:solidFill>
              </a:rPr>
              <a:t>  Besieged </a:t>
            </a:r>
            <a:r>
              <a:rPr lang="en-GB" dirty="0" err="1">
                <a:solidFill>
                  <a:srgbClr val="FFFFFF"/>
                </a:solidFill>
              </a:rPr>
              <a:t>Albracca</a:t>
            </a:r>
            <a:r>
              <a:rPr lang="en-GB" dirty="0">
                <a:solidFill>
                  <a:srgbClr val="FFFFFF"/>
                </a:solidFill>
              </a:rPr>
              <a:t>, as romances tell,</a:t>
            </a:r>
            <a:br>
              <a:rPr lang="en-GB" dirty="0">
                <a:solidFill>
                  <a:srgbClr val="FFFFFF"/>
                </a:solidFill>
              </a:rPr>
            </a:br>
            <a:r>
              <a:rPr lang="en-GB" dirty="0">
                <a:solidFill>
                  <a:srgbClr val="FFFFFF"/>
                </a:solidFill>
              </a:rPr>
              <a:t>  The city of </a:t>
            </a:r>
            <a:r>
              <a:rPr lang="en-GB" dirty="0" err="1">
                <a:solidFill>
                  <a:srgbClr val="FFFFFF"/>
                </a:solidFill>
              </a:rPr>
              <a:t>Gallaphrone</a:t>
            </a:r>
            <a:r>
              <a:rPr lang="en-GB" dirty="0">
                <a:solidFill>
                  <a:srgbClr val="FFFFFF"/>
                </a:solidFill>
              </a:rPr>
              <a:t>, from thence to win                 	</a:t>
            </a:r>
            <a:br>
              <a:rPr lang="en-GB" dirty="0">
                <a:solidFill>
                  <a:srgbClr val="FFFFFF"/>
                </a:solidFill>
              </a:rPr>
            </a:br>
            <a:r>
              <a:rPr lang="en-GB" dirty="0">
                <a:solidFill>
                  <a:srgbClr val="FFFFFF"/>
                </a:solidFill>
              </a:rPr>
              <a:t>  The fairest of her sex, Angelica,</a:t>
            </a:r>
            <a:br>
              <a:rPr lang="en-GB" dirty="0">
                <a:solidFill>
                  <a:srgbClr val="FFFFFF"/>
                </a:solidFill>
              </a:rPr>
            </a:br>
            <a:r>
              <a:rPr lang="en-GB" dirty="0">
                <a:solidFill>
                  <a:srgbClr val="FFFFFF"/>
                </a:solidFill>
              </a:rPr>
              <a:t>  His daughter, sought by many </a:t>
            </a:r>
            <a:r>
              <a:rPr lang="en-GB" dirty="0" err="1">
                <a:solidFill>
                  <a:srgbClr val="FFFFFF"/>
                </a:solidFill>
              </a:rPr>
              <a:t>prowest</a:t>
            </a:r>
            <a:r>
              <a:rPr lang="en-GB" dirty="0">
                <a:solidFill>
                  <a:srgbClr val="FFFFFF"/>
                </a:solidFill>
              </a:rPr>
              <a:t> knights,</a:t>
            </a:r>
            <a:br>
              <a:rPr lang="en-GB" dirty="0">
                <a:solidFill>
                  <a:srgbClr val="FFFFFF"/>
                </a:solidFill>
              </a:rPr>
            </a:br>
            <a:r>
              <a:rPr lang="en-GB" dirty="0">
                <a:solidFill>
                  <a:srgbClr val="FFFFFF"/>
                </a:solidFill>
              </a:rPr>
              <a:t>  Both </a:t>
            </a:r>
            <a:r>
              <a:rPr lang="en-GB" dirty="0" err="1">
                <a:solidFill>
                  <a:srgbClr val="FFFFFF"/>
                </a:solidFill>
              </a:rPr>
              <a:t>Paynim</a:t>
            </a:r>
            <a:r>
              <a:rPr lang="en-GB" dirty="0">
                <a:solidFill>
                  <a:srgbClr val="FFFFFF"/>
                </a:solidFill>
              </a:rPr>
              <a:t>, and the peers of </a:t>
            </a:r>
            <a:r>
              <a:rPr lang="en-GB" dirty="0" err="1">
                <a:solidFill>
                  <a:srgbClr val="FFFFFF"/>
                </a:solidFill>
              </a:rPr>
              <a:t>Charlemane</a:t>
            </a:r>
            <a:r>
              <a:rPr lang="en-GB" dirty="0">
                <a:solidFill>
                  <a:srgbClr val="FFFFFF"/>
                </a:solidFill>
              </a:rPr>
              <a:t>.</a:t>
            </a:r>
            <a:br>
              <a:rPr lang="en-GB" dirty="0">
                <a:solidFill>
                  <a:srgbClr val="FFFFFF"/>
                </a:solidFill>
              </a:rPr>
            </a:br>
            <a:br>
              <a:rPr lang="en-GB" dirty="0">
                <a:solidFill>
                  <a:srgbClr val="FFFFFF"/>
                </a:solidFill>
              </a:rPr>
            </a:br>
            <a:r>
              <a:rPr lang="en-GB" dirty="0">
                <a:solidFill>
                  <a:srgbClr val="FFFFFF"/>
                </a:solidFill>
              </a:rPr>
              <a:t>  Such and so numerous was their chivalry. 	</a:t>
            </a:r>
            <a:br>
              <a:rPr lang="en-GB" dirty="0">
                <a:solidFill>
                  <a:srgbClr val="FFFFFF"/>
                </a:solidFill>
              </a:rPr>
            </a:br>
            <a:endParaRPr lang="en-US" dirty="0"/>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7713744"/>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dirty="0">
                <a:solidFill>
                  <a:srgbClr val="FFFFFF"/>
                </a:solidFill>
                <a:latin typeface="Palatino Linotype"/>
              </a:rPr>
              <a:t>SATAN</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Hear and mark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To what end I have brought thee hither.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3124" y="127000"/>
            <a:ext cx="1970876" cy="2717800"/>
          </a:xfrm>
          <a:prstGeom prst="rect">
            <a:avLst/>
          </a:prstGeom>
        </p:spPr>
      </p:pic>
    </p:spTree>
    <p:extLst>
      <p:ext uri="{BB962C8B-B14F-4D97-AF65-F5344CB8AC3E}">
        <p14:creationId xmlns:p14="http://schemas.microsoft.com/office/powerpoint/2010/main" val="972159948"/>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Thy kingdom, though foretold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By Prophet or by Angel, unless thou</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Endeavour, as thy father David did,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Thou never shalt obtain. Prediction still</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In all things, and all men, supposes means;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Without means used, what it predicts, revokes.</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3124" y="127000"/>
            <a:ext cx="1970876" cy="2717800"/>
          </a:xfrm>
          <a:prstGeom prst="rect">
            <a:avLst/>
          </a:prstGeom>
        </p:spPr>
      </p:pic>
    </p:spTree>
    <p:extLst>
      <p:ext uri="{BB962C8B-B14F-4D97-AF65-F5344CB8AC3E}">
        <p14:creationId xmlns:p14="http://schemas.microsoft.com/office/powerpoint/2010/main" val="46092064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solidFill>
                  <a:srgbClr val="FFFFFF"/>
                </a:solidFill>
                <a:latin typeface="Palatino Linotype"/>
              </a:rPr>
              <a:t>  </a:t>
            </a:r>
            <a:br>
              <a:rPr lang="en-US" dirty="0">
                <a:solidFill>
                  <a:srgbClr val="FFFFFF"/>
                </a:solidFill>
              </a:rPr>
            </a:br>
            <a:r>
              <a:rPr lang="en-US" dirty="0">
                <a:solidFill>
                  <a:srgbClr val="FFFFFF"/>
                </a:solidFill>
              </a:rPr>
              <a:t>  But say thou wert </a:t>
            </a:r>
            <a:r>
              <a:rPr lang="en-US" dirty="0" err="1">
                <a:solidFill>
                  <a:srgbClr val="FFFFFF"/>
                </a:solidFill>
              </a:rPr>
              <a:t>possess’d</a:t>
            </a:r>
            <a:r>
              <a:rPr lang="en-US" dirty="0">
                <a:solidFill>
                  <a:srgbClr val="FFFFFF"/>
                </a:solidFill>
              </a:rPr>
              <a:t> of David's throne,	</a:t>
            </a:r>
            <a:br>
              <a:rPr lang="en-US" dirty="0">
                <a:solidFill>
                  <a:srgbClr val="FFFFFF"/>
                </a:solidFill>
                <a:latin typeface="Palatino Linotype"/>
              </a:rPr>
            </a:br>
            <a:r>
              <a:rPr lang="en-US" dirty="0">
                <a:solidFill>
                  <a:srgbClr val="FFFFFF"/>
                </a:solidFill>
                <a:latin typeface="Palatino Linotype"/>
              </a:rPr>
              <a:t>  </a:t>
            </a:r>
            <a:r>
              <a:rPr lang="en-US" b="0" i="0" u="none" strike="noStrike" baseline="0" dirty="0">
                <a:solidFill>
                  <a:srgbClr val="FFFFFF"/>
                </a:solidFill>
                <a:latin typeface="Palatino Linotype"/>
              </a:rPr>
              <a:t>How </a:t>
            </a:r>
            <a:r>
              <a:rPr lang="en-US" b="0" i="0" u="none" strike="noStrike" baseline="0" dirty="0" err="1">
                <a:solidFill>
                  <a:srgbClr val="FFFFFF"/>
                </a:solidFill>
                <a:latin typeface="Palatino Linotype"/>
              </a:rPr>
              <a:t>couldst</a:t>
            </a:r>
            <a:r>
              <a:rPr lang="en-US" b="0" i="0" u="none" strike="noStrike" baseline="0" dirty="0">
                <a:solidFill>
                  <a:srgbClr val="FFFFFF"/>
                </a:solidFill>
                <a:latin typeface="Palatino Linotype"/>
              </a:rPr>
              <a:t> thou hope long to enjoy it quiet and secure</a:t>
            </a:r>
            <a:br>
              <a:rPr lang="en-US" b="0" i="0" u="none" strike="noStrike" baseline="0" dirty="0">
                <a:solidFill>
                  <a:srgbClr val="FFFFFF"/>
                </a:solidFill>
                <a:latin typeface="Palatino Linotype"/>
              </a:rPr>
            </a:br>
            <a:r>
              <a:rPr lang="en-US" b="0" i="0" u="none" strike="noStrike" dirty="0">
                <a:solidFill>
                  <a:srgbClr val="FFFFFF"/>
                </a:solidFill>
                <a:latin typeface="Palatino Linotype"/>
              </a:rPr>
              <a:t>  </a:t>
            </a:r>
            <a:r>
              <a:rPr lang="en-US" b="0" i="0" u="none" strike="noStrike" baseline="0" dirty="0">
                <a:solidFill>
                  <a:srgbClr val="FFFFFF"/>
                </a:solidFill>
                <a:latin typeface="Palatino Linotype"/>
              </a:rPr>
              <a:t>Between two such enclosing enemies,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Roman and Parthian?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Therefore one of these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Thou must make sure thy own: the Parthian first,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By my advice.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3124" y="127000"/>
            <a:ext cx="1970876" cy="2717800"/>
          </a:xfrm>
          <a:prstGeom prst="rect">
            <a:avLst/>
          </a:prstGeom>
        </p:spPr>
      </p:pic>
    </p:spTree>
    <p:extLst>
      <p:ext uri="{BB962C8B-B14F-4D97-AF65-F5344CB8AC3E}">
        <p14:creationId xmlns:p14="http://schemas.microsoft.com/office/powerpoint/2010/main" val="65922429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JESUS</a:t>
            </a:r>
            <a:br>
              <a:rPr lang="en-US" b="0" i="1" u="none" strike="noStrike" baseline="0" dirty="0">
                <a:solidFill>
                  <a:srgbClr val="FFFFFF"/>
                </a:solidFill>
                <a:latin typeface="Palatino Linotype"/>
              </a:rPr>
            </a:br>
            <a:r>
              <a:rPr lang="en-US" b="0" i="0" u="none" strike="noStrike" baseline="0" dirty="0">
                <a:solidFill>
                  <a:srgbClr val="FFFFFF"/>
                </a:solidFill>
                <a:latin typeface="Palatino Linotype"/>
              </a:rPr>
              <a:t>  Much ostentation vain of fleshly arm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fragile arms, much instrument of war,</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Long in preparing, soon to nothing brought,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Before mine eyes thou hast set, and in my ear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Vented much policy, and projects deep</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Of enemies, of aids, battles, and leagues,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Plausible to the world, to me worth naught.</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3756" y="0"/>
            <a:ext cx="2843244" cy="2768600"/>
          </a:xfrm>
          <a:prstGeom prst="rect">
            <a:avLst/>
          </a:prstGeom>
        </p:spPr>
      </p:pic>
    </p:spTree>
    <p:extLst>
      <p:ext uri="{BB962C8B-B14F-4D97-AF65-F5344CB8AC3E}">
        <p14:creationId xmlns:p14="http://schemas.microsoft.com/office/powerpoint/2010/main" val="58625582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Means I must use, thou </a:t>
            </a:r>
            <a:r>
              <a:rPr lang="en-US" b="0" i="0" u="none" strike="noStrike" baseline="0" dirty="0" err="1">
                <a:solidFill>
                  <a:srgbClr val="FFFFFF"/>
                </a:solidFill>
                <a:latin typeface="Palatino Linotype"/>
              </a:rPr>
              <a:t>say’st</a:t>
            </a:r>
            <a:r>
              <a:rPr lang="en-US" b="0" i="0" u="none" strike="noStrike" baseline="0" dirty="0">
                <a:solidFill>
                  <a:srgbClr val="FFFFFF"/>
                </a:solidFill>
                <a:latin typeface="Palatino Linotype"/>
              </a:rPr>
              <a:t>; prediction else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Will </a:t>
            </a:r>
            <a:r>
              <a:rPr lang="en-US" b="0" i="0" u="none" strike="noStrike" baseline="0" dirty="0" err="1">
                <a:solidFill>
                  <a:srgbClr val="FFFFFF"/>
                </a:solidFill>
                <a:latin typeface="Palatino Linotype"/>
              </a:rPr>
              <a:t>unpredict</a:t>
            </a:r>
            <a:r>
              <a:rPr lang="en-US" b="0" i="0" u="none" strike="noStrike" baseline="0" dirty="0">
                <a:solidFill>
                  <a:srgbClr val="FFFFFF"/>
                </a:solidFill>
                <a:latin typeface="Palatino Linotype"/>
              </a:rPr>
              <a:t>, and fail me of the throne!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My time, I told thee (and that time for thee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Were better farthest off), is not yet come.</a:t>
            </a:r>
            <a:br>
              <a:rPr lang="en-US" b="0" i="0" u="none" strike="noStrike" baseline="0" dirty="0">
                <a:solidFill>
                  <a:srgbClr val="FFFFFF"/>
                </a:solidFill>
                <a:latin typeface="Palatino Linotype"/>
              </a:rPr>
            </a:b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3756" y="0"/>
            <a:ext cx="2843244" cy="2768600"/>
          </a:xfrm>
          <a:prstGeom prst="rect">
            <a:avLst/>
          </a:prstGeom>
        </p:spPr>
      </p:pic>
    </p:spTree>
    <p:extLst>
      <p:ext uri="{BB962C8B-B14F-4D97-AF65-F5344CB8AC3E}">
        <p14:creationId xmlns:p14="http://schemas.microsoft.com/office/powerpoint/2010/main" val="309025171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FF"/>
                </a:solidFill>
              </a:rPr>
              <a:t>  When that comes, think not thou to find me slack</a:t>
            </a:r>
            <a:br>
              <a:rPr lang="en-US" dirty="0">
                <a:solidFill>
                  <a:srgbClr val="FFFFFF"/>
                </a:solidFill>
              </a:rPr>
            </a:br>
            <a:r>
              <a:rPr lang="en-US" dirty="0">
                <a:solidFill>
                  <a:srgbClr val="FFFFFF"/>
                </a:solidFill>
              </a:rPr>
              <a:t>  On my part aught </a:t>
            </a:r>
            <a:r>
              <a:rPr lang="en-US" dirty="0" err="1">
                <a:solidFill>
                  <a:srgbClr val="FFFFFF"/>
                </a:solidFill>
              </a:rPr>
              <a:t>endeavouring</a:t>
            </a:r>
            <a:r>
              <a:rPr lang="en-US" dirty="0">
                <a:solidFill>
                  <a:srgbClr val="FFFFFF"/>
                </a:solidFill>
              </a:rPr>
              <a:t>, or to need</a:t>
            </a:r>
            <a:br>
              <a:rPr lang="en-US" dirty="0">
                <a:solidFill>
                  <a:srgbClr val="FFFFFF"/>
                </a:solidFill>
              </a:rPr>
            </a:br>
            <a:r>
              <a:rPr lang="en-US" dirty="0">
                <a:solidFill>
                  <a:srgbClr val="FFFFFF"/>
                </a:solidFill>
              </a:rPr>
              <a:t>  Thy politic maxims, or that cumbersome                      	</a:t>
            </a:r>
            <a:br>
              <a:rPr lang="en-US" dirty="0">
                <a:solidFill>
                  <a:srgbClr val="FFFFFF"/>
                </a:solidFill>
              </a:rPr>
            </a:br>
            <a:r>
              <a:rPr lang="en-US" dirty="0">
                <a:solidFill>
                  <a:srgbClr val="FFFFFF"/>
                </a:solidFill>
              </a:rPr>
              <a:t>  Luggage of war there shewn me—argument</a:t>
            </a:r>
            <a:br>
              <a:rPr lang="en-US" dirty="0">
                <a:solidFill>
                  <a:srgbClr val="FFFFFF"/>
                </a:solidFill>
              </a:rPr>
            </a:br>
            <a:r>
              <a:rPr lang="en-US" dirty="0">
                <a:solidFill>
                  <a:srgbClr val="FFFFFF"/>
                </a:solidFill>
              </a:rPr>
              <a:t>  Of human weakness rather than of strength.</a:t>
            </a:r>
            <a:br>
              <a:rPr lang="en-US" dirty="0">
                <a:solidFill>
                  <a:srgbClr val="FFFFFF"/>
                </a:solidFill>
              </a:rPr>
            </a:br>
            <a:endParaRPr lang="en-US" dirty="0"/>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4254" y="0"/>
            <a:ext cx="2669745" cy="3416300"/>
          </a:xfrm>
          <a:prstGeom prst="rect">
            <a:avLst/>
          </a:prstGeom>
        </p:spPr>
      </p:pic>
    </p:spTree>
    <p:extLst>
      <p:ext uri="{BB962C8B-B14F-4D97-AF65-F5344CB8AC3E}">
        <p14:creationId xmlns:p14="http://schemas.microsoft.com/office/powerpoint/2010/main" val="68501767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My brethren, as thou </a:t>
            </a:r>
            <a:r>
              <a:rPr lang="en-US" b="0" i="0" u="none" strike="noStrike" baseline="0" dirty="0" err="1">
                <a:solidFill>
                  <a:srgbClr val="FFFFFF"/>
                </a:solidFill>
                <a:latin typeface="Palatino Linotype"/>
              </a:rPr>
              <a:t>call’st</a:t>
            </a:r>
            <a:r>
              <a:rPr lang="en-US" b="0" i="0" u="none" strike="noStrike" baseline="0" dirty="0">
                <a:solidFill>
                  <a:srgbClr val="FFFFFF"/>
                </a:solidFill>
                <a:latin typeface="Palatino Linotype"/>
              </a:rPr>
              <a:t> them, those Ten Tribes,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I must deliver, if I mean to reign</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David’s true heir, and his full </a:t>
            </a:r>
            <a:r>
              <a:rPr lang="en-US" b="0" i="0" u="none" strike="noStrike" baseline="0" dirty="0" err="1">
                <a:solidFill>
                  <a:srgbClr val="FFFFFF"/>
                </a:solidFill>
                <a:latin typeface="Palatino Linotype"/>
              </a:rPr>
              <a:t>sceptre</a:t>
            </a:r>
            <a:r>
              <a:rPr lang="en-US" b="0" i="0" u="none" strike="noStrike" baseline="0" dirty="0">
                <a:solidFill>
                  <a:srgbClr val="FFFFFF"/>
                </a:solidFill>
                <a:latin typeface="Palatino Linotype"/>
              </a:rPr>
              <a:t> sway</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To just extent over all Israel's sons!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But whence to thee this zeal?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4254" y="0"/>
            <a:ext cx="2669745" cy="3416300"/>
          </a:xfrm>
          <a:prstGeom prst="rect">
            <a:avLst/>
          </a:prstGeom>
        </p:spPr>
      </p:pic>
    </p:spTree>
    <p:extLst>
      <p:ext uri="{BB962C8B-B14F-4D97-AF65-F5344CB8AC3E}">
        <p14:creationId xmlns:p14="http://schemas.microsoft.com/office/powerpoint/2010/main" val="56843756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As for those captive tribes, </a:t>
            </a:r>
            <a:r>
              <a:rPr lang="en-US" b="0" u="none" strike="noStrike" baseline="0" dirty="0">
                <a:solidFill>
                  <a:srgbClr val="FFFFFF"/>
                </a:solidFill>
                <a:latin typeface="Palatino Linotype"/>
              </a:rPr>
              <a:t>themselves</a:t>
            </a:r>
            <a:r>
              <a:rPr lang="en-US" b="0" i="0" u="none" strike="noStrike" baseline="0" dirty="0">
                <a:solidFill>
                  <a:srgbClr val="FFFFFF"/>
                </a:solidFill>
                <a:latin typeface="Palatino Linotype"/>
              </a:rPr>
              <a:t> were they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Who wrought their own captivity, fell off</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From God to worship calves, the deities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Of Egypt, Baal next and </a:t>
            </a:r>
            <a:r>
              <a:rPr lang="en-US" b="0" i="0" u="none" strike="noStrike" baseline="0" dirty="0" err="1">
                <a:solidFill>
                  <a:srgbClr val="FFFFFF"/>
                </a:solidFill>
                <a:latin typeface="Palatino Linotype"/>
              </a:rPr>
              <a:t>Ashtaroth</a:t>
            </a:r>
            <a:r>
              <a:rPr lang="en-US" b="0" i="0" u="none" strike="noStrike" baseline="0" dirty="0">
                <a:solidFill>
                  <a:srgbClr val="FFFFFF"/>
                </a:solidFill>
                <a:latin typeface="Palatino Linotype"/>
              </a:rPr>
              <a: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all the idolatries of heathen round. </a:t>
            </a:r>
            <a:br>
              <a:rPr lang="en-US" b="0" i="0" u="none" strike="noStrike" baseline="0" dirty="0">
                <a:solidFill>
                  <a:srgbClr val="FFFFFF"/>
                </a:solidFill>
                <a:latin typeface="Palatino Linotype"/>
              </a:rPr>
            </a:br>
            <a:r>
              <a:rPr lang="en-US" dirty="0">
                <a:solidFill>
                  <a:srgbClr val="FFFFFF"/>
                </a:solidFill>
                <a:latin typeface="Palatino Linotype"/>
              </a:rPr>
              <a:t>  </a:t>
            </a:r>
            <a:r>
              <a:rPr lang="en-US" b="0" i="0" u="none" strike="noStrike" baseline="0" dirty="0">
                <a:solidFill>
                  <a:srgbClr val="FFFFFF"/>
                </a:solidFill>
                <a:latin typeface="Palatino Linotype"/>
              </a:rPr>
              <a:t>Should I of these the liberty regard?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No; let them serve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Their enemies who serve idols with God.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4254" y="0"/>
            <a:ext cx="2669745" cy="3416300"/>
          </a:xfrm>
          <a:prstGeom prst="rect">
            <a:avLst/>
          </a:prstGeom>
        </p:spPr>
      </p:pic>
    </p:spTree>
    <p:extLst>
      <p:ext uri="{BB962C8B-B14F-4D97-AF65-F5344CB8AC3E}">
        <p14:creationId xmlns:p14="http://schemas.microsoft.com/office/powerpoint/2010/main" val="39722960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r>
              <a:rPr lang="en-GB" b="0" i="0" u="none" strike="noStrike" baseline="0" dirty="0">
                <a:solidFill>
                  <a:srgbClr val="FFFF00"/>
                </a:solidFill>
                <a:latin typeface="Palatino Linotype"/>
              </a:rPr>
              <a:t>Then</a:t>
            </a:r>
            <a:r>
              <a:rPr lang="en-GB" b="0" i="0" u="none" strike="noStrike" dirty="0">
                <a:solidFill>
                  <a:srgbClr val="FFFF00"/>
                </a:solidFill>
                <a:latin typeface="Palatino Linotype"/>
              </a:rPr>
              <a:t> </a:t>
            </a:r>
            <a:r>
              <a:rPr lang="en-GB" b="0" i="0" u="none" strike="noStrike" baseline="0" dirty="0">
                <a:solidFill>
                  <a:srgbClr val="FFFF00"/>
                </a:solidFill>
                <a:latin typeface="Palatino Linotype"/>
              </a:rPr>
              <a:t>Milton presented the ‘celestial machinery’, proper to a classical epic poem.</a:t>
            </a:r>
            <a:br>
              <a:rPr lang="en-GB" b="0" i="0" u="none" strike="noStrike" baseline="0" dirty="0">
                <a:solidFill>
                  <a:srgbClr val="FFFF00"/>
                </a:solidFill>
                <a:latin typeface="Palatino Linotype"/>
              </a:rPr>
            </a:br>
            <a:br>
              <a:rPr lang="en-GB" b="0" i="0" u="none" strike="noStrike" baseline="0" dirty="0">
                <a:solidFill>
                  <a:srgbClr val="FFFF00"/>
                </a:solidFill>
                <a:latin typeface="Palatino Linotype"/>
              </a:rPr>
            </a:br>
            <a:br>
              <a:rPr lang="en-GB" b="0" i="0" u="none" strike="noStrike" baseline="0" dirty="0">
                <a:solidFill>
                  <a:srgbClr val="FFFF00"/>
                </a:solidFill>
                <a:latin typeface="Palatino Linotype"/>
              </a:rPr>
            </a:br>
            <a:r>
              <a:rPr lang="en-GB" b="0" i="0" u="none" strike="noStrike" baseline="0" dirty="0">
                <a:solidFill>
                  <a:srgbClr val="FFFF00"/>
                </a:solidFill>
                <a:latin typeface="Palatino Linotype"/>
              </a:rPr>
              <a:t>He offered </a:t>
            </a:r>
            <a:r>
              <a:rPr lang="en-GB" dirty="0">
                <a:solidFill>
                  <a:srgbClr val="FFFF00"/>
                </a:solidFill>
                <a:latin typeface="Palatino Linotype"/>
              </a:rPr>
              <a:t>his own</a:t>
            </a:r>
            <a:r>
              <a:rPr lang="en-GB" b="0" i="0" u="none" strike="noStrike" baseline="0" dirty="0">
                <a:solidFill>
                  <a:srgbClr val="FFFF00"/>
                </a:solidFill>
                <a:latin typeface="Palatino Linotype"/>
              </a:rPr>
              <a:t> freely imagined account </a:t>
            </a:r>
            <a:br>
              <a:rPr lang="en-GB" b="0" i="0" u="none" strike="noStrike" baseline="0" dirty="0">
                <a:solidFill>
                  <a:srgbClr val="FFFF00"/>
                </a:solidFill>
                <a:latin typeface="Palatino Linotype"/>
              </a:rPr>
            </a:br>
            <a:r>
              <a:rPr lang="en-GB" b="0" i="0" u="none" strike="noStrike" baseline="0" dirty="0">
                <a:solidFill>
                  <a:srgbClr val="FFFF00"/>
                </a:solidFill>
                <a:latin typeface="Palatino Linotype"/>
              </a:rPr>
              <a:t>of a debate in Hell among Satan and the Fallen Angels,</a:t>
            </a:r>
            <a:r>
              <a:rPr lang="en-GB" b="0" i="0" u="none" strike="noStrike" dirty="0">
                <a:solidFill>
                  <a:srgbClr val="FFFF00"/>
                </a:solidFill>
                <a:latin typeface="Palatino Linotype"/>
              </a:rPr>
              <a:t> </a:t>
            </a:r>
            <a:br>
              <a:rPr lang="en-GB" b="0" i="0" u="none" strike="noStrike" dirty="0">
                <a:solidFill>
                  <a:srgbClr val="FFFF00"/>
                </a:solidFill>
                <a:latin typeface="Palatino Linotype"/>
              </a:rPr>
            </a:br>
            <a:br>
              <a:rPr lang="en-GB" b="0" i="0" u="none" strike="noStrike" baseline="0" dirty="0">
                <a:solidFill>
                  <a:srgbClr val="FFFF00"/>
                </a:solidFill>
                <a:latin typeface="Palatino Linotype"/>
              </a:rPr>
            </a:br>
            <a:r>
              <a:rPr lang="en-GB" b="0" i="0" u="none" strike="noStrike" baseline="0" dirty="0">
                <a:solidFill>
                  <a:srgbClr val="FFFF00"/>
                </a:solidFill>
                <a:latin typeface="Palatino Linotype"/>
              </a:rPr>
              <a:t>and the answering reflections of God </a:t>
            </a:r>
            <a:br>
              <a:rPr lang="en-GB" b="0" i="0" u="none" strike="noStrike" baseline="0" dirty="0">
                <a:solidFill>
                  <a:srgbClr val="FFFF00"/>
                </a:solidFill>
                <a:latin typeface="Palatino Linotype"/>
              </a:rPr>
            </a:br>
            <a:r>
              <a:rPr lang="en-GB" b="0" i="0" u="none" strike="noStrike" baseline="0" dirty="0">
                <a:solidFill>
                  <a:srgbClr val="FFFF00"/>
                </a:solidFill>
                <a:latin typeface="Palatino Linotype"/>
              </a:rPr>
              <a:t>in conversation with the Archangel Gabriel.</a:t>
            </a:r>
            <a:br>
              <a:rPr lang="en-GB" b="0" i="0" u="none" strike="noStrike" baseline="0" dirty="0">
                <a:solidFill>
                  <a:srgbClr val="FFFF00"/>
                </a:solidFill>
                <a:latin typeface="Palatino Linotype"/>
              </a:rPr>
            </a:br>
            <a:br>
              <a:rPr lang="en-GB" dirty="0">
                <a:solidFill>
                  <a:srgbClr val="FFFF00"/>
                </a:solidFill>
                <a:latin typeface="Palatino Linotype"/>
              </a:rPr>
            </a:br>
            <a:br>
              <a:rPr lang="en-GB" dirty="0">
                <a:solidFill>
                  <a:srgbClr val="FFFF00"/>
                </a:solidFill>
                <a:latin typeface="Palatino Linotype"/>
              </a:rPr>
            </a:br>
            <a:br>
              <a:rPr lang="en-GB" dirty="0">
                <a:solidFill>
                  <a:srgbClr val="FFFF00"/>
                </a:solidFill>
                <a:latin typeface="Palatino Linotype"/>
              </a:rPr>
            </a:br>
            <a:br>
              <a:rPr lang="en-GB" dirty="0">
                <a:solidFill>
                  <a:srgbClr val="FFFF00"/>
                </a:solidFill>
                <a:latin typeface="Palatino Linotype"/>
              </a:rPr>
            </a:br>
            <a:endParaRPr lang="en-GB" b="0" i="0" u="none" strike="noStrike" baseline="0" dirty="0">
              <a:solidFill>
                <a:srgbClr val="FFFF00"/>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257304320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solidFill>
                  <a:srgbClr val="FFFFFF"/>
                </a:solidFill>
              </a:rPr>
              <a:t>MILTON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So </a:t>
            </a:r>
            <a:r>
              <a:rPr lang="en-US" b="0" i="0" u="none" strike="noStrike" baseline="0" dirty="0" err="1">
                <a:solidFill>
                  <a:srgbClr val="FFFFFF"/>
                </a:solidFill>
                <a:latin typeface="Palatino Linotype"/>
              </a:rPr>
              <a:t>spake</a:t>
            </a:r>
            <a:r>
              <a:rPr lang="en-US" b="0" i="0" u="none" strike="noStrike" baseline="0" dirty="0">
                <a:solidFill>
                  <a:srgbClr val="FFFFFF"/>
                </a:solidFill>
                <a:latin typeface="Palatino Linotype"/>
              </a:rPr>
              <a:t> Israel's true King, and to the Fiend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Made answer meet, that made void all his wiles.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So fares it when with truth falsehood contends.</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898070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t>
            </a:r>
            <a:r>
              <a:rPr lang="en-US" b="0" i="0" u="none" strike="noStrike" baseline="0" dirty="0" err="1">
                <a:solidFill>
                  <a:srgbClr val="FFFFFF"/>
                </a:solidFill>
                <a:latin typeface="Palatino Linotype"/>
              </a:rPr>
              <a:t>Perplex’d</a:t>
            </a:r>
            <a:r>
              <a:rPr lang="en-US" b="0" i="0" u="none" strike="noStrike" baseline="0" dirty="0">
                <a:solidFill>
                  <a:srgbClr val="FFFFFF"/>
                </a:solidFill>
                <a:latin typeface="Palatino Linotype"/>
              </a:rPr>
              <a:t> and troubled at his bad success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Tempter stood, nor had what to reply,</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Discovered in his fraud, thrown from his hope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So oft, and the persuasive rhetoric</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That </a:t>
            </a:r>
            <a:r>
              <a:rPr lang="en-US" b="0" i="0" u="none" strike="noStrike" baseline="0" dirty="0" err="1">
                <a:solidFill>
                  <a:srgbClr val="FFFFFF"/>
                </a:solidFill>
                <a:latin typeface="Palatino Linotype"/>
              </a:rPr>
              <a:t>sleek’d</a:t>
            </a:r>
            <a:r>
              <a:rPr lang="en-US" b="0" i="0" u="none" strike="noStrike" baseline="0" dirty="0">
                <a:solidFill>
                  <a:srgbClr val="FFFFFF"/>
                </a:solidFill>
                <a:latin typeface="Palatino Linotype"/>
              </a:rPr>
              <a:t> his tongue, and won so much on Eve,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So little here, nay lost.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416357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But as a swarm of flies in vintage-time,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About the wine-press where sweet must is poured,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Beat off, returns as oft with humming sound;</a:t>
            </a:r>
            <a:br>
              <a:rPr lang="en-US" b="0" i="0" u="none" strike="noStrike" baseline="0" dirty="0">
                <a:solidFill>
                  <a:srgbClr val="FFFFFF"/>
                </a:solidFill>
                <a:latin typeface="Palatino Linotype"/>
              </a:rPr>
            </a:b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Or surging waves against a solid rock,</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Though all to shivers </a:t>
            </a:r>
            <a:r>
              <a:rPr lang="en-US" b="0" i="0" u="none" strike="noStrike" baseline="0" dirty="0" err="1">
                <a:solidFill>
                  <a:srgbClr val="FFFFFF"/>
                </a:solidFill>
                <a:latin typeface="Palatino Linotype"/>
              </a:rPr>
              <a:t>dash’d</a:t>
            </a:r>
            <a:r>
              <a:rPr lang="en-US" b="0" i="0" u="none" strike="noStrike" baseline="0" dirty="0">
                <a:solidFill>
                  <a:srgbClr val="FFFFFF"/>
                </a:solidFill>
                <a:latin typeface="Palatino Linotype"/>
              </a:rPr>
              <a:t>, the assault renew,</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(Vain battery!) and in froth or bubbles end—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125006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So Satan, whom repulse upon repulse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Met ever, and to shameful silence brought,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Yet gives not o’er, though desperate of success,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his vain importunity pursues.</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4607074"/>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He brought our </a:t>
            </a:r>
            <a:r>
              <a:rPr lang="en-US" b="0" i="0" u="none" strike="noStrike" baseline="0" dirty="0" err="1">
                <a:solidFill>
                  <a:srgbClr val="FFFFFF"/>
                </a:solidFill>
                <a:latin typeface="Palatino Linotype"/>
              </a:rPr>
              <a:t>Saviour</a:t>
            </a:r>
            <a:r>
              <a:rPr lang="en-US" b="0" i="0" u="none" strike="noStrike" baseline="0" dirty="0">
                <a:solidFill>
                  <a:srgbClr val="FFFFFF"/>
                </a:solidFill>
                <a:latin typeface="Palatino Linotype"/>
              </a:rPr>
              <a:t> to the western side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Of that high mountain, whence he might behold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Another plain, long, but in breadth not wide,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t>
            </a:r>
            <a:r>
              <a:rPr lang="en-US" b="0" i="0" u="none" strike="noStrike" baseline="0" dirty="0" err="1">
                <a:solidFill>
                  <a:srgbClr val="FFFFFF"/>
                </a:solidFill>
                <a:latin typeface="Palatino Linotype"/>
              </a:rPr>
              <a:t>Wash’d</a:t>
            </a:r>
            <a:r>
              <a:rPr lang="en-US" b="0" i="0" u="none" strike="noStrike" baseline="0" dirty="0">
                <a:solidFill>
                  <a:srgbClr val="FFFFFF"/>
                </a:solidFill>
                <a:latin typeface="Palatino Linotype"/>
              </a:rPr>
              <a:t> by the southern sea, and on the north</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To equal length </a:t>
            </a:r>
            <a:r>
              <a:rPr lang="en-US" b="0" i="0" u="none" strike="noStrike" baseline="0" dirty="0" err="1">
                <a:solidFill>
                  <a:srgbClr val="FFFFFF"/>
                </a:solidFill>
                <a:latin typeface="Palatino Linotype"/>
              </a:rPr>
              <a:t>back’d</a:t>
            </a:r>
            <a:r>
              <a:rPr lang="en-US" b="0" i="0" u="none" strike="noStrike" baseline="0" dirty="0">
                <a:solidFill>
                  <a:srgbClr val="FFFFFF"/>
                </a:solidFill>
                <a:latin typeface="Palatino Linotype"/>
              </a:rPr>
              <a:t> with a ridge of hills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That </a:t>
            </a:r>
            <a:r>
              <a:rPr lang="en-US" b="0" i="0" u="none" strike="noStrike" baseline="0" dirty="0" err="1">
                <a:solidFill>
                  <a:srgbClr val="FFFFFF"/>
                </a:solidFill>
                <a:latin typeface="Palatino Linotype"/>
              </a:rPr>
              <a:t>screen’d</a:t>
            </a:r>
            <a:r>
              <a:rPr lang="en-US" b="0" i="0" u="none" strike="noStrike" baseline="0" dirty="0">
                <a:solidFill>
                  <a:srgbClr val="FFFFFF"/>
                </a:solidFill>
                <a:latin typeface="Palatino Linotype"/>
              </a:rPr>
              <a:t> the fruits of the earth and seats of men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From cold </a:t>
            </a:r>
            <a:r>
              <a:rPr lang="en-US" b="0" i="0" u="none" strike="noStrike" baseline="0" dirty="0" err="1">
                <a:solidFill>
                  <a:srgbClr val="FFFFFF"/>
                </a:solidFill>
                <a:latin typeface="Palatino Linotype"/>
              </a:rPr>
              <a:t>Septentrion</a:t>
            </a:r>
            <a:r>
              <a:rPr lang="en-US" b="0" i="0" u="none" strike="noStrike" baseline="0" dirty="0">
                <a:solidFill>
                  <a:srgbClr val="FFFFFF"/>
                </a:solidFill>
                <a:latin typeface="Palatino Linotype"/>
              </a:rPr>
              <a:t> blasts.</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7997806"/>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There in the midst an Imperial City stood,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With towers and temples proudly elevate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On seven small hills, with palaces </a:t>
            </a:r>
            <a:r>
              <a:rPr lang="en-US" b="0" i="0" u="none" strike="noStrike" baseline="0" dirty="0" err="1">
                <a:solidFill>
                  <a:srgbClr val="FFFFFF"/>
                </a:solidFill>
                <a:latin typeface="Palatino Linotype"/>
              </a:rPr>
              <a:t>adorn’d</a:t>
            </a:r>
            <a:r>
              <a:rPr lang="en-US" b="0" i="0" u="none" strike="noStrike" baseline="0" dirty="0">
                <a:solidFill>
                  <a:srgbClr val="FFFFFF"/>
                </a:solidFill>
                <a:latin typeface="Palatino Linotype"/>
              </a:rPr>
              <a: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Porches and theatres, baths, aqueducts,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Statues and trophies, and triumphal arcs,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Gardens and groves presented to his eyes.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now the Tempter thus his silence broke:—</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3"/>
          <p:cNvPicPr>
            <a:picLocks noChangeAspect="1" noChangeArrowheads="1"/>
          </p:cNvPicPr>
          <p:nvPr/>
        </p:nvPicPr>
        <p:blipFill>
          <a:blip r:embed="rId3">
            <a:lum bright="10000" contrast="42000"/>
            <a:extLst>
              <a:ext uri="{28A0092B-C50C-407E-A947-70E740481C1C}">
                <a14:useLocalDpi xmlns:a14="http://schemas.microsoft.com/office/drawing/2010/main" val="0"/>
              </a:ext>
            </a:extLst>
          </a:blip>
          <a:srcRect/>
          <a:stretch>
            <a:fillRect/>
          </a:stretch>
        </p:blipFill>
        <p:spPr bwMode="auto">
          <a:xfrm>
            <a:off x="15504" y="1"/>
            <a:ext cx="3933041" cy="2255117"/>
          </a:xfrm>
          <a:prstGeom prst="rect">
            <a:avLst/>
          </a:prstGeom>
          <a:noFill/>
          <a:ln>
            <a:noFill/>
          </a:ln>
          <a:effectLst/>
          <a:extLst>
            <a:ext uri="{909E8E84-426E-40DD-AFC4-6F175D3DCCD1}">
              <a14:hiddenFill xmlns:a14="http://schemas.microsoft.com/office/drawing/2010/main">
                <a:blipFill dpi="0" rotWithShape="0">
                  <a:blip>
                    <a:lum bright="10000" contrast="42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2974737104"/>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SATAN</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city which thou </a:t>
            </a:r>
            <a:r>
              <a:rPr lang="en-US" b="0" i="0" u="none" strike="noStrike" baseline="0" dirty="0" err="1">
                <a:solidFill>
                  <a:srgbClr val="FFFFFF"/>
                </a:solidFill>
                <a:latin typeface="Palatino Linotype"/>
              </a:rPr>
              <a:t>seest</a:t>
            </a:r>
            <a:r>
              <a:rPr lang="en-US" b="0" i="0" u="none" strike="noStrike" baseline="0" dirty="0">
                <a:solidFill>
                  <a:srgbClr val="FFFFFF"/>
                </a:solidFill>
                <a:latin typeface="Palatino Linotype"/>
              </a:rPr>
              <a:t> no other deem</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Than great and glorious Rome, Queen of the Earth</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So far </a:t>
            </a:r>
            <a:r>
              <a:rPr lang="en-US" b="0" i="0" u="none" strike="noStrike" baseline="0" dirty="0" err="1">
                <a:solidFill>
                  <a:srgbClr val="FFFFFF"/>
                </a:solidFill>
                <a:latin typeface="Palatino Linotype"/>
              </a:rPr>
              <a:t>renown’d</a:t>
            </a:r>
            <a:r>
              <a:rPr lang="en-US" b="0" i="0" u="none" strike="noStrike" baseline="0" dirty="0">
                <a:solidFill>
                  <a:srgbClr val="FFFFFF"/>
                </a:solidFill>
                <a:latin typeface="Palatino Linotype"/>
              </a:rPr>
              <a:t>, and with the spoils </a:t>
            </a:r>
            <a:r>
              <a:rPr lang="en-US" b="0" i="0" u="none" strike="noStrike" baseline="0" dirty="0" err="1">
                <a:solidFill>
                  <a:srgbClr val="FFFFFF"/>
                </a:solidFill>
                <a:latin typeface="Palatino Linotype"/>
              </a:rPr>
              <a:t>enrich’d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Of nations.  There the Capitol thou </a:t>
            </a:r>
            <a:r>
              <a:rPr lang="en-US" b="0" i="0" u="none" strike="noStrike" baseline="0" dirty="0" err="1">
                <a:solidFill>
                  <a:srgbClr val="FFFFFF"/>
                </a:solidFill>
                <a:latin typeface="Palatino Linotype"/>
              </a:rPr>
              <a:t>seest</a:t>
            </a:r>
            <a:r>
              <a:rPr lang="en-US" b="0" i="0" u="none" strike="noStrike" baseline="0" dirty="0">
                <a:solidFill>
                  <a:srgbClr val="FFFFFF"/>
                </a:solidFill>
                <a:latin typeface="Palatino Linotype"/>
              </a:rPr>
              <a: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Above the rest lifting his stately head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On the Tarpeian rock, her citadel</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Impregnable;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896100" y="0"/>
            <a:ext cx="2071688" cy="29545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3"/>
          <p:cNvPicPr>
            <a:picLocks noChangeAspect="1" noChangeArrowheads="1"/>
          </p:cNvPicPr>
          <p:nvPr/>
        </p:nvPicPr>
        <p:blipFill>
          <a:blip r:embed="rId3">
            <a:lum bright="10000" contrast="42000"/>
            <a:extLst>
              <a:ext uri="{28A0092B-C50C-407E-A947-70E740481C1C}">
                <a14:useLocalDpi xmlns:a14="http://schemas.microsoft.com/office/drawing/2010/main" val="0"/>
              </a:ext>
            </a:extLst>
          </a:blip>
          <a:srcRect/>
          <a:stretch>
            <a:fillRect/>
          </a:stretch>
        </p:blipFill>
        <p:spPr bwMode="auto">
          <a:xfrm>
            <a:off x="15504" y="1"/>
            <a:ext cx="3933041" cy="2255117"/>
          </a:xfrm>
          <a:prstGeom prst="rect">
            <a:avLst/>
          </a:prstGeom>
          <a:noFill/>
          <a:ln>
            <a:noFill/>
          </a:ln>
          <a:effectLst/>
          <a:extLst>
            <a:ext uri="{909E8E84-426E-40DD-AFC4-6F175D3DCCD1}">
              <a14:hiddenFill xmlns:a14="http://schemas.microsoft.com/office/drawing/2010/main">
                <a:blipFill dpi="0" rotWithShape="0">
                  <a:blip>
                    <a:lum bright="10000" contrast="42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95222942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and there Mount Palatine,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imperial palace, compass huge, and high</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structure, skill of noblest architects,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With gilded battlements, conspicuous far,</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Turrets, and terraces, and glittering spires. 	</a:t>
            </a:r>
            <a:br>
              <a:rPr lang="en-US" b="0" i="0" u="none" strike="noStrike" baseline="0" dirty="0">
                <a:solidFill>
                  <a:srgbClr val="FFFFFF"/>
                </a:solidFill>
                <a:latin typeface="Palatino Linotype"/>
              </a:rPr>
            </a:b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896100" y="0"/>
            <a:ext cx="2071688" cy="29545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3"/>
          <p:cNvPicPr>
            <a:picLocks noChangeAspect="1" noChangeArrowheads="1"/>
          </p:cNvPicPr>
          <p:nvPr/>
        </p:nvPicPr>
        <p:blipFill>
          <a:blip r:embed="rId3">
            <a:lum bright="10000" contrast="42000"/>
            <a:extLst>
              <a:ext uri="{28A0092B-C50C-407E-A947-70E740481C1C}">
                <a14:useLocalDpi xmlns:a14="http://schemas.microsoft.com/office/drawing/2010/main" val="0"/>
              </a:ext>
            </a:extLst>
          </a:blip>
          <a:srcRect/>
          <a:stretch>
            <a:fillRect/>
          </a:stretch>
        </p:blipFill>
        <p:spPr bwMode="auto">
          <a:xfrm>
            <a:off x="15504" y="1"/>
            <a:ext cx="3933041" cy="2255117"/>
          </a:xfrm>
          <a:prstGeom prst="rect">
            <a:avLst/>
          </a:prstGeom>
          <a:noFill/>
          <a:ln>
            <a:noFill/>
          </a:ln>
          <a:effectLst/>
          <a:extLst>
            <a:ext uri="{909E8E84-426E-40DD-AFC4-6F175D3DCCD1}">
              <a14:hiddenFill xmlns:a14="http://schemas.microsoft.com/office/drawing/2010/main">
                <a:blipFill dpi="0" rotWithShape="0">
                  <a:blip>
                    <a:lum bright="10000" contrast="42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320922426"/>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FF"/>
                </a:solidFill>
              </a:rPr>
              <a:t>  Thence to the gates cast round thine eye, and see	</a:t>
            </a:r>
            <a:br>
              <a:rPr lang="en-US" dirty="0">
                <a:solidFill>
                  <a:srgbClr val="FFFFFF"/>
                </a:solidFill>
              </a:rPr>
            </a:br>
            <a:r>
              <a:rPr lang="en-US" dirty="0">
                <a:solidFill>
                  <a:srgbClr val="FFFFFF"/>
                </a:solidFill>
              </a:rPr>
              <a:t>  What conflux issuing forth, or entering in:</a:t>
            </a:r>
            <a:br>
              <a:rPr lang="en-US" dirty="0">
                <a:solidFill>
                  <a:srgbClr val="FFFFFF"/>
                </a:solidFill>
              </a:rPr>
            </a:br>
            <a:r>
              <a:rPr lang="en-US" dirty="0">
                <a:solidFill>
                  <a:srgbClr val="FFFFFF"/>
                </a:solidFill>
              </a:rPr>
              <a:t>  Praetors, proconsuls to their provinces</a:t>
            </a:r>
            <a:br>
              <a:rPr lang="en-US" dirty="0">
                <a:solidFill>
                  <a:srgbClr val="FFFFFF"/>
                </a:solidFill>
              </a:rPr>
            </a:br>
            <a:r>
              <a:rPr lang="en-US" dirty="0">
                <a:solidFill>
                  <a:srgbClr val="FFFFFF"/>
                </a:solidFill>
              </a:rPr>
              <a:t>  Hasting, or on return, in robes of state;</a:t>
            </a:r>
            <a:br>
              <a:rPr lang="en-US" dirty="0">
                <a:solidFill>
                  <a:srgbClr val="FFFFFF"/>
                </a:solidFill>
              </a:rPr>
            </a:br>
            <a:r>
              <a:rPr lang="en-US" dirty="0">
                <a:solidFill>
                  <a:srgbClr val="FFFFFF"/>
                </a:solidFill>
              </a:rPr>
              <a:t>  </a:t>
            </a:r>
            <a:r>
              <a:rPr lang="en-US" dirty="0" err="1">
                <a:solidFill>
                  <a:srgbClr val="FFFFFF"/>
                </a:solidFill>
              </a:rPr>
              <a:t>Lictors</a:t>
            </a:r>
            <a:r>
              <a:rPr lang="en-US" dirty="0">
                <a:solidFill>
                  <a:srgbClr val="FFFFFF"/>
                </a:solidFill>
              </a:rPr>
              <a:t> and rods, the ensigns of their power;</a:t>
            </a:r>
            <a:br>
              <a:rPr lang="en-US" dirty="0">
                <a:solidFill>
                  <a:srgbClr val="FFFFFF"/>
                </a:solidFill>
              </a:rPr>
            </a:br>
            <a:r>
              <a:rPr lang="en-US" dirty="0">
                <a:solidFill>
                  <a:srgbClr val="FFFFFF"/>
                </a:solidFill>
              </a:rPr>
              <a:t>  Legions and cohorts, </a:t>
            </a:r>
            <a:r>
              <a:rPr lang="en-US" dirty="0" err="1">
                <a:solidFill>
                  <a:srgbClr val="FFFFFF"/>
                </a:solidFill>
              </a:rPr>
              <a:t>turms</a:t>
            </a:r>
            <a:r>
              <a:rPr lang="en-US" dirty="0">
                <a:solidFill>
                  <a:srgbClr val="FFFFFF"/>
                </a:solidFill>
              </a:rPr>
              <a:t> of horse and wings;</a:t>
            </a:r>
            <a:br>
              <a:rPr lang="en-US" dirty="0">
                <a:solidFill>
                  <a:srgbClr val="FFFFFF"/>
                </a:solidFill>
              </a:rPr>
            </a:br>
            <a:endParaRPr lang="en-US" dirty="0"/>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896100" y="0"/>
            <a:ext cx="2071688" cy="29545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690166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Or embassies from regions far remote—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From India and the Golden </a:t>
            </a:r>
            <a:r>
              <a:rPr lang="en-US" b="0" i="0" u="none" strike="noStrike" baseline="0" dirty="0" err="1">
                <a:solidFill>
                  <a:srgbClr val="FFFFFF"/>
                </a:solidFill>
                <a:latin typeface="Palatino Linotype"/>
              </a:rPr>
              <a:t>Chersoness</a:t>
            </a:r>
            <a:r>
              <a:rPr lang="en-US" b="0" i="0" u="none" strike="noStrike" baseline="0" dirty="0">
                <a:solidFill>
                  <a:srgbClr val="FFFFFF"/>
                </a:solidFill>
                <a:latin typeface="Palatino Linotype"/>
              </a:rPr>
              <a:t>,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utmost Indian isle </a:t>
            </a:r>
            <a:r>
              <a:rPr lang="en-US" b="0" i="0" u="none" strike="noStrike" baseline="0" dirty="0" err="1">
                <a:solidFill>
                  <a:srgbClr val="FFFFFF"/>
                </a:solidFill>
                <a:latin typeface="Palatino Linotype"/>
              </a:rPr>
              <a:t>Taprobane</a:t>
            </a:r>
            <a:r>
              <a:rPr lang="en-US" b="0" i="0" u="none" strike="noStrike" baseline="0" dirty="0">
                <a:solidFill>
                  <a:srgbClr val="FFFFFF"/>
                </a:solidFill>
                <a:latin typeface="Palatino Linotype"/>
              </a:rPr>
              <a: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Dusk faces with white silken </a:t>
            </a:r>
            <a:r>
              <a:rPr lang="en-US" b="0" i="0" u="none" strike="noStrike" baseline="0" dirty="0" err="1">
                <a:solidFill>
                  <a:srgbClr val="FFFFFF"/>
                </a:solidFill>
                <a:latin typeface="Palatino Linotype"/>
              </a:rPr>
              <a:t>turbants</a:t>
            </a:r>
            <a:r>
              <a:rPr lang="en-US" b="0" i="0" u="none" strike="noStrike" baseline="0" dirty="0">
                <a:solidFill>
                  <a:srgbClr val="FFFFFF"/>
                </a:solidFill>
                <a:latin typeface="Palatino Linotype"/>
              </a:rPr>
              <a:t> wreathed;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From Gallia, </a:t>
            </a:r>
            <a:r>
              <a:rPr lang="en-US" b="0" i="0" u="none" strike="noStrike" baseline="0" dirty="0" err="1">
                <a:solidFill>
                  <a:srgbClr val="FFFFFF"/>
                </a:solidFill>
                <a:latin typeface="Palatino Linotype"/>
              </a:rPr>
              <a:t>Gades</a:t>
            </a:r>
            <a:r>
              <a:rPr lang="en-US" b="0" i="0" u="none" strike="noStrike" baseline="0" dirty="0">
                <a:solidFill>
                  <a:srgbClr val="FFFFFF"/>
                </a:solidFill>
                <a:latin typeface="Palatino Linotype"/>
              </a:rPr>
              <a:t>, and the British west;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Germans, and Scythians, and </a:t>
            </a:r>
            <a:r>
              <a:rPr lang="en-US" b="0" i="0" u="none" strike="noStrike" baseline="0" dirty="0" err="1">
                <a:solidFill>
                  <a:srgbClr val="FFFFFF"/>
                </a:solidFill>
                <a:latin typeface="Palatino Linotype"/>
              </a:rPr>
              <a:t>Sarmatians</a:t>
            </a:r>
            <a:r>
              <a:rPr lang="en-US" b="0" i="0" u="none" strike="noStrike" baseline="0" dirty="0">
                <a:solidFill>
                  <a:srgbClr val="FFFFFF"/>
                </a:solidFill>
                <a:latin typeface="Palatino Linotype"/>
              </a:rPr>
              <a:t> north</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Beyond </a:t>
            </a:r>
            <a:r>
              <a:rPr lang="en-US" b="0" i="0" u="none" strike="noStrike" baseline="0" dirty="0" err="1">
                <a:solidFill>
                  <a:srgbClr val="FFFFFF"/>
                </a:solidFill>
                <a:latin typeface="Palatino Linotype"/>
              </a:rPr>
              <a:t>Danubius</a:t>
            </a:r>
            <a:r>
              <a:rPr lang="en-US" b="0" i="0" u="none" strike="noStrike" baseline="0" dirty="0">
                <a:solidFill>
                  <a:srgbClr val="FFFFFF"/>
                </a:solidFill>
                <a:latin typeface="Palatino Linotype"/>
              </a:rPr>
              <a:t> to the </a:t>
            </a:r>
            <a:r>
              <a:rPr lang="en-US" b="0" i="0" u="none" strike="noStrike" baseline="0" dirty="0" err="1">
                <a:solidFill>
                  <a:srgbClr val="FFFFFF"/>
                </a:solidFill>
                <a:latin typeface="Palatino Linotype"/>
              </a:rPr>
              <a:t>Tauric</a:t>
            </a:r>
            <a:r>
              <a:rPr lang="en-US" b="0" i="0" u="none" strike="noStrike" baseline="0" dirty="0">
                <a:solidFill>
                  <a:srgbClr val="FFFFFF"/>
                </a:solidFill>
                <a:latin typeface="Palatino Linotype"/>
              </a:rPr>
              <a:t> pool.</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896100" y="0"/>
            <a:ext cx="2071688" cy="29545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09140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r>
              <a:rPr lang="en-GB" sz="2700" b="0" i="0" u="none" strike="noStrike" baseline="0" dirty="0">
                <a:solidFill>
                  <a:srgbClr val="FFFF00"/>
                </a:solidFill>
                <a:latin typeface="Palatino Linotype"/>
              </a:rPr>
              <a:t>You are about to hear the core of the rest</a:t>
            </a:r>
            <a:r>
              <a:rPr lang="en-GB" sz="2700" b="0" i="0" u="none" strike="noStrike" dirty="0">
                <a:solidFill>
                  <a:srgbClr val="FFFF00"/>
                </a:solidFill>
                <a:latin typeface="Palatino Linotype"/>
              </a:rPr>
              <a:t> of the epic</a:t>
            </a:r>
            <a:br>
              <a:rPr lang="en-GB" sz="2700" b="0" i="0" u="none" strike="noStrike" baseline="0" dirty="0">
                <a:solidFill>
                  <a:srgbClr val="FFFF00"/>
                </a:solidFill>
                <a:latin typeface="Palatino Linotype"/>
              </a:rPr>
            </a:br>
            <a:br>
              <a:rPr lang="en-GB" sz="2700" b="0" i="0" u="none" strike="noStrike" baseline="0" dirty="0">
                <a:solidFill>
                  <a:srgbClr val="FFFF00"/>
                </a:solidFill>
                <a:latin typeface="Palatino Linotype"/>
              </a:rPr>
            </a:br>
            <a:r>
              <a:rPr lang="en-GB" sz="2700" dirty="0">
                <a:solidFill>
                  <a:srgbClr val="FFFF00"/>
                </a:solidFill>
                <a:latin typeface="Palatino Linotype"/>
              </a:rPr>
              <a:t>(</a:t>
            </a:r>
            <a:r>
              <a:rPr lang="en-GB" sz="2700" b="0" i="0" u="none" strike="noStrike" baseline="0" dirty="0">
                <a:solidFill>
                  <a:srgbClr val="FFFF00"/>
                </a:solidFill>
                <a:latin typeface="Palatino Linotype"/>
              </a:rPr>
              <a:t>in which Milton will expand just eleven verses in the fourth chapter of Matthew’s Gospel). </a:t>
            </a:r>
            <a:br>
              <a:rPr lang="en-GB" sz="2700" b="0" i="0" u="none" strike="noStrike" baseline="0" dirty="0">
                <a:solidFill>
                  <a:srgbClr val="FFFF00"/>
                </a:solidFill>
                <a:latin typeface="Palatino Linotype"/>
              </a:rPr>
            </a:br>
            <a:br>
              <a:rPr lang="en-GB" sz="2700" b="0" i="0" u="none" strike="noStrike" baseline="0" dirty="0">
                <a:solidFill>
                  <a:srgbClr val="FFFF00"/>
                </a:solidFill>
                <a:latin typeface="Palatino Linotype"/>
              </a:rPr>
            </a:br>
            <a:br>
              <a:rPr lang="en-GB" sz="2700" b="0" i="0" u="none" strike="noStrike" baseline="0" dirty="0">
                <a:solidFill>
                  <a:srgbClr val="FFFF00"/>
                </a:solidFill>
                <a:latin typeface="Palatino Linotype"/>
              </a:rPr>
            </a:br>
            <a:br>
              <a:rPr lang="en-GB" sz="2700" b="0" i="0" u="none" strike="noStrike" baseline="0" dirty="0">
                <a:solidFill>
                  <a:srgbClr val="FFFF00"/>
                </a:solidFill>
                <a:latin typeface="Palatino Linotype"/>
              </a:rPr>
            </a:br>
            <a:r>
              <a:rPr lang="en-GB" sz="2700" b="0" i="0" u="none" strike="noStrike" baseline="0" dirty="0">
                <a:solidFill>
                  <a:srgbClr val="FFFF00"/>
                </a:solidFill>
                <a:latin typeface="Palatino Linotype"/>
              </a:rPr>
              <a:t>But</a:t>
            </a:r>
            <a:r>
              <a:rPr lang="en-GB" sz="2700" b="0" i="0" u="none" strike="noStrike" dirty="0">
                <a:solidFill>
                  <a:srgbClr val="FFFF00"/>
                </a:solidFill>
                <a:latin typeface="Palatino Linotype"/>
              </a:rPr>
              <a:t> o</a:t>
            </a:r>
            <a:r>
              <a:rPr lang="en-GB" sz="2700" b="0" i="0" u="none" strike="noStrike" baseline="0" dirty="0">
                <a:solidFill>
                  <a:srgbClr val="FFFF00"/>
                </a:solidFill>
                <a:latin typeface="Palatino Linotype"/>
              </a:rPr>
              <a:t>ur performance will begin</a:t>
            </a:r>
            <a:r>
              <a:rPr lang="en-GB" sz="2700" b="0" i="0" u="none" strike="noStrike" dirty="0">
                <a:solidFill>
                  <a:srgbClr val="FFFF00"/>
                </a:solidFill>
                <a:latin typeface="Palatino Linotype"/>
              </a:rPr>
              <a:t> </a:t>
            </a:r>
            <a:r>
              <a:rPr lang="en-GB" sz="2700" b="0" i="0" u="none" strike="noStrike" baseline="0" dirty="0">
                <a:solidFill>
                  <a:srgbClr val="FFFF00"/>
                </a:solidFill>
                <a:latin typeface="Palatino Linotype"/>
              </a:rPr>
              <a:t>with the poet’s statement of his theme and with his opening prayer for inspiration – </a:t>
            </a:r>
            <a:br>
              <a:rPr lang="en-GB" sz="2700" b="0" i="0" u="none" strike="noStrike" baseline="0" dirty="0">
                <a:solidFill>
                  <a:srgbClr val="FFFF00"/>
                </a:solidFill>
                <a:latin typeface="Palatino Linotype"/>
              </a:rPr>
            </a:br>
            <a:br>
              <a:rPr lang="en-GB" sz="2700" dirty="0">
                <a:solidFill>
                  <a:srgbClr val="FFFF00"/>
                </a:solidFill>
                <a:latin typeface="Palatino Linotype"/>
              </a:rPr>
            </a:br>
            <a:r>
              <a:rPr lang="en-GB" sz="2700" b="0" i="0" u="none" strike="noStrike" baseline="0" dirty="0">
                <a:solidFill>
                  <a:srgbClr val="FFFF00"/>
                </a:solidFill>
                <a:latin typeface="Palatino Linotype"/>
              </a:rPr>
              <a:t>addressed not to the classical Muses, but to the Holy Spirit. </a:t>
            </a:r>
            <a:br>
              <a:rPr lang="en-GB" sz="2700" b="0" i="0" u="none" strike="noStrike" baseline="0" dirty="0">
                <a:solidFill>
                  <a:srgbClr val="FFFF00"/>
                </a:solidFill>
                <a:latin typeface="Palatino Linotype"/>
              </a:rPr>
            </a:br>
            <a:br>
              <a:rPr lang="en-GB" sz="2700" dirty="0">
                <a:solidFill>
                  <a:srgbClr val="FFFF00"/>
                </a:solidFill>
                <a:latin typeface="Palatino Linotype"/>
              </a:rPr>
            </a:br>
            <a:br>
              <a:rPr lang="en-GB" dirty="0">
                <a:solidFill>
                  <a:srgbClr val="FFFF00"/>
                </a:solidFill>
                <a:latin typeface="Palatino Linotype"/>
              </a:rPr>
            </a:br>
            <a:endParaRPr lang="en-GB" b="0" i="0" u="none" strike="noStrike" baseline="0" dirty="0">
              <a:solidFill>
                <a:srgbClr val="FFFF00"/>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4200600481"/>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All nations now to Rome obedience pay—                    </a:t>
            </a:r>
            <a:br>
              <a:rPr lang="en-US" dirty="0">
                <a:solidFill>
                  <a:srgbClr val="FFFFFF"/>
                </a:solidFill>
                <a:latin typeface="Palatino Linotype"/>
              </a:rPr>
            </a:br>
            <a:r>
              <a:rPr lang="en-US" dirty="0">
                <a:solidFill>
                  <a:srgbClr val="FFFFFF"/>
                </a:solidFill>
                <a:latin typeface="Palatino Linotype"/>
              </a:rPr>
              <a:t>  </a:t>
            </a:r>
            <a:r>
              <a:rPr lang="en-US" b="0" i="0" u="none" strike="noStrike" baseline="0" dirty="0">
                <a:solidFill>
                  <a:srgbClr val="FFFFFF"/>
                </a:solidFill>
                <a:latin typeface="Palatino Linotype"/>
              </a:rPr>
              <a:t>To Rome’s great Emperor, whose wide domain,</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In ample territory, wealth and power,</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Civility of manners, arts and arms,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long renown, thou justly </a:t>
            </a:r>
            <a:r>
              <a:rPr lang="en-US" b="0" i="0" u="none" strike="noStrike" baseline="0" dirty="0" err="1">
                <a:solidFill>
                  <a:srgbClr val="FFFFFF"/>
                </a:solidFill>
                <a:latin typeface="Palatino Linotype"/>
              </a:rPr>
              <a:t>may’st</a:t>
            </a:r>
            <a:r>
              <a:rPr lang="en-US" b="0" i="0" u="none" strike="noStrike" baseline="0" dirty="0">
                <a:solidFill>
                  <a:srgbClr val="FFFFFF"/>
                </a:solidFill>
                <a:latin typeface="Palatino Linotype"/>
              </a:rPr>
              <a:t> prefer</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Before the Parthian.</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896100" y="0"/>
            <a:ext cx="2071688" cy="29545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p:nvPicPr>
        <p:blipFill>
          <a:blip r:embed="rId3">
            <a:lum bright="10000" contrast="42000"/>
            <a:extLst>
              <a:ext uri="{28A0092B-C50C-407E-A947-70E740481C1C}">
                <a14:useLocalDpi xmlns:a14="http://schemas.microsoft.com/office/drawing/2010/main" val="0"/>
              </a:ext>
            </a:extLst>
          </a:blip>
          <a:srcRect/>
          <a:stretch>
            <a:fillRect/>
          </a:stretch>
        </p:blipFill>
        <p:spPr bwMode="auto">
          <a:xfrm>
            <a:off x="15504" y="1"/>
            <a:ext cx="3933041" cy="2255117"/>
          </a:xfrm>
          <a:prstGeom prst="rect">
            <a:avLst/>
          </a:prstGeom>
          <a:noFill/>
          <a:ln>
            <a:noFill/>
          </a:ln>
          <a:effectLst/>
          <a:extLst>
            <a:ext uri="{909E8E84-426E-40DD-AFC4-6F175D3DCCD1}">
              <a14:hiddenFill xmlns:a14="http://schemas.microsoft.com/office/drawing/2010/main">
                <a:blipFill dpi="0" rotWithShape="0">
                  <a:blip>
                    <a:lum bright="10000" contrast="42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2488415591"/>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These two thrones except,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rest are barbarous, and scarce worth the sight,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Shared among petty kings too far </a:t>
            </a:r>
            <a:r>
              <a:rPr lang="en-US" b="0" i="0" u="none" strike="noStrike" baseline="0" dirty="0" err="1">
                <a:solidFill>
                  <a:srgbClr val="FFFFFF"/>
                </a:solidFill>
                <a:latin typeface="Palatino Linotype"/>
              </a:rPr>
              <a:t>remov’d</a:t>
            </a:r>
            <a:r>
              <a:rPr lang="en-US" b="0" i="0" u="none" strike="noStrike" baseline="0" dirty="0">
                <a:solidFill>
                  <a:srgbClr val="FFFFFF"/>
                </a:solidFill>
                <a:latin typeface="Palatino Linotype"/>
              </a:rPr>
              <a: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These having shewn thee, I have shewn thee all</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kingdoms of the world, and all their glory.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896100" y="0"/>
            <a:ext cx="2071688" cy="29545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5453010"/>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059" y="2437132"/>
            <a:ext cx="8229600" cy="3734750"/>
          </a:xfrm>
        </p:spPr>
        <p:txBody>
          <a:bodyPr/>
          <a:lstStyle/>
          <a:p>
            <a:pPr algn="ctr" rtl="0"/>
            <a:r>
              <a:rPr lang="en-GB" sz="3600" b="0" i="0" u="none" strike="noStrike" baseline="0" dirty="0" err="1">
                <a:solidFill>
                  <a:srgbClr val="FFFF00"/>
                </a:solidFill>
                <a:latin typeface="Palatino Linotype"/>
              </a:rPr>
              <a:t>Entracte</a:t>
            </a:r>
            <a:r>
              <a:rPr lang="en-GB" sz="3600" b="0" i="0" u="none" strike="noStrike" baseline="0" dirty="0">
                <a:solidFill>
                  <a:srgbClr val="FFFF00"/>
                </a:solidFill>
                <a:latin typeface="Palatino Linotype"/>
              </a:rPr>
              <a:t> </a:t>
            </a:r>
            <a:br>
              <a:rPr lang="en-GB" sz="3600" b="0" i="0" u="none" strike="noStrike" baseline="0" dirty="0">
                <a:solidFill>
                  <a:srgbClr val="FFFF00"/>
                </a:solidFill>
                <a:latin typeface="Palatino Linotype"/>
              </a:rPr>
            </a:br>
            <a:br>
              <a:rPr lang="en-GB" sz="3600" b="0" i="0" u="none" strike="noStrike" baseline="0" dirty="0">
                <a:solidFill>
                  <a:srgbClr val="FFFF00"/>
                </a:solidFill>
                <a:latin typeface="Palatino Linotype"/>
              </a:rPr>
            </a:br>
            <a:r>
              <a:rPr lang="en-GB" sz="3600" b="0" i="0" u="none" strike="noStrike" baseline="0" dirty="0">
                <a:solidFill>
                  <a:srgbClr val="FFFF00"/>
                </a:solidFill>
                <a:latin typeface="Palatino Linotype"/>
              </a:rPr>
              <a:t>&amp;</a:t>
            </a:r>
            <a:br>
              <a:rPr lang="en-GB" sz="3600" b="0" i="0" u="none" strike="noStrike" dirty="0">
                <a:solidFill>
                  <a:srgbClr val="FFFF00"/>
                </a:solidFill>
                <a:latin typeface="Palatino Linotype"/>
              </a:rPr>
            </a:br>
            <a:br>
              <a:rPr lang="en-GB" sz="3600" b="0" i="0" u="none" strike="noStrike" dirty="0">
                <a:solidFill>
                  <a:srgbClr val="FFFF00"/>
                </a:solidFill>
                <a:latin typeface="Palatino Linotype"/>
              </a:rPr>
            </a:br>
            <a:r>
              <a:rPr lang="en-GB" sz="3600" b="0" i="0" u="none" strike="noStrike" dirty="0">
                <a:solidFill>
                  <a:srgbClr val="FFFF00"/>
                </a:solidFill>
                <a:latin typeface="Palatino Linotype"/>
              </a:rPr>
              <a:t>Transition</a:t>
            </a:r>
            <a:br>
              <a:rPr lang="en-GB" b="0" i="0" u="none" strike="noStrike" baseline="0" dirty="0">
                <a:solidFill>
                  <a:srgbClr val="FFFF00"/>
                </a:solidFill>
                <a:latin typeface="Palatino Linotype"/>
              </a:rPr>
            </a:br>
            <a:br>
              <a:rPr lang="en-GB" b="0" i="0" u="none" strike="noStrike" baseline="0" dirty="0">
                <a:solidFill>
                  <a:srgbClr val="FFFF00"/>
                </a:solidFill>
                <a:latin typeface="Palatino Linotype"/>
              </a:rPr>
            </a:br>
            <a:br>
              <a:rPr lang="en-GB" dirty="0">
                <a:solidFill>
                  <a:srgbClr val="FFFFFF"/>
                </a:solidFill>
                <a:latin typeface="Palatino Linotype"/>
              </a:rPr>
            </a:br>
            <a:br>
              <a:rPr lang="en-GB" dirty="0">
                <a:solidFill>
                  <a:srgbClr val="FFFFFF"/>
                </a:solidFill>
                <a:latin typeface="Palatino Linotype"/>
              </a:rPr>
            </a:br>
            <a:br>
              <a:rPr lang="en-GB" b="0" i="0" u="none" strike="noStrike" baseline="0" dirty="0">
                <a:solidFill>
                  <a:srgbClr val="FFFFFF"/>
                </a:solidFill>
                <a:latin typeface="Palatino Linotype"/>
              </a:rPr>
            </a:br>
            <a:endParaRPr lang="en-GB" b="0" i="1"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72300" y="10390"/>
            <a:ext cx="2155536" cy="2955044"/>
          </a:xfrm>
          <a:prstGeom prst="rect">
            <a:avLst/>
          </a:prstGeom>
        </p:spPr>
      </p:pic>
    </p:spTree>
    <p:extLst>
      <p:ext uri="{BB962C8B-B14F-4D97-AF65-F5344CB8AC3E}">
        <p14:creationId xmlns:p14="http://schemas.microsoft.com/office/powerpoint/2010/main" val="133793016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574" y="2821337"/>
            <a:ext cx="8229600" cy="3734750"/>
          </a:xfrm>
        </p:spPr>
        <p:txBody>
          <a:bodyPr>
            <a:normAutofit fontScale="90000"/>
          </a:bodyPr>
          <a:lstStyle/>
          <a:p>
            <a:pPr rtl="0"/>
            <a:r>
              <a:rPr lang="en-US" sz="2700" b="0" i="0" u="none" strike="noStrike" baseline="0" dirty="0">
                <a:solidFill>
                  <a:srgbClr val="FFFF00"/>
                </a:solidFill>
                <a:latin typeface="Palatino Linotype"/>
              </a:rPr>
              <a:t>Satan becomes specific. </a:t>
            </a:r>
            <a:br>
              <a:rPr lang="en-US" sz="2700" b="0" i="0" u="none" strike="noStrike" baseline="0" dirty="0">
                <a:solidFill>
                  <a:srgbClr val="FFFF00"/>
                </a:solidFill>
                <a:latin typeface="Palatino Linotype"/>
              </a:rPr>
            </a:br>
            <a:br>
              <a:rPr lang="en-US" sz="2700" b="0" i="0" u="none" strike="noStrike" baseline="0" dirty="0">
                <a:solidFill>
                  <a:srgbClr val="FFFF00"/>
                </a:solidFill>
                <a:latin typeface="Palatino Linotype"/>
              </a:rPr>
            </a:br>
            <a:r>
              <a:rPr lang="en-US" sz="2700" b="0" i="0" u="none" strike="noStrike" baseline="0" dirty="0">
                <a:solidFill>
                  <a:srgbClr val="FFFF00"/>
                </a:solidFill>
                <a:latin typeface="Palatino Linotype"/>
              </a:rPr>
              <a:t>He urges Jesus to ‘expel from his throne’ the hated Emperor Tiberius, now ‘easily subdued’. </a:t>
            </a:r>
            <a:br>
              <a:rPr lang="en-US" sz="2700" b="0" i="0" u="none" strike="noStrike" baseline="0" dirty="0">
                <a:solidFill>
                  <a:srgbClr val="FFFF00"/>
                </a:solidFill>
                <a:latin typeface="Palatino Linotype"/>
              </a:rPr>
            </a:br>
            <a:br>
              <a:rPr lang="en-US" sz="2700" b="0" i="0" u="none" strike="noStrike" baseline="0" dirty="0">
                <a:solidFill>
                  <a:srgbClr val="FFFFFF"/>
                </a:solidFill>
                <a:latin typeface="Palatino Linotype"/>
              </a:rPr>
            </a:br>
            <a:br>
              <a:rPr lang="en-US" sz="2700" b="0" i="0" u="none" strike="noStrike" baseline="0" dirty="0">
                <a:solidFill>
                  <a:srgbClr val="FFFFFF"/>
                </a:solidFill>
                <a:latin typeface="Palatino Linotype"/>
              </a:rPr>
            </a:br>
            <a:r>
              <a:rPr lang="en-US" sz="2700" b="0" i="0" u="none" strike="noStrike" baseline="0" dirty="0">
                <a:solidFill>
                  <a:srgbClr val="FFFF00"/>
                </a:solidFill>
                <a:latin typeface="Palatino Linotype"/>
              </a:rPr>
              <a:t>He insists that: </a:t>
            </a:r>
            <a:br>
              <a:rPr lang="en-US" sz="2700" b="0" i="0" u="none" strike="noStrike" baseline="0" dirty="0">
                <a:solidFill>
                  <a:srgbClr val="FFFF00"/>
                </a:solidFill>
                <a:latin typeface="Palatino Linotype"/>
              </a:rPr>
            </a:br>
            <a:br>
              <a:rPr lang="en-US" sz="2700" b="0" i="0" u="none" strike="noStrike" baseline="0" dirty="0">
                <a:solidFill>
                  <a:srgbClr val="FFFF00"/>
                </a:solidFill>
                <a:latin typeface="Palatino Linotype"/>
              </a:rPr>
            </a:br>
            <a:r>
              <a:rPr lang="en-US" sz="2700" b="0" i="0" u="none" strike="noStrike" baseline="0" dirty="0">
                <a:solidFill>
                  <a:srgbClr val="FFFFFF"/>
                </a:solidFill>
                <a:latin typeface="Palatino Linotype"/>
              </a:rPr>
              <a:t>                                          ‘To me such power</a:t>
            </a:r>
            <a:br>
              <a:rPr lang="en-US" sz="2700" b="0" i="0" u="none" strike="noStrike" baseline="0" dirty="0">
                <a:solidFill>
                  <a:srgbClr val="FFFFFF"/>
                </a:solidFill>
                <a:latin typeface="Palatino Linotype"/>
              </a:rPr>
            </a:br>
            <a:r>
              <a:rPr lang="en-US" sz="2700" b="0" i="0" u="none" strike="noStrike" baseline="0" dirty="0">
                <a:solidFill>
                  <a:srgbClr val="FFFFFF"/>
                </a:solidFill>
                <a:latin typeface="Palatino Linotype"/>
              </a:rPr>
              <a:t>      Is given, and by that right I give it thee.’ 	-</a:t>
            </a:r>
            <a:br>
              <a:rPr lang="en-US" sz="2700" b="0" i="0" u="none" strike="noStrike" baseline="0" dirty="0">
                <a:solidFill>
                  <a:srgbClr val="FFFFFF"/>
                </a:solidFill>
                <a:latin typeface="Palatino Linotype"/>
              </a:rPr>
            </a:br>
            <a:br>
              <a:rPr lang="en-US" b="0" i="0" u="none" strike="noStrike" baseline="0" dirty="0">
                <a:solidFill>
                  <a:srgbClr val="FFFFFF"/>
                </a:solidFill>
                <a:latin typeface="Palatino Linotype"/>
              </a:rPr>
            </a:br>
            <a:br>
              <a:rPr lang="en-US" dirty="0">
                <a:solidFill>
                  <a:srgbClr val="FFFFFF"/>
                </a:solidFill>
                <a:latin typeface="Palatino Linotype"/>
              </a:rPr>
            </a:br>
            <a:br>
              <a:rPr lang="en-US" dirty="0">
                <a:solidFill>
                  <a:srgbClr val="FFFFFF"/>
                </a:solidFill>
                <a:latin typeface="Palatino Linotype"/>
              </a:rPr>
            </a:br>
            <a:br>
              <a:rPr lang="en-US"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2674646847"/>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19" y="2862900"/>
            <a:ext cx="8229600" cy="3734750"/>
          </a:xfrm>
        </p:spPr>
        <p:txBody>
          <a:bodyPr>
            <a:normAutofit fontScale="90000"/>
          </a:bodyPr>
          <a:lstStyle/>
          <a:p>
            <a:r>
              <a:rPr lang="en-US" sz="2700" b="0" i="0" u="none" strike="noStrike" baseline="0" dirty="0">
                <a:solidFill>
                  <a:srgbClr val="FFFF00"/>
                </a:solidFill>
                <a:latin typeface="Palatino Linotype"/>
              </a:rPr>
              <a:t>Jesus, ‘unmoved’, dismisses the advice, </a:t>
            </a:r>
            <a:br>
              <a:rPr lang="en-US" sz="2700" b="0" i="0" u="none" strike="noStrike" baseline="0" dirty="0">
                <a:solidFill>
                  <a:srgbClr val="FFFF00"/>
                </a:solidFill>
                <a:latin typeface="Palatino Linotype"/>
              </a:rPr>
            </a:br>
            <a:r>
              <a:rPr lang="en-US" sz="2700" b="0" i="0" u="none" strike="noStrike" baseline="0" dirty="0">
                <a:solidFill>
                  <a:srgbClr val="FFFF00"/>
                </a:solidFill>
                <a:latin typeface="Palatino Linotype"/>
              </a:rPr>
              <a:t>asserting that ‘of my kingdom there shall be no end’ </a:t>
            </a:r>
            <a:br>
              <a:rPr lang="en-US" sz="2700" b="0" i="0" u="none" strike="noStrike" baseline="0" dirty="0">
                <a:solidFill>
                  <a:srgbClr val="FFFF00"/>
                </a:solidFill>
                <a:latin typeface="Palatino Linotype"/>
              </a:rPr>
            </a:br>
            <a:r>
              <a:rPr lang="en-US" sz="2700" b="0" i="0" u="none" strike="noStrike" baseline="0" dirty="0">
                <a:solidFill>
                  <a:srgbClr val="FFFF00"/>
                </a:solidFill>
                <a:latin typeface="Palatino Linotype"/>
              </a:rPr>
              <a:t>when ‘my season comes to sit on David’s throne’.</a:t>
            </a:r>
            <a:br>
              <a:rPr lang="en-US" sz="2700" b="0" i="0" u="none" strike="noStrike" baseline="0" dirty="0">
                <a:solidFill>
                  <a:srgbClr val="FFFFFF"/>
                </a:solidFill>
                <a:latin typeface="Palatino Linotype"/>
              </a:rPr>
            </a:br>
            <a:r>
              <a:rPr lang="en-US" sz="2700" dirty="0">
                <a:solidFill>
                  <a:srgbClr val="FFFFFF"/>
                </a:solidFill>
              </a:rPr>
              <a:t> </a:t>
            </a:r>
            <a:br>
              <a:rPr lang="en-US" sz="2700" dirty="0">
                <a:solidFill>
                  <a:srgbClr val="FFFFFF"/>
                </a:solidFill>
              </a:rPr>
            </a:br>
            <a:br>
              <a:rPr lang="en-US" sz="2700" dirty="0">
                <a:solidFill>
                  <a:srgbClr val="FFFFFF"/>
                </a:solidFill>
              </a:rPr>
            </a:br>
            <a:r>
              <a:rPr lang="en-US" sz="2700" dirty="0">
                <a:solidFill>
                  <a:srgbClr val="FFFF00"/>
                </a:solidFill>
              </a:rPr>
              <a:t>Satan becomes ‘impudent’. </a:t>
            </a:r>
            <a:br>
              <a:rPr lang="en-US" sz="2700" dirty="0">
                <a:solidFill>
                  <a:srgbClr val="FFFF00"/>
                </a:solidFill>
              </a:rPr>
            </a:br>
            <a:r>
              <a:rPr lang="en-US" sz="2700" dirty="0">
                <a:solidFill>
                  <a:srgbClr val="FFFF00"/>
                </a:solidFill>
              </a:rPr>
              <a:t>He repeats his offer of the ‘kingdoms of this world’, </a:t>
            </a:r>
            <a:br>
              <a:rPr lang="en-US" sz="2700" dirty="0">
                <a:solidFill>
                  <a:srgbClr val="FFFF00"/>
                </a:solidFill>
              </a:rPr>
            </a:br>
            <a:r>
              <a:rPr lang="en-US" sz="2700" dirty="0">
                <a:solidFill>
                  <a:srgbClr val="FFFF00"/>
                </a:solidFill>
              </a:rPr>
              <a:t>but now makes the offer a </a:t>
            </a:r>
            <a:r>
              <a:rPr lang="en-US" sz="2700" i="1" dirty="0">
                <a:solidFill>
                  <a:srgbClr val="FFFF00"/>
                </a:solidFill>
              </a:rPr>
              <a:t>conditional</a:t>
            </a:r>
            <a:r>
              <a:rPr lang="en-US" sz="2700" dirty="0">
                <a:solidFill>
                  <a:srgbClr val="FFFF00"/>
                </a:solidFill>
              </a:rPr>
              <a:t> one: </a:t>
            </a:r>
            <a:br>
              <a:rPr lang="en-US" sz="2700" dirty="0">
                <a:solidFill>
                  <a:srgbClr val="FFFF00"/>
                </a:solidFill>
              </a:rPr>
            </a:br>
            <a:br>
              <a:rPr lang="en-US" sz="2700" dirty="0">
                <a:solidFill>
                  <a:srgbClr val="FFFFFF"/>
                </a:solidFill>
              </a:rPr>
            </a:br>
            <a:r>
              <a:rPr lang="en-US" sz="2700" dirty="0">
                <a:solidFill>
                  <a:srgbClr val="FFFFFF"/>
                </a:solidFill>
              </a:rPr>
              <a:t>                  ‘… yet with this reserve, not else, 	</a:t>
            </a:r>
            <a:br>
              <a:rPr lang="en-US" sz="2700" dirty="0">
                <a:solidFill>
                  <a:srgbClr val="FFFFFF"/>
                </a:solidFill>
              </a:rPr>
            </a:br>
            <a:r>
              <a:rPr lang="en-US" sz="2700" dirty="0">
                <a:solidFill>
                  <a:srgbClr val="FFFFFF"/>
                </a:solidFill>
              </a:rPr>
              <a:t>      On this condition:— if thou wilt fall down,</a:t>
            </a:r>
            <a:br>
              <a:rPr lang="en-US" sz="2700" dirty="0">
                <a:solidFill>
                  <a:srgbClr val="FFFFFF"/>
                </a:solidFill>
              </a:rPr>
            </a:br>
            <a:r>
              <a:rPr lang="en-US" sz="2700" dirty="0">
                <a:solidFill>
                  <a:srgbClr val="FFFFFF"/>
                </a:solidFill>
              </a:rPr>
              <a:t>      And worship me as thy superior lord.’ </a:t>
            </a:r>
            <a:br>
              <a:rPr lang="en-US" b="0" i="0" u="none" strike="noStrike" baseline="0" dirty="0">
                <a:solidFill>
                  <a:srgbClr val="FFFFFF"/>
                </a:solidFill>
                <a:latin typeface="Palatino Linotype"/>
              </a:rPr>
            </a:br>
            <a:br>
              <a:rPr lang="en-US" b="0" i="0" u="none" strike="noStrike" baseline="0" dirty="0">
                <a:solidFill>
                  <a:srgbClr val="FFFFFF"/>
                </a:solidFill>
                <a:latin typeface="Palatino Linotype"/>
              </a:rPr>
            </a:b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1442646638"/>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r>
              <a:rPr lang="en-US" b="0" i="0" u="none" strike="noStrike" baseline="0" dirty="0">
                <a:solidFill>
                  <a:srgbClr val="FFFF00"/>
                </a:solidFill>
                <a:latin typeface="Palatino Linotype"/>
              </a:rPr>
              <a:t>Jesus replies ‘with disdain’:</a:t>
            </a:r>
            <a:br>
              <a:rPr lang="en-US" b="0" i="0" u="none" strike="noStrike" baseline="0" dirty="0">
                <a:solidFill>
                  <a:srgbClr val="FFFF00"/>
                </a:solidFill>
                <a:latin typeface="Palatino Linotype"/>
              </a:rPr>
            </a:b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‘I never liked thy talk, thy offers less;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Now both abhor, since thou hast dared to utter</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abominable terms, impious condition.’ 	</a:t>
            </a:r>
            <a:br>
              <a:rPr lang="en-US" b="0" i="0" u="none" strike="noStrike" baseline="0" dirty="0">
                <a:solidFill>
                  <a:srgbClr val="FFFFFF"/>
                </a:solidFill>
                <a:latin typeface="Palatino Linotype"/>
              </a:rPr>
            </a:br>
            <a:br>
              <a:rPr lang="en-US" dirty="0">
                <a:solidFill>
                  <a:srgbClr val="FFFFFF"/>
                </a:solidFill>
                <a:latin typeface="Palatino Linotype"/>
              </a:rPr>
            </a:br>
            <a:br>
              <a:rPr lang="en-US" b="0" i="0" u="none" strike="noStrike" baseline="0" dirty="0">
                <a:solidFill>
                  <a:srgbClr val="FFFFFF"/>
                </a:solidFill>
                <a:latin typeface="Palatino Linotype"/>
              </a:rPr>
            </a:br>
            <a:r>
              <a:rPr lang="en-US" b="0" i="0" u="none" strike="noStrike" baseline="0" dirty="0">
                <a:solidFill>
                  <a:srgbClr val="FFFF00"/>
                </a:solidFill>
                <a:latin typeface="Palatino Linotype"/>
              </a:rPr>
              <a:t>And his rebuke ends with the command: </a:t>
            </a:r>
            <a:br>
              <a:rPr lang="en-US" b="0" i="0" u="none" strike="noStrike" baseline="0" dirty="0">
                <a:solidFill>
                  <a:srgbClr val="FFFFFF"/>
                </a:solidFill>
                <a:latin typeface="Palatino Linotype"/>
              </a:rPr>
            </a:b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‘Get thee behind me ! ‘</a:t>
            </a:r>
            <a:br>
              <a:rPr lang="en-US" dirty="0">
                <a:solidFill>
                  <a:srgbClr val="FFFFFF"/>
                </a:solidFill>
                <a:latin typeface="Palatino Linotype"/>
              </a:rPr>
            </a:br>
            <a:br>
              <a:rPr lang="en-US" dirty="0">
                <a:solidFill>
                  <a:srgbClr val="FFFFFF"/>
                </a:solidFill>
                <a:latin typeface="Palatino Linotype"/>
              </a:rPr>
            </a:br>
            <a:br>
              <a:rPr lang="en-US"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1623314934"/>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JESUS</a:t>
            </a:r>
            <a:br>
              <a:rPr lang="en-US" b="0" i="1" u="none" strike="noStrike" baseline="0" dirty="0">
                <a:solidFill>
                  <a:srgbClr val="FFFFFF"/>
                </a:solidFill>
                <a:latin typeface="Palatino Linotype"/>
              </a:rPr>
            </a:br>
            <a:r>
              <a:rPr lang="en-US" b="0" i="0" u="none" strike="noStrike" baseline="0" dirty="0">
                <a:solidFill>
                  <a:srgbClr val="FFFFFF"/>
                </a:solidFill>
                <a:latin typeface="Palatino Linotype"/>
              </a:rPr>
              <a:t>  Get thee behind me ! Plain thou now </a:t>
            </a:r>
            <a:r>
              <a:rPr lang="en-US" b="0" i="0" u="none" strike="noStrike" baseline="0" dirty="0" err="1">
                <a:solidFill>
                  <a:srgbClr val="FFFFFF"/>
                </a:solidFill>
                <a:latin typeface="Palatino Linotype"/>
              </a:rPr>
              <a:t>appear’st</a:t>
            </a:r>
            <a:r>
              <a:rPr lang="en-US" b="0" i="0" u="none" strike="noStrike" baseline="0" dirty="0">
                <a:solidFill>
                  <a:srgbClr val="FFFFFF"/>
                </a:solidFill>
                <a:latin typeface="Palatino Linotype"/>
              </a:rPr>
              <a:t>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That Evil One, Satan for ever </a:t>
            </a:r>
            <a:r>
              <a:rPr lang="en-US" b="0" i="0" u="none" strike="noStrike" baseline="0" dirty="0" err="1">
                <a:solidFill>
                  <a:srgbClr val="FFFFFF"/>
                </a:solidFill>
                <a:latin typeface="Palatino Linotype"/>
              </a:rPr>
              <a:t>damn’d</a:t>
            </a:r>
            <a:r>
              <a:rPr lang="en-US" b="0" i="0" u="none" strike="noStrike" baseline="0" dirty="0">
                <a:solidFill>
                  <a:srgbClr val="FFFFFF"/>
                </a:solidFill>
                <a:latin typeface="Palatino Linotype"/>
              </a:rPr>
              <a:t>.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6779"/>
          <a:stretch/>
        </p:blipFill>
        <p:spPr>
          <a:xfrm>
            <a:off x="5683829" y="1"/>
            <a:ext cx="3429000" cy="4465024"/>
          </a:xfrm>
          <a:prstGeom prst="rect">
            <a:avLst/>
          </a:prstGeom>
        </p:spPr>
      </p:pic>
    </p:spTree>
    <p:extLst>
      <p:ext uri="{BB962C8B-B14F-4D97-AF65-F5344CB8AC3E}">
        <p14:creationId xmlns:p14="http://schemas.microsoft.com/office/powerpoint/2010/main" val="3908281335"/>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SATAN</a:t>
            </a:r>
            <a:br>
              <a:rPr lang="en-US" b="0" i="1" u="none" strike="noStrike" baseline="0" dirty="0">
                <a:solidFill>
                  <a:srgbClr val="FFFFFF"/>
                </a:solidFill>
                <a:latin typeface="Palatino Linotype"/>
              </a:rPr>
            </a:br>
            <a:r>
              <a:rPr lang="en-US" b="0" i="0" u="none" strike="noStrike" baseline="0" dirty="0">
                <a:solidFill>
                  <a:srgbClr val="FFFFFF"/>
                </a:solidFill>
                <a:latin typeface="Palatino Linotype"/>
              </a:rPr>
              <a:t>  Be not so sore offended, Son of God–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trial hath </a:t>
            </a:r>
            <a:r>
              <a:rPr lang="en-US" b="0" i="0" u="none" strike="noStrike" baseline="0" dirty="0" err="1">
                <a:solidFill>
                  <a:srgbClr val="FFFFFF"/>
                </a:solidFill>
                <a:latin typeface="Palatino Linotype"/>
              </a:rPr>
              <a:t>indamag’d</a:t>
            </a:r>
            <a:r>
              <a:rPr lang="en-US" b="0" i="0" u="none" strike="noStrike" baseline="0" dirty="0">
                <a:solidFill>
                  <a:srgbClr val="FFFFFF"/>
                </a:solidFill>
                <a:latin typeface="Palatino Linotype"/>
              </a:rPr>
              <a:t> thee no way,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Rather more </a:t>
            </a:r>
            <a:r>
              <a:rPr lang="en-US" b="0" i="0" u="none" strike="noStrike" baseline="0" dirty="0" err="1">
                <a:solidFill>
                  <a:srgbClr val="FFFFFF"/>
                </a:solidFill>
                <a:latin typeface="Palatino Linotype"/>
              </a:rPr>
              <a:t>honour</a:t>
            </a:r>
            <a:r>
              <a:rPr lang="en-US" b="0" i="0" u="none" strike="noStrike" baseline="0" dirty="0">
                <a:solidFill>
                  <a:srgbClr val="FFFFFF"/>
                </a:solidFill>
                <a:latin typeface="Palatino Linotype"/>
              </a:rPr>
              <a:t> left and more esteem;</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Me naught </a:t>
            </a:r>
            <a:r>
              <a:rPr lang="en-US" b="0" i="0" u="none" strike="noStrike" baseline="0" dirty="0" err="1">
                <a:solidFill>
                  <a:srgbClr val="FFFFFF"/>
                </a:solidFill>
                <a:latin typeface="Palatino Linotype"/>
              </a:rPr>
              <a:t>advantag’d</a:t>
            </a:r>
            <a:r>
              <a:rPr lang="en-US" b="0" i="0" u="none" strike="noStrike" baseline="0" dirty="0">
                <a:solidFill>
                  <a:srgbClr val="FFFFFF"/>
                </a:solidFill>
                <a:latin typeface="Palatino Linotype"/>
              </a:rPr>
              <a:t>, missing what I </a:t>
            </a:r>
            <a:r>
              <a:rPr lang="en-US" b="0" i="0" u="none" strike="noStrike" baseline="0" dirty="0" err="1">
                <a:solidFill>
                  <a:srgbClr val="FFFFFF"/>
                </a:solidFill>
                <a:latin typeface="Palatino Linotype"/>
              </a:rPr>
              <a:t>aim’d</a:t>
            </a:r>
            <a:r>
              <a:rPr lang="en-US" b="0" i="0" u="none" strike="noStrike" baseline="0" dirty="0">
                <a:solidFill>
                  <a:srgbClr val="FFFFFF"/>
                </a:solidFill>
                <a:latin typeface="Palatino Linotype"/>
              </a:rPr>
              <a:t>.</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3124" y="127000"/>
            <a:ext cx="1970876" cy="2717800"/>
          </a:xfrm>
          <a:prstGeom prst="rect">
            <a:avLst/>
          </a:prstGeom>
        </p:spPr>
      </p:pic>
    </p:spTree>
    <p:extLst>
      <p:ext uri="{BB962C8B-B14F-4D97-AF65-F5344CB8AC3E}">
        <p14:creationId xmlns:p14="http://schemas.microsoft.com/office/powerpoint/2010/main" val="172984449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FF"/>
                </a:solidFill>
              </a:rPr>
              <a:t>  Therefore let pass, as they are transitory,</a:t>
            </a:r>
            <a:br>
              <a:rPr lang="en-US" dirty="0">
                <a:solidFill>
                  <a:srgbClr val="FFFFFF"/>
                </a:solidFill>
              </a:rPr>
            </a:br>
            <a:r>
              <a:rPr lang="en-US" dirty="0">
                <a:solidFill>
                  <a:srgbClr val="FFFFFF"/>
                </a:solidFill>
              </a:rPr>
              <a:t>  The kingdoms of this world; I shall no more                	</a:t>
            </a:r>
            <a:br>
              <a:rPr lang="en-US" dirty="0">
                <a:solidFill>
                  <a:srgbClr val="FFFFFF"/>
                </a:solidFill>
              </a:rPr>
            </a:br>
            <a:r>
              <a:rPr lang="en-US" dirty="0">
                <a:solidFill>
                  <a:srgbClr val="FFFFFF"/>
                </a:solidFill>
              </a:rPr>
              <a:t>  Advise thee; gain them as thou canst, or not.</a:t>
            </a:r>
            <a:br>
              <a:rPr lang="en-US" dirty="0">
                <a:solidFill>
                  <a:srgbClr val="FFFFFF"/>
                </a:solidFill>
              </a:rPr>
            </a:br>
            <a:br>
              <a:rPr lang="en-US" dirty="0">
                <a:solidFill>
                  <a:srgbClr val="FFFFFF"/>
                </a:solidFill>
              </a:rPr>
            </a:br>
            <a:r>
              <a:rPr lang="en-US" dirty="0">
                <a:solidFill>
                  <a:srgbClr val="FFFFFF"/>
                </a:solidFill>
              </a:rPr>
              <a:t>  And thou thyself </a:t>
            </a:r>
            <a:r>
              <a:rPr lang="en-US" dirty="0" err="1">
                <a:solidFill>
                  <a:srgbClr val="FFFFFF"/>
                </a:solidFill>
              </a:rPr>
              <a:t>seem’st</a:t>
            </a:r>
            <a:r>
              <a:rPr lang="en-US" dirty="0">
                <a:solidFill>
                  <a:srgbClr val="FFFFFF"/>
                </a:solidFill>
              </a:rPr>
              <a:t> otherwise inclined</a:t>
            </a:r>
            <a:br>
              <a:rPr lang="en-US" dirty="0">
                <a:solidFill>
                  <a:srgbClr val="FFFFFF"/>
                </a:solidFill>
              </a:rPr>
            </a:br>
            <a:r>
              <a:rPr lang="en-US" dirty="0">
                <a:solidFill>
                  <a:srgbClr val="FFFFFF"/>
                </a:solidFill>
              </a:rPr>
              <a:t>  Than to a worldly crown, addicted more</a:t>
            </a:r>
            <a:br>
              <a:rPr lang="en-US" dirty="0">
                <a:solidFill>
                  <a:srgbClr val="FFFFFF"/>
                </a:solidFill>
              </a:rPr>
            </a:br>
            <a:r>
              <a:rPr lang="en-US" dirty="0">
                <a:solidFill>
                  <a:srgbClr val="FFFFFF"/>
                </a:solidFill>
              </a:rPr>
              <a:t>  To contemplation and profound dispute;</a:t>
            </a:r>
            <a:endParaRPr lang="en-US" dirty="0"/>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3124" y="127000"/>
            <a:ext cx="1970876" cy="2717800"/>
          </a:xfrm>
          <a:prstGeom prst="rect">
            <a:avLst/>
          </a:prstGeom>
        </p:spPr>
      </p:pic>
    </p:spTree>
    <p:extLst>
      <p:ext uri="{BB962C8B-B14F-4D97-AF65-F5344CB8AC3E}">
        <p14:creationId xmlns:p14="http://schemas.microsoft.com/office/powerpoint/2010/main" val="910406462"/>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As by that early action may be </a:t>
            </a:r>
            <a:r>
              <a:rPr lang="en-US" b="0" i="0" u="none" strike="noStrike" baseline="0" dirty="0" err="1">
                <a:solidFill>
                  <a:srgbClr val="FFFFFF"/>
                </a:solidFill>
                <a:latin typeface="Palatino Linotype"/>
              </a:rPr>
              <a:t>judg’d</a:t>
            </a:r>
            <a:r>
              <a:rPr lang="en-US" b="0" i="0" u="none" strike="noStrike" baseline="0" dirty="0">
                <a:solidFill>
                  <a:srgbClr val="FFFFFF"/>
                </a:solidFill>
                <a:latin typeface="Palatino Linotype"/>
              </a:rPr>
              <a: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When, slipping from thy mother's eye, thou </a:t>
            </a:r>
            <a:r>
              <a:rPr lang="en-US" b="0" i="0" u="none" strike="noStrike" baseline="0" dirty="0" err="1">
                <a:solidFill>
                  <a:srgbClr val="FFFFFF"/>
                </a:solidFill>
                <a:latin typeface="Palatino Linotype"/>
              </a:rPr>
              <a:t>went’st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Alone into the Temple, there </a:t>
            </a:r>
            <a:r>
              <a:rPr lang="en-US" b="0" i="0" u="none" strike="noStrike" baseline="0" dirty="0" err="1">
                <a:solidFill>
                  <a:srgbClr val="FFFFFF"/>
                </a:solidFill>
                <a:latin typeface="Palatino Linotype"/>
              </a:rPr>
              <a:t>wast</a:t>
            </a:r>
            <a:r>
              <a:rPr lang="en-US" b="0" i="0" u="none" strike="noStrike" baseline="0" dirty="0">
                <a:solidFill>
                  <a:srgbClr val="FFFFFF"/>
                </a:solidFill>
                <a:latin typeface="Palatino Linotype"/>
              </a:rPr>
              <a:t> found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Among the gravest Rabbis, disputant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On points and questions fitting Moses’ chair,</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Teaching, not taught.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childhood shews the man,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As morning shews the day.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3124" y="127000"/>
            <a:ext cx="1970876" cy="2717800"/>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732" t="18670" r="4605" b="2867"/>
          <a:stretch/>
        </p:blipFill>
        <p:spPr>
          <a:xfrm>
            <a:off x="9331" y="12030"/>
            <a:ext cx="2067159" cy="2298033"/>
          </a:xfrm>
          <a:prstGeom prst="rect">
            <a:avLst/>
          </a:prstGeom>
        </p:spPr>
      </p:pic>
    </p:spTree>
    <p:extLst>
      <p:ext uri="{BB962C8B-B14F-4D97-AF65-F5344CB8AC3E}">
        <p14:creationId xmlns:p14="http://schemas.microsoft.com/office/powerpoint/2010/main" val="4086306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dirty="0">
                <a:solidFill>
                  <a:srgbClr val="FFFFFF"/>
                </a:solidFill>
                <a:latin typeface="Palatino Linotype"/>
              </a:rPr>
              <a:t>MILTON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 who erewhile the happy Garden sung</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By one man's disobedience lost, now sing</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Recovered Paradise to all mankind,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By one man’s firm obedience fully tried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Through all temptation, and the Tempter foiled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In all his wiles, defeated and repulsed,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Eden raised in the waste Wilderness.</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2240793"/>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Be famous, then,</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By </a:t>
            </a:r>
            <a:r>
              <a:rPr lang="en-US" b="0" u="none" strike="noStrike" baseline="0" dirty="0">
                <a:solidFill>
                  <a:srgbClr val="FFFFFF"/>
                </a:solidFill>
                <a:latin typeface="Palatino Linotype"/>
              </a:rPr>
              <a:t>wisdom</a:t>
            </a:r>
            <a:r>
              <a:rPr lang="en-US" b="0" i="0" u="none" strike="noStrike" baseline="0" dirty="0">
                <a:solidFill>
                  <a:srgbClr val="FFFFFF"/>
                </a:solidFill>
                <a:latin typeface="Palatino Linotype"/>
              </a:rPr>
              <a:t>; as thy empire must extend,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So let extend thy mind o'er all the world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In knowledge; all things in it comprehend.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All knowledge is not </a:t>
            </a:r>
            <a:r>
              <a:rPr lang="en-US" b="0" i="0" u="none" strike="noStrike" baseline="0" dirty="0" err="1">
                <a:solidFill>
                  <a:srgbClr val="FFFFFF"/>
                </a:solidFill>
                <a:latin typeface="Palatino Linotype"/>
              </a:rPr>
              <a:t>couch’d</a:t>
            </a:r>
            <a:r>
              <a:rPr lang="en-US" b="0" i="0" u="none" strike="noStrike" baseline="0" dirty="0">
                <a:solidFill>
                  <a:srgbClr val="FFFFFF"/>
                </a:solidFill>
                <a:latin typeface="Palatino Linotype"/>
              </a:rPr>
              <a:t> in Moses’ law,</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Pentateuch, or what the Prophets wrote;</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3124" y="127000"/>
            <a:ext cx="1970876" cy="2717800"/>
          </a:xfrm>
          <a:prstGeom prst="rect">
            <a:avLst/>
          </a:prstGeom>
        </p:spPr>
      </p:pic>
    </p:spTree>
    <p:extLst>
      <p:ext uri="{BB962C8B-B14F-4D97-AF65-F5344CB8AC3E}">
        <p14:creationId xmlns:p14="http://schemas.microsoft.com/office/powerpoint/2010/main" val="248222958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The Gentiles also know, and write, and teach</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To admiration, led by Nature’s light;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with the Gentiles much thou must converse,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Ruling them by persuasion, as thou </a:t>
            </a:r>
            <a:r>
              <a:rPr lang="en-US" b="0" i="0" u="none" strike="noStrike" baseline="0" dirty="0" err="1">
                <a:solidFill>
                  <a:srgbClr val="FFFFFF"/>
                </a:solidFill>
                <a:latin typeface="Palatino Linotype"/>
              </a:rPr>
              <a:t>mean’st</a:t>
            </a:r>
            <a:r>
              <a:rPr lang="en-US" b="0" i="0" u="none" strike="noStrike" baseline="0" dirty="0">
                <a:solidFill>
                  <a:srgbClr val="FFFFFF"/>
                </a:solidFill>
                <a:latin typeface="Palatino Linotype"/>
              </a:rPr>
              <a:t>.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3124" y="127000"/>
            <a:ext cx="1970876" cy="2717800"/>
          </a:xfrm>
          <a:prstGeom prst="rect">
            <a:avLst/>
          </a:prstGeom>
        </p:spPr>
      </p:pic>
    </p:spTree>
    <p:extLst>
      <p:ext uri="{BB962C8B-B14F-4D97-AF65-F5344CB8AC3E}">
        <p14:creationId xmlns:p14="http://schemas.microsoft.com/office/powerpoint/2010/main" val="586907843"/>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Look once more, ere we leave this specular mount,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Westward, much nearer by south-west; behold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Where on the Aegean shore a city stands,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Built nobly, pure the air and light the soil—</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Athens, the eye of Greece, mother of arts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eloquence.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t="30969" b="21988"/>
          <a:stretch>
            <a:fillRect/>
          </a:stretch>
        </p:blipFill>
        <p:spPr bwMode="auto">
          <a:xfrm>
            <a:off x="0" y="0"/>
            <a:ext cx="9144000" cy="1981200"/>
          </a:xfrm>
          <a:prstGeom prst="rect">
            <a:avLst/>
          </a:prstGeom>
          <a:noFill/>
          <a:ln>
            <a:noFill/>
          </a:ln>
          <a:effectLst/>
          <a:extLst>
            <a:ext uri="{909E8E84-426E-40dd-AFC4-6F175D3DCCD1}">
              <a14:hiddenFill xmlns="" xmlns:a14="http://schemas.microsoft.com/office/drawing/2010/main">
                <a:blipFill dpi="0" rotWithShape="0">
                  <a:blip/>
                  <a:srcRect t="30969" b="21988"/>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4283516746"/>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See there the olive-grove of Academe,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Plato’s retirement, where the Attic bird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Trills her thick-warbled notes the summer long.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t="30969" b="21988"/>
          <a:stretch>
            <a:fillRect/>
          </a:stretch>
        </p:blipFill>
        <p:spPr bwMode="auto">
          <a:xfrm>
            <a:off x="0" y="0"/>
            <a:ext cx="9144000" cy="1981200"/>
          </a:xfrm>
          <a:prstGeom prst="rect">
            <a:avLst/>
          </a:prstGeom>
          <a:noFill/>
          <a:ln>
            <a:noFill/>
          </a:ln>
          <a:effectLst/>
          <a:extLst>
            <a:ext uri="{909E8E84-426E-40dd-AFC4-6F175D3DCCD1}">
              <a14:hiddenFill xmlns="" xmlns:a14="http://schemas.microsoft.com/office/drawing/2010/main">
                <a:blipFill dpi="0" rotWithShape="0">
                  <a:blip/>
                  <a:srcRect t="30969" b="21988"/>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775800322"/>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There thou shalt hear and learn the secret power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Of harmony, in tones and numbers hit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By voice or hand, and various-measured verse;</a:t>
            </a:r>
            <a:br>
              <a:rPr lang="en-US" b="0" i="0" u="none" strike="noStrike" baseline="0" dirty="0">
                <a:solidFill>
                  <a:srgbClr val="FFFFFF"/>
                </a:solidFill>
                <a:latin typeface="Palatino Linotype"/>
              </a:rPr>
            </a:b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his who gave them breath, but higher sung,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Blind </a:t>
            </a:r>
            <a:r>
              <a:rPr lang="en-US" b="0" i="0" u="none" strike="noStrike" baseline="0" dirty="0" err="1">
                <a:solidFill>
                  <a:srgbClr val="FFFFFF"/>
                </a:solidFill>
                <a:latin typeface="Palatino Linotype"/>
              </a:rPr>
              <a:t>Melesígenes</a:t>
            </a:r>
            <a:r>
              <a:rPr lang="en-US" b="0" i="0" u="none" strike="noStrike" baseline="0" dirty="0">
                <a:solidFill>
                  <a:srgbClr val="FFFFFF"/>
                </a:solidFill>
                <a:latin typeface="Palatino Linotype"/>
              </a:rPr>
              <a:t>, thence Homer called,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Whose poem Phoebus </a:t>
            </a:r>
            <a:r>
              <a:rPr lang="en-US" b="0" i="0" u="none" strike="noStrike" baseline="0" dirty="0" err="1">
                <a:solidFill>
                  <a:srgbClr val="FFFFFF"/>
                </a:solidFill>
                <a:latin typeface="Palatino Linotype"/>
              </a:rPr>
              <a:t>challeng’d</a:t>
            </a:r>
            <a:r>
              <a:rPr lang="en-US" b="0" i="0" u="none" strike="noStrike" baseline="0" dirty="0">
                <a:solidFill>
                  <a:srgbClr val="FFFFFF"/>
                </a:solidFill>
                <a:latin typeface="Palatino Linotype"/>
              </a:rPr>
              <a:t> for his own.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8609" y="222814"/>
            <a:ext cx="1489804" cy="2545684"/>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3970285020"/>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Thence what the lofty grave Tragedians taught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In chorus or iambic, teachers best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Of moral prudence, with delight received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In brief sententious precepts, while they treat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Of fate, and chance, and change in human life,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High actions and high passions best describing.</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l="21712" t="5453" r="27626" b="44556"/>
          <a:stretch>
            <a:fillRect/>
          </a:stretch>
        </p:blipFill>
        <p:spPr bwMode="auto">
          <a:xfrm>
            <a:off x="2524991" y="135084"/>
            <a:ext cx="3602218" cy="3144794"/>
          </a:xfrm>
          <a:prstGeom prst="rect">
            <a:avLst/>
          </a:prstGeom>
          <a:noFill/>
          <a:ln>
            <a:noFill/>
          </a:ln>
          <a:effectLst/>
          <a:extLst>
            <a:ext uri="{909E8E84-426E-40dd-AFC4-6F175D3DCCD1}">
              <a14:hiddenFill xmlns="" xmlns:a14="http://schemas.microsoft.com/office/drawing/2010/main">
                <a:blipFill dpi="0" rotWithShape="0">
                  <a:blip/>
                  <a:srcRect l="21712" t="5453" r="27626" b="44556"/>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2014934430"/>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Thence to the famous Orators repair,</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Those ancient, whose resistless eloquence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Wielded at will that fierce </a:t>
            </a:r>
            <a:r>
              <a:rPr lang="en-US" b="0" i="0" u="none" strike="noStrike" baseline="0" dirty="0" err="1">
                <a:solidFill>
                  <a:srgbClr val="FFFFFF"/>
                </a:solidFill>
                <a:latin typeface="Palatino Linotype"/>
              </a:rPr>
              <a:t>democraty</a:t>
            </a:r>
            <a:r>
              <a:rPr lang="en-US" b="0" i="0" u="none" strike="noStrike" baseline="0" dirty="0">
                <a:solidFill>
                  <a:srgbClr val="FFFFFF"/>
                </a:solidFill>
                <a:latin typeface="Palatino Linotype"/>
              </a:rPr>
              <a:t>.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t="30969" b="21988"/>
          <a:stretch>
            <a:fillRect/>
          </a:stretch>
        </p:blipFill>
        <p:spPr bwMode="auto">
          <a:xfrm>
            <a:off x="0" y="0"/>
            <a:ext cx="9144000" cy="1981200"/>
          </a:xfrm>
          <a:prstGeom prst="rect">
            <a:avLst/>
          </a:prstGeom>
          <a:noFill/>
          <a:ln>
            <a:noFill/>
          </a:ln>
          <a:effectLst/>
          <a:extLst>
            <a:ext uri="{909E8E84-426E-40dd-AFC4-6F175D3DCCD1}">
              <a14:hiddenFill xmlns="" xmlns:a14="http://schemas.microsoft.com/office/drawing/2010/main">
                <a:blipFill dpi="0" rotWithShape="0">
                  <a:blip/>
                  <a:srcRect t="30969" b="21988"/>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544105360"/>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To sage Philosophy next lend thine ear,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From heaven descended to the low-</a:t>
            </a:r>
            <a:r>
              <a:rPr lang="en-US" b="0" i="0" u="none" strike="noStrike" baseline="0" dirty="0" err="1">
                <a:solidFill>
                  <a:srgbClr val="FFFFFF"/>
                </a:solidFill>
                <a:latin typeface="Palatino Linotype"/>
              </a:rPr>
              <a:t>roof’d</a:t>
            </a:r>
            <a:r>
              <a:rPr lang="en-US" b="0" i="0" u="none" strike="noStrike" baseline="0" dirty="0">
                <a:solidFill>
                  <a:srgbClr val="FFFFFF"/>
                </a:solidFill>
                <a:latin typeface="Palatino Linotype"/>
              </a:rPr>
              <a:t> house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Of Socrates–see there his tenement–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Whom, well inspired, the Oracle pronounced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Wisest of men;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from whose mouth </a:t>
            </a:r>
            <a:r>
              <a:rPr lang="en-US" b="0" i="0" u="none" strike="noStrike" baseline="0" dirty="0" err="1">
                <a:solidFill>
                  <a:srgbClr val="FFFFFF"/>
                </a:solidFill>
                <a:latin typeface="Palatino Linotype"/>
              </a:rPr>
              <a:t>issu’d</a:t>
            </a:r>
            <a:r>
              <a:rPr lang="en-US" b="0" i="0" u="none" strike="noStrike" baseline="0" dirty="0">
                <a:solidFill>
                  <a:srgbClr val="FFFFFF"/>
                </a:solidFill>
                <a:latin typeface="Palatino Linotype"/>
              </a:rPr>
              <a:t> forth</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Mellifluous streams, that watered all the schools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Of Academics old and new, with those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Surnamed </a:t>
            </a:r>
            <a:r>
              <a:rPr lang="en-US" b="0" i="0" u="none" strike="noStrike" baseline="0" dirty="0" err="1">
                <a:solidFill>
                  <a:srgbClr val="FFFFFF"/>
                </a:solidFill>
                <a:latin typeface="Palatino Linotype"/>
              </a:rPr>
              <a:t>Peripatetics</a:t>
            </a:r>
            <a:r>
              <a:rPr lang="en-US" b="0" i="0" u="none" strike="noStrike" baseline="0" dirty="0">
                <a:solidFill>
                  <a:srgbClr val="FFFFFF"/>
                </a:solidFill>
                <a:latin typeface="Palatino Linotype"/>
              </a:rPr>
              <a:t>, and the sect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Epicurean, and the Stoic severe.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t="30969" b="21988"/>
          <a:stretch>
            <a:fillRect/>
          </a:stretch>
        </p:blipFill>
        <p:spPr bwMode="auto">
          <a:xfrm>
            <a:off x="0" y="0"/>
            <a:ext cx="9144000" cy="1981200"/>
          </a:xfrm>
          <a:prstGeom prst="rect">
            <a:avLst/>
          </a:prstGeom>
          <a:noFill/>
          <a:ln>
            <a:noFill/>
          </a:ln>
          <a:effectLst/>
          <a:extLst>
            <a:ext uri="{909E8E84-426E-40dd-AFC4-6F175D3DCCD1}">
              <a14:hiddenFill xmlns="" xmlns:a14="http://schemas.microsoft.com/office/drawing/2010/main">
                <a:blipFill dpi="0" rotWithShape="0">
                  <a:blip/>
                  <a:srcRect t="30969" b="21988"/>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2922262447"/>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These here revolve, or, as thou </a:t>
            </a:r>
            <a:r>
              <a:rPr lang="en-US" b="0" i="0" u="none" strike="noStrike" baseline="0" dirty="0" err="1">
                <a:solidFill>
                  <a:srgbClr val="FFFFFF"/>
                </a:solidFill>
                <a:latin typeface="Palatino Linotype"/>
              </a:rPr>
              <a:t>lik’st</a:t>
            </a:r>
            <a:r>
              <a:rPr lang="en-US" b="0" i="0" u="none" strike="noStrike" baseline="0" dirty="0">
                <a:solidFill>
                  <a:srgbClr val="FFFFFF"/>
                </a:solidFill>
                <a:latin typeface="Palatino Linotype"/>
              </a:rPr>
              <a:t>, at home,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Till time mature thee to a kingdom’s weight: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These rules will render thee a king complete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Within thyself, much more with empire </a:t>
            </a:r>
            <a:r>
              <a:rPr lang="en-US" b="0" i="0" u="none" strike="noStrike" baseline="0" dirty="0" err="1">
                <a:solidFill>
                  <a:srgbClr val="FFFFFF"/>
                </a:solidFill>
                <a:latin typeface="Palatino Linotype"/>
              </a:rPr>
              <a:t>join’d</a:t>
            </a:r>
            <a:r>
              <a:rPr lang="en-US" b="0" i="0" u="none" strike="noStrike" baseline="0" dirty="0">
                <a:solidFill>
                  <a:srgbClr val="FFFFFF"/>
                </a:solidFill>
                <a:latin typeface="Palatino Linotype"/>
              </a:rPr>
              <a:t>.</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t="30969" b="21988"/>
          <a:stretch>
            <a:fillRect/>
          </a:stretch>
        </p:blipFill>
        <p:spPr bwMode="auto">
          <a:xfrm>
            <a:off x="0" y="0"/>
            <a:ext cx="9144000" cy="1981200"/>
          </a:xfrm>
          <a:prstGeom prst="rect">
            <a:avLst/>
          </a:prstGeom>
          <a:noFill/>
          <a:ln>
            <a:noFill/>
          </a:ln>
          <a:effectLst/>
          <a:extLst>
            <a:ext uri="{909E8E84-426E-40dd-AFC4-6F175D3DCCD1}">
              <a14:hiddenFill xmlns="" xmlns:a14="http://schemas.microsoft.com/office/drawing/2010/main">
                <a:blipFill dpi="0" rotWithShape="0">
                  <a:blip/>
                  <a:srcRect t="30969" b="21988"/>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365114699"/>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JESUS</a:t>
            </a:r>
            <a:br>
              <a:rPr lang="en-US" b="0" i="1" u="none" strike="noStrike" baseline="0" dirty="0">
                <a:solidFill>
                  <a:srgbClr val="FFFFFF"/>
                </a:solidFill>
                <a:latin typeface="Palatino Linotype"/>
              </a:rPr>
            </a:br>
            <a:r>
              <a:rPr lang="en-US" b="0" i="0" u="none" strike="noStrike" baseline="0" dirty="0">
                <a:solidFill>
                  <a:srgbClr val="FFFFFF"/>
                </a:solidFill>
                <a:latin typeface="Palatino Linotype"/>
              </a:rPr>
              <a:t>  Think not but that I know these things.	</a:t>
            </a:r>
            <a:br>
              <a:rPr lang="en-US" b="0" i="0" u="none" strike="noStrike" baseline="0" dirty="0">
                <a:solidFill>
                  <a:srgbClr val="FFFFFF"/>
                </a:solidFill>
                <a:latin typeface="Palatino Linotype"/>
              </a:rPr>
            </a:b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He who receives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Light from above, from the Fountain of Light,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No other doctrine needs, though granted true;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3954" y="0"/>
            <a:ext cx="2630046" cy="3365500"/>
          </a:xfrm>
          <a:prstGeom prst="rect">
            <a:avLst/>
          </a:prstGeom>
        </p:spPr>
      </p:pic>
    </p:spTree>
    <p:extLst>
      <p:ext uri="{BB962C8B-B14F-4D97-AF65-F5344CB8AC3E}">
        <p14:creationId xmlns:p14="http://schemas.microsoft.com/office/powerpoint/2010/main" val="24600462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Thou Spirit, who </a:t>
            </a:r>
            <a:r>
              <a:rPr lang="en-GB" b="0" i="0" u="none" strike="noStrike" baseline="0" dirty="0" err="1">
                <a:solidFill>
                  <a:srgbClr val="FFFFFF"/>
                </a:solidFill>
                <a:latin typeface="Palatino Linotype"/>
              </a:rPr>
              <a:t>led’st</a:t>
            </a:r>
            <a:r>
              <a:rPr lang="en-GB" b="0" i="0" u="none" strike="noStrike" baseline="0" dirty="0">
                <a:solidFill>
                  <a:srgbClr val="FFFFFF"/>
                </a:solidFill>
                <a:latin typeface="Palatino Linotype"/>
              </a:rPr>
              <a:t> this glorious Eremite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Into the desert, his victorious field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Against the spiritual foe, and </a:t>
            </a:r>
            <a:r>
              <a:rPr lang="en-GB" b="0" i="0" u="none" strike="noStrike" baseline="0" dirty="0" err="1">
                <a:solidFill>
                  <a:srgbClr val="FFFFFF"/>
                </a:solidFill>
                <a:latin typeface="Palatino Linotype"/>
              </a:rPr>
              <a:t>brought’st</a:t>
            </a:r>
            <a:r>
              <a:rPr lang="en-GB" b="0" i="0" u="none" strike="noStrike" baseline="0" dirty="0">
                <a:solidFill>
                  <a:srgbClr val="FFFFFF"/>
                </a:solidFill>
                <a:latin typeface="Palatino Linotype"/>
              </a:rPr>
              <a:t> him thence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By proof the undoubted Son of God,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1"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0423207"/>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But these are false, or little else but dreams,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Conjectures, fancies, built on nothing firm.</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first and wisest of them all </a:t>
            </a:r>
            <a:r>
              <a:rPr lang="en-US" b="0" i="0" u="none" strike="noStrike" baseline="0" dirty="0" err="1">
                <a:solidFill>
                  <a:srgbClr val="FFFFFF"/>
                </a:solidFill>
                <a:latin typeface="Palatino Linotype"/>
              </a:rPr>
              <a:t>profess’d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To know this only, that he nothing knew.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3954" y="0"/>
            <a:ext cx="2630046" cy="3365500"/>
          </a:xfrm>
          <a:prstGeom prst="rect">
            <a:avLst/>
          </a:prstGeom>
        </p:spPr>
      </p:pic>
    </p:spTree>
    <p:extLst>
      <p:ext uri="{BB962C8B-B14F-4D97-AF65-F5344CB8AC3E}">
        <p14:creationId xmlns:p14="http://schemas.microsoft.com/office/powerpoint/2010/main" val="2141808195"/>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Alas! what can they teach, and not mislead,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Ignorant of themselves, of God much more,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how the World began, and how Man fell,</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Degraded by himself, on grace depending?</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Much of the Soul they talk, but all awry;</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3954" y="0"/>
            <a:ext cx="2630046" cy="3365500"/>
          </a:xfrm>
          <a:prstGeom prst="rect">
            <a:avLst/>
          </a:prstGeom>
        </p:spPr>
      </p:pic>
    </p:spTree>
    <p:extLst>
      <p:ext uri="{BB962C8B-B14F-4D97-AF65-F5344CB8AC3E}">
        <p14:creationId xmlns:p14="http://schemas.microsoft.com/office/powerpoint/2010/main" val="2207239952"/>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solidFill>
                  <a:srgbClr val="FFFFFF"/>
                </a:solidFill>
                <a:latin typeface="Palatino Linotype"/>
              </a:rPr>
              <a:t>  And in themselves seek virtue; and to themselves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All glory arrogate, to God give none;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Rather accuse him under usual names,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Fortune and Fate, as one regardless quite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Of mortal things.  Who, therefore, seeks in these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True wisdom, finds her not. </a:t>
            </a:r>
            <a:br>
              <a:rPr lang="en-US" dirty="0">
                <a:solidFill>
                  <a:srgbClr val="FFFFFF"/>
                </a:solidFill>
              </a:rPr>
            </a:br>
            <a:r>
              <a:rPr lang="en-US" dirty="0">
                <a:solidFill>
                  <a:srgbClr val="FFFFFF"/>
                </a:solidFill>
              </a:rPr>
              <a:t>                                                    Many books	</a:t>
            </a:r>
            <a:br>
              <a:rPr lang="en-US" dirty="0">
                <a:solidFill>
                  <a:srgbClr val="FFFFFF"/>
                </a:solidFill>
              </a:rPr>
            </a:br>
            <a:r>
              <a:rPr lang="en-US" dirty="0">
                <a:solidFill>
                  <a:srgbClr val="FFFFFF"/>
                </a:solidFill>
              </a:rPr>
              <a:t>  (Wise men have said) are wearisome. </a:t>
            </a:r>
            <a:r>
              <a:rPr lang="en-US" b="0" i="0" u="none" strike="noStrike" baseline="0" dirty="0">
                <a:solidFill>
                  <a:srgbClr val="FFFFFF"/>
                </a:solidFill>
                <a:latin typeface="Palatino Linotype"/>
              </a:rPr>
              <a:t>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3954" y="0"/>
            <a:ext cx="2630046" cy="3365500"/>
          </a:xfrm>
          <a:prstGeom prst="rect">
            <a:avLst/>
          </a:prstGeom>
        </p:spPr>
      </p:pic>
    </p:spTree>
    <p:extLst>
      <p:ext uri="{BB962C8B-B14F-4D97-AF65-F5344CB8AC3E}">
        <p14:creationId xmlns:p14="http://schemas.microsoft.com/office/powerpoint/2010/main" val="2431649142"/>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dirty="0">
                <a:solidFill>
                  <a:srgbClr val="FFFFFF"/>
                </a:solidFill>
                <a:latin typeface="Palatino Linotype"/>
              </a:rPr>
              <a:t>                                              </a:t>
            </a:r>
            <a:r>
              <a:rPr lang="en-US" b="0" i="0" u="none" strike="noStrike" baseline="0" dirty="0">
                <a:solidFill>
                  <a:srgbClr val="FFFFFF"/>
                </a:solidFill>
                <a:latin typeface="Palatino Linotype"/>
              </a:rPr>
              <a:t>Who reads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Incessantly, and to his reading brings not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 spirit and judgment equal or superior,</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what he brings, what needs he elsewhere seek?)</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Uncertain and unsettled still remains,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Deep-versed in books and shallow in himself,</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Crude or intoxicate, collecting toys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trifles for choice matters, worth a sponge,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As children gathering pebbles on the shore.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0900" y="215900"/>
            <a:ext cx="3213100" cy="3128747"/>
          </a:xfrm>
          <a:prstGeom prst="rect">
            <a:avLst/>
          </a:prstGeom>
        </p:spPr>
      </p:pic>
    </p:spTree>
    <p:extLst>
      <p:ext uri="{BB962C8B-B14F-4D97-AF65-F5344CB8AC3E}">
        <p14:creationId xmlns:p14="http://schemas.microsoft.com/office/powerpoint/2010/main" val="1685023327"/>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Or, if I would delight my private hours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With music or with poem, where so soon</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As in our native language can I find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That solace?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0900" y="215900"/>
            <a:ext cx="3213100" cy="3128747"/>
          </a:xfrm>
          <a:prstGeom prst="rect">
            <a:avLst/>
          </a:prstGeom>
        </p:spPr>
      </p:pic>
    </p:spTree>
    <p:extLst>
      <p:ext uri="{BB962C8B-B14F-4D97-AF65-F5344CB8AC3E}">
        <p14:creationId xmlns:p14="http://schemas.microsoft.com/office/powerpoint/2010/main" val="1752240450"/>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All our Law and Story strewed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With hymns, our Psalms, with artful terms inscribed,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Our Hebrew songs and harps, declare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That rather Greece from us these arts derived—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Ill imitated while they loudest sing</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vices of their deities, and their own.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0900" y="215900"/>
            <a:ext cx="3213100" cy="3128747"/>
          </a:xfrm>
          <a:prstGeom prst="rect">
            <a:avLst/>
          </a:prstGeom>
        </p:spPr>
      </p:pic>
    </p:spTree>
    <p:extLst>
      <p:ext uri="{BB962C8B-B14F-4D97-AF65-F5344CB8AC3E}">
        <p14:creationId xmlns:p14="http://schemas.microsoft.com/office/powerpoint/2010/main" val="1516661947"/>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Their orators, then—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top of eloquence ! Statists indeed,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lovers of their country, as may seem;</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But herein to our Prophets far beneath,</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As men divinely taught, and better teaching</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solid rules of civil government,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In their majestic, unaffected style,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Than all the oratory of Greece and Rome.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0900" y="215900"/>
            <a:ext cx="3213100" cy="3128747"/>
          </a:xfrm>
          <a:prstGeom prst="rect">
            <a:avLst/>
          </a:prstGeom>
        </p:spPr>
      </p:pic>
    </p:spTree>
    <p:extLst>
      <p:ext uri="{BB962C8B-B14F-4D97-AF65-F5344CB8AC3E}">
        <p14:creationId xmlns:p14="http://schemas.microsoft.com/office/powerpoint/2010/main" val="3379929063"/>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In them is plainest taught, and easiest learnt,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What makes a nation happy, and keeps it so,</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What ruins kingdoms, and lays cities flat;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These only, with our Law, best form a king.</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0900" y="215900"/>
            <a:ext cx="3213100" cy="3128747"/>
          </a:xfrm>
          <a:prstGeom prst="rect">
            <a:avLst/>
          </a:prstGeom>
        </p:spPr>
      </p:pic>
    </p:spTree>
    <p:extLst>
      <p:ext uri="{BB962C8B-B14F-4D97-AF65-F5344CB8AC3E}">
        <p14:creationId xmlns:p14="http://schemas.microsoft.com/office/powerpoint/2010/main" val="3242616541"/>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dirty="0">
                <a:solidFill>
                  <a:srgbClr val="FFFFFF"/>
                </a:solidFill>
                <a:latin typeface="Palatino Linotype"/>
              </a:rPr>
              <a:t>MILTON</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But Satan, now, to the Wilderness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Brought back the Son of God, and left him there,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Feigning to disappear.  </a:t>
            </a:r>
            <a:br>
              <a:rPr lang="en-US" b="0" i="0" u="none" strike="noStrike" baseline="0" dirty="0">
                <a:solidFill>
                  <a:srgbClr val="FFFFFF"/>
                </a:solidFill>
                <a:latin typeface="Palatino Linotype"/>
              </a:rPr>
            </a:b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Darkness now rose,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As daylight sunk, and brought in </a:t>
            </a:r>
            <a:r>
              <a:rPr lang="en-US" b="0" i="0" u="none" strike="noStrike" baseline="0" dirty="0" err="1">
                <a:solidFill>
                  <a:srgbClr val="FFFFFF"/>
                </a:solidFill>
                <a:latin typeface="Palatino Linotype"/>
              </a:rPr>
              <a:t>louring</a:t>
            </a:r>
            <a:r>
              <a:rPr lang="en-US" b="0" i="0" u="none" strike="noStrike" baseline="0" dirty="0">
                <a:solidFill>
                  <a:srgbClr val="FFFFFF"/>
                </a:solidFill>
                <a:latin typeface="Palatino Linotype"/>
              </a:rPr>
              <a:t> Night.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205059"/>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Our </a:t>
            </a:r>
            <a:r>
              <a:rPr lang="en-US" b="0" i="0" u="none" strike="noStrike" baseline="0" dirty="0" err="1">
                <a:solidFill>
                  <a:srgbClr val="FFFFFF"/>
                </a:solidFill>
                <a:latin typeface="Palatino Linotype"/>
              </a:rPr>
              <a:t>Saviour</a:t>
            </a:r>
            <a:r>
              <a:rPr lang="en-US" b="0" i="0" u="none" strike="noStrike" baseline="0" dirty="0">
                <a:solidFill>
                  <a:srgbClr val="FFFFFF"/>
                </a:solidFill>
                <a:latin typeface="Palatino Linotype"/>
              </a:rPr>
              <a:t>, meek, and with untroubled mind,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Hungry and cold, betook him to his rest,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Wherever, under some concourse of shades,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Whose branching arms, thick intertwined, might shield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From dews and damps of night his sheltered head;</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63044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inspire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As thou art wont my prompted song, else mute,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tell of deeds above heroic, though in secret done,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unrecorded left through many an age: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Worthy to have not remained so long unsung.</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6"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1"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4509468"/>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US" dirty="0">
                <a:solidFill>
                  <a:srgbClr val="FFFFFF"/>
                </a:solidFill>
              </a:rPr>
            </a:br>
            <a:r>
              <a:rPr lang="en-US" dirty="0">
                <a:solidFill>
                  <a:srgbClr val="FFFFFF"/>
                </a:solidFill>
              </a:rPr>
              <a:t>  But, </a:t>
            </a:r>
            <a:r>
              <a:rPr lang="en-US" dirty="0" err="1">
                <a:solidFill>
                  <a:srgbClr val="FFFFFF"/>
                </a:solidFill>
              </a:rPr>
              <a:t>shelter’d</a:t>
            </a:r>
            <a:r>
              <a:rPr lang="en-US" dirty="0">
                <a:solidFill>
                  <a:srgbClr val="FFFFFF"/>
                </a:solidFill>
              </a:rPr>
              <a:t>, slept in vain; for at his head</a:t>
            </a:r>
            <a:br>
              <a:rPr lang="en-US" dirty="0">
                <a:solidFill>
                  <a:srgbClr val="FFFFFF"/>
                </a:solidFill>
              </a:rPr>
            </a:br>
            <a:r>
              <a:rPr lang="en-US" dirty="0">
                <a:solidFill>
                  <a:srgbClr val="FFFFFF"/>
                </a:solidFill>
              </a:rPr>
              <a:t>  The Tempter </a:t>
            </a:r>
            <a:r>
              <a:rPr lang="en-US" dirty="0" err="1">
                <a:solidFill>
                  <a:srgbClr val="FFFFFF"/>
                </a:solidFill>
              </a:rPr>
              <a:t>watch’d</a:t>
            </a:r>
            <a:r>
              <a:rPr lang="en-US" dirty="0">
                <a:solidFill>
                  <a:srgbClr val="FFFFFF"/>
                </a:solidFill>
              </a:rPr>
              <a:t>, and soon with ugly dreams</a:t>
            </a:r>
            <a:br>
              <a:rPr lang="en-US" dirty="0">
                <a:solidFill>
                  <a:srgbClr val="FFFFFF"/>
                </a:solidFill>
              </a:rPr>
            </a:br>
            <a:r>
              <a:rPr lang="en-US" dirty="0">
                <a:solidFill>
                  <a:srgbClr val="FFFFFF"/>
                </a:solidFill>
              </a:rPr>
              <a:t>  </a:t>
            </a:r>
            <a:r>
              <a:rPr lang="en-US" dirty="0" err="1">
                <a:solidFill>
                  <a:srgbClr val="FFFFFF"/>
                </a:solidFill>
              </a:rPr>
              <a:t>Disturb’d</a:t>
            </a:r>
            <a:r>
              <a:rPr lang="en-US" dirty="0">
                <a:solidFill>
                  <a:srgbClr val="FFFFFF"/>
                </a:solidFill>
              </a:rPr>
              <a:t> his sleep.  </a:t>
            </a:r>
            <a:br>
              <a:rPr lang="en-US" dirty="0">
                <a:solidFill>
                  <a:srgbClr val="FFFFFF"/>
                </a:solidFill>
              </a:rPr>
            </a:br>
            <a:endParaRPr lang="en-US" dirty="0"/>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5327819"/>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And either tropic now</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t>
            </a:r>
            <a:r>
              <a:rPr lang="en-US" b="0" i="0" u="none" strike="noStrike" baseline="0" dirty="0" err="1">
                <a:solidFill>
                  <a:srgbClr val="FFFFFF"/>
                </a:solidFill>
                <a:latin typeface="Palatino Linotype"/>
              </a:rPr>
              <a:t>Gan</a:t>
            </a:r>
            <a:r>
              <a:rPr lang="en-US" b="0" i="0" u="none" strike="noStrike" baseline="0" dirty="0">
                <a:solidFill>
                  <a:srgbClr val="FFFFFF"/>
                </a:solidFill>
                <a:latin typeface="Palatino Linotype"/>
              </a:rPr>
              <a:t> thunder, and both ends of heaven; the clouds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From many a horrid rift abortive poured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Fierce rain with lightning mixed, water with fire,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In ruin reconciled;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2653095"/>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nor slept the winds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Within their stony caves, but rushed abroad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From the four hinges of the world, and fell</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On the </a:t>
            </a:r>
            <a:r>
              <a:rPr lang="en-US" b="0" i="0" u="none" strike="noStrike" baseline="0" dirty="0" err="1">
                <a:solidFill>
                  <a:srgbClr val="FFFFFF"/>
                </a:solidFill>
                <a:latin typeface="Palatino Linotype"/>
              </a:rPr>
              <a:t>vex’d</a:t>
            </a:r>
            <a:r>
              <a:rPr lang="en-US" b="0" i="0" u="none" strike="noStrike" baseline="0" dirty="0">
                <a:solidFill>
                  <a:srgbClr val="FFFFFF"/>
                </a:solidFill>
                <a:latin typeface="Palatino Linotype"/>
              </a:rPr>
              <a:t> wilderness, whose tallest pines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(Though rooted deep as high) and sturdiest oaks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t>
            </a:r>
            <a:r>
              <a:rPr lang="en-US" b="0" i="0" u="none" strike="noStrike" baseline="0" dirty="0" err="1">
                <a:solidFill>
                  <a:srgbClr val="FFFFFF"/>
                </a:solidFill>
                <a:latin typeface="Palatino Linotype"/>
              </a:rPr>
              <a:t>Bow’d</a:t>
            </a:r>
            <a:r>
              <a:rPr lang="en-US" b="0" i="0" u="none" strike="noStrike" baseline="0" dirty="0">
                <a:solidFill>
                  <a:srgbClr val="FFFFFF"/>
                </a:solidFill>
                <a:latin typeface="Palatino Linotype"/>
              </a:rPr>
              <a:t> their stiff necks, </a:t>
            </a:r>
            <a:r>
              <a:rPr lang="en-US" b="0" i="0" u="none" strike="noStrike" baseline="0" dirty="0" err="1">
                <a:solidFill>
                  <a:srgbClr val="FFFFFF"/>
                </a:solidFill>
                <a:latin typeface="Palatino Linotype"/>
              </a:rPr>
              <a:t>loaden</a:t>
            </a:r>
            <a:r>
              <a:rPr lang="en-US" b="0" i="0" u="none" strike="noStrike" baseline="0" dirty="0">
                <a:solidFill>
                  <a:srgbClr val="FFFFFF"/>
                </a:solidFill>
                <a:latin typeface="Palatino Linotype"/>
              </a:rPr>
              <a:t> with stormy blasts,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Or torn up sheer.</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8974552"/>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Ill </a:t>
            </a:r>
            <a:r>
              <a:rPr lang="en-US" b="0" i="0" u="none" strike="noStrike" baseline="0" dirty="0" err="1">
                <a:solidFill>
                  <a:srgbClr val="FFFFFF"/>
                </a:solidFill>
                <a:latin typeface="Palatino Linotype"/>
              </a:rPr>
              <a:t>wast</a:t>
            </a:r>
            <a:r>
              <a:rPr lang="en-US" b="0" i="0" u="none" strike="noStrike" baseline="0" dirty="0">
                <a:solidFill>
                  <a:srgbClr val="FFFFFF"/>
                </a:solidFill>
                <a:latin typeface="Palatino Linotype"/>
              </a:rPr>
              <a:t> thou shrouded then,</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 patient Son of God, yet only </a:t>
            </a:r>
            <a:r>
              <a:rPr lang="en-US" b="0" i="0" u="none" strike="noStrike" baseline="0" dirty="0" err="1">
                <a:solidFill>
                  <a:srgbClr val="FFFFFF"/>
                </a:solidFill>
                <a:latin typeface="Palatino Linotype"/>
              </a:rPr>
              <a:t>stood’st</a:t>
            </a:r>
            <a:r>
              <a:rPr lang="en-US" b="0" i="0" u="none" strike="noStrike" baseline="0" dirty="0">
                <a:solidFill>
                  <a:srgbClr val="FFFFFF"/>
                </a:solidFill>
                <a:latin typeface="Palatino Linotype"/>
              </a:rPr>
              <a:t>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Unshaken!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2008635"/>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Thus passed the night so foul, till Morning fair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Came forth with pilgrim steps, in amice grey,</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Who with her radiant finger stilled the roar</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Of thunder, chased the clouds, and laid the winds,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grisly </a:t>
            </a:r>
            <a:r>
              <a:rPr lang="en-US" b="0" i="0" u="none" strike="noStrike" baseline="0" dirty="0" err="1">
                <a:solidFill>
                  <a:srgbClr val="FFFFFF"/>
                </a:solidFill>
                <a:latin typeface="Palatino Linotype"/>
              </a:rPr>
              <a:t>spectres</a:t>
            </a:r>
            <a:r>
              <a:rPr lang="en-US" b="0" i="0" u="none" strike="noStrike" baseline="0" dirty="0">
                <a:solidFill>
                  <a:srgbClr val="FFFFFF"/>
                </a:solidFill>
                <a:latin typeface="Palatino Linotype"/>
              </a:rPr>
              <a:t>, which the Fiend had raised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To tempt the Son of God with terrors dire.</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0920955"/>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And now the sun with more effectual beams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Had </a:t>
            </a:r>
            <a:r>
              <a:rPr lang="en-US" b="0" i="0" u="none" strike="noStrike" baseline="0" dirty="0" err="1">
                <a:solidFill>
                  <a:srgbClr val="FFFFFF"/>
                </a:solidFill>
                <a:latin typeface="Palatino Linotype"/>
              </a:rPr>
              <a:t>cheer’d</a:t>
            </a:r>
            <a:r>
              <a:rPr lang="en-US" b="0" i="0" u="none" strike="noStrike" baseline="0" dirty="0">
                <a:solidFill>
                  <a:srgbClr val="FFFFFF"/>
                </a:solidFill>
                <a:latin typeface="Palatino Linotype"/>
              </a:rPr>
              <a:t> the face of earth, and dried the wet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From drooping plant, or dropping tree; the birds,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Who all things now behold more fresh and green,</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After a night of storm so ruinous,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t>
            </a:r>
            <a:r>
              <a:rPr lang="en-US" b="0" i="0" u="none" strike="noStrike" baseline="0" dirty="0" err="1">
                <a:solidFill>
                  <a:srgbClr val="FFFFFF"/>
                </a:solidFill>
                <a:latin typeface="Palatino Linotype"/>
              </a:rPr>
              <a:t>Clear’d</a:t>
            </a:r>
            <a:r>
              <a:rPr lang="en-US" b="0" i="0" u="none" strike="noStrike" baseline="0" dirty="0">
                <a:solidFill>
                  <a:srgbClr val="FFFFFF"/>
                </a:solidFill>
                <a:latin typeface="Palatino Linotype"/>
              </a:rPr>
              <a:t> up their choicest notes in bush and spray,</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To </a:t>
            </a:r>
            <a:r>
              <a:rPr lang="en-US" b="0" i="0" u="none" strike="noStrike" baseline="0" dirty="0" err="1">
                <a:solidFill>
                  <a:srgbClr val="FFFFFF"/>
                </a:solidFill>
                <a:latin typeface="Palatino Linotype"/>
              </a:rPr>
              <a:t>gratulate</a:t>
            </a:r>
            <a:r>
              <a:rPr lang="en-US" b="0" i="0" u="none" strike="noStrike" baseline="0" dirty="0">
                <a:solidFill>
                  <a:srgbClr val="FFFFFF"/>
                </a:solidFill>
                <a:latin typeface="Palatino Linotype"/>
              </a:rPr>
              <a:t> the sweet return of morn.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9196198"/>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Nor yet, amidst this joy and brightest morn,</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Was absent, after all his mischief done,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Prince of Darkness; glad would also seem</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Of this fair change, and to our </a:t>
            </a:r>
            <a:r>
              <a:rPr lang="en-US" b="0" i="0" u="none" strike="noStrike" baseline="0" dirty="0" err="1">
                <a:solidFill>
                  <a:srgbClr val="FFFFFF"/>
                </a:solidFill>
                <a:latin typeface="Palatino Linotype"/>
              </a:rPr>
              <a:t>Saviour</a:t>
            </a:r>
            <a:r>
              <a:rPr lang="en-US" b="0" i="0" u="none" strike="noStrike" baseline="0" dirty="0">
                <a:solidFill>
                  <a:srgbClr val="FFFFFF"/>
                </a:solidFill>
                <a:latin typeface="Palatino Linotype"/>
              </a:rPr>
              <a:t> came;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Yet with no new device (they all were spent).</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3270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8074494"/>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SATAN </a:t>
            </a:r>
            <a:br>
              <a:rPr lang="en-US" b="0" i="1" u="none" strike="noStrike" baseline="0" dirty="0">
                <a:solidFill>
                  <a:srgbClr val="FFFFFF"/>
                </a:solidFill>
                <a:latin typeface="Palatino Linotype"/>
              </a:rPr>
            </a:br>
            <a:r>
              <a:rPr lang="en-US" b="0" i="0" u="none" strike="noStrike" baseline="0" dirty="0">
                <a:solidFill>
                  <a:srgbClr val="FFFFFF"/>
                </a:solidFill>
                <a:latin typeface="Palatino Linotype"/>
              </a:rPr>
              <a:t>  Fair morning yet betides thee, Son of God,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After a dismal night…</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E)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2900" y="219075"/>
            <a:ext cx="2243138" cy="32575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306934"/>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JESUS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Desist (thou art discerned,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a:t>
            </a:r>
            <a:r>
              <a:rPr lang="en-US" b="0" i="0" u="none" strike="noStrike" baseline="0" dirty="0" err="1">
                <a:solidFill>
                  <a:srgbClr val="FFFFFF"/>
                </a:solidFill>
                <a:latin typeface="Palatino Linotype"/>
              </a:rPr>
              <a:t>toil’st</a:t>
            </a:r>
            <a:r>
              <a:rPr lang="en-US" b="0" i="0" u="none" strike="noStrike" baseline="0" dirty="0">
                <a:solidFill>
                  <a:srgbClr val="FFFFFF"/>
                </a:solidFill>
                <a:latin typeface="Palatino Linotype"/>
              </a:rPr>
              <a:t> in vain), nor me in vain molest.</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0900" y="215900"/>
            <a:ext cx="3213100" cy="3128747"/>
          </a:xfrm>
          <a:prstGeom prst="rect">
            <a:avLst/>
          </a:prstGeom>
        </p:spPr>
      </p:pic>
    </p:spTree>
    <p:extLst>
      <p:ext uri="{BB962C8B-B14F-4D97-AF65-F5344CB8AC3E}">
        <p14:creationId xmlns:p14="http://schemas.microsoft.com/office/powerpoint/2010/main" val="96211969"/>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dirty="0">
                <a:solidFill>
                  <a:srgbClr val="FFFFFF"/>
                </a:solidFill>
                <a:latin typeface="Palatino Linotype"/>
              </a:rPr>
              <a:t>SATAN</a:t>
            </a:r>
            <a:br>
              <a:rPr lang="en-US" b="0" i="1" u="none" strike="noStrike" baseline="0" dirty="0">
                <a:solidFill>
                  <a:srgbClr val="FFFFFF"/>
                </a:solidFill>
                <a:latin typeface="Palatino Linotype"/>
              </a:rPr>
            </a:br>
            <a:r>
              <a:rPr lang="en-US" b="0" i="0" u="none" strike="noStrike" baseline="0" dirty="0">
                <a:solidFill>
                  <a:srgbClr val="FFFFFF"/>
                </a:solidFill>
                <a:latin typeface="Palatino Linotype"/>
              </a:rPr>
              <a:t>  Then hear, O Son of David, virgin-born!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For Son of God to me is yet in doubt.</a:t>
            </a:r>
            <a:br>
              <a:rPr lang="en-US" b="0" i="0" u="none" strike="noStrike" baseline="0" dirty="0">
                <a:solidFill>
                  <a:srgbClr val="FFFFFF"/>
                </a:solidFill>
                <a:latin typeface="Palatino Linotype"/>
              </a:rPr>
            </a:b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Of the Messiah I have heard foretold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By all the Prophets; of thy birth, at length</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Announced by Gabriel, with the first I knew,</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of the angelic song in Bethlehem field,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On thy birth-night, that sung thee </a:t>
            </a:r>
            <a:r>
              <a:rPr lang="en-US" b="0" i="0" u="none" strike="noStrike" baseline="0" dirty="0" err="1">
                <a:solidFill>
                  <a:srgbClr val="FFFFFF"/>
                </a:solidFill>
                <a:latin typeface="Palatino Linotype"/>
              </a:rPr>
              <a:t>Saviour</a:t>
            </a:r>
            <a:r>
              <a:rPr lang="en-US" b="0" i="0" u="none" strike="noStrike" baseline="0" dirty="0">
                <a:solidFill>
                  <a:srgbClr val="FFFFFF"/>
                </a:solidFill>
                <a:latin typeface="Palatino Linotype"/>
              </a:rPr>
              <a:t> born.</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959600" y="-1"/>
            <a:ext cx="1993900" cy="284359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81514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Meanwhile the Son of God, who yet some days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Lodged in </a:t>
            </a:r>
            <a:r>
              <a:rPr lang="en-GB" b="0" i="0" u="none" strike="noStrike" baseline="0" dirty="0" err="1">
                <a:solidFill>
                  <a:srgbClr val="FFFFFF"/>
                </a:solidFill>
                <a:latin typeface="Palatino Linotype"/>
              </a:rPr>
              <a:t>Bethabara</a:t>
            </a:r>
            <a:r>
              <a:rPr lang="en-GB" b="0" i="0" u="none" strike="noStrike" baseline="0" dirty="0">
                <a:solidFill>
                  <a:srgbClr val="FFFFFF"/>
                </a:solidFill>
                <a:latin typeface="Palatino Linotype"/>
              </a:rPr>
              <a:t>, where John baptised,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Musing and much revolving in his breast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How best the mighty work he might begin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Saviour to mankind,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0238098"/>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From that time seldom have I ceased to eye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Thy infancy, thy childhood, and thy youth,</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Thy manhood last, though yet in private bred;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Till, at the ford of Jordan, whither all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Flocked to the Baptist, I among the rest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(Though not to be </a:t>
            </a:r>
            <a:r>
              <a:rPr lang="en-US" b="0" i="0" u="none" strike="noStrike" baseline="0" dirty="0" err="1">
                <a:solidFill>
                  <a:srgbClr val="FFFFFF"/>
                </a:solidFill>
                <a:latin typeface="Palatino Linotype"/>
              </a:rPr>
              <a:t>baptised</a:t>
            </a:r>
            <a:r>
              <a:rPr lang="en-US" b="0" i="0" u="none" strike="noStrike" baseline="0" dirty="0">
                <a:solidFill>
                  <a:srgbClr val="FFFFFF"/>
                </a:solidFill>
                <a:latin typeface="Palatino Linotype"/>
              </a:rPr>
              <a:t>), by voice from Heaven</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Heard thee </a:t>
            </a:r>
            <a:r>
              <a:rPr lang="en-US" b="0" i="0" u="none" strike="noStrike" baseline="0" dirty="0" err="1">
                <a:solidFill>
                  <a:srgbClr val="FFFFFF"/>
                </a:solidFill>
                <a:latin typeface="Palatino Linotype"/>
              </a:rPr>
              <a:t>pronounc’d</a:t>
            </a:r>
            <a:r>
              <a:rPr lang="en-US" b="0" i="0" u="none" strike="noStrike" baseline="0" dirty="0">
                <a:solidFill>
                  <a:srgbClr val="FFFFFF"/>
                </a:solidFill>
                <a:latin typeface="Palatino Linotype"/>
              </a:rPr>
              <a:t> the Son of God </a:t>
            </a:r>
            <a:r>
              <a:rPr lang="en-US" b="0" i="0" u="none" strike="noStrike" baseline="0" dirty="0" err="1">
                <a:solidFill>
                  <a:srgbClr val="FFFFFF"/>
                </a:solidFill>
                <a:latin typeface="Palatino Linotype"/>
              </a:rPr>
              <a:t>belov’d</a:t>
            </a:r>
            <a:r>
              <a:rPr lang="en-US" b="0" i="0" u="none" strike="noStrike" baseline="0" dirty="0">
                <a:solidFill>
                  <a:srgbClr val="FFFFFF"/>
                </a:solidFill>
                <a:latin typeface="Palatino Linotype"/>
              </a:rPr>
              <a:t>.</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959600" y="-1"/>
            <a:ext cx="1993900" cy="284359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4426971"/>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Thenceforth I thought thee worth my nearer view</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narrower scrutiny, that I might learn</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In what degree or meaning thou art </a:t>
            </a:r>
            <a:r>
              <a:rPr lang="en-US" b="0" i="0" u="none" strike="noStrike" baseline="0" dirty="0" err="1">
                <a:solidFill>
                  <a:srgbClr val="FFFFFF"/>
                </a:solidFill>
                <a:latin typeface="Palatino Linotype"/>
              </a:rPr>
              <a:t>call’d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Son of God, which bears no single sense.</a:t>
            </a:r>
            <a:br>
              <a:rPr lang="en-US" b="0" i="0" u="none" strike="noStrike" baseline="0" dirty="0">
                <a:solidFill>
                  <a:srgbClr val="FFFFFF"/>
                </a:solidFill>
                <a:latin typeface="Palatino Linotype"/>
              </a:rPr>
            </a:b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959600" y="-1"/>
            <a:ext cx="1993900" cy="284359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2753532"/>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Son of God I also am, or was;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if I was, I am; relation stands: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All men are Sons of God; yet thee I thought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In some respect far higher so declared.</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959600" y="-1"/>
            <a:ext cx="1993900" cy="284359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0341209"/>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Therefore I </a:t>
            </a:r>
            <a:r>
              <a:rPr lang="en-US" b="0" i="0" u="none" strike="noStrike" baseline="0" dirty="0" err="1">
                <a:solidFill>
                  <a:srgbClr val="FFFFFF"/>
                </a:solidFill>
                <a:latin typeface="Palatino Linotype"/>
              </a:rPr>
              <a:t>watch’d</a:t>
            </a:r>
            <a:r>
              <a:rPr lang="en-US" b="0" i="0" u="none" strike="noStrike" baseline="0" dirty="0">
                <a:solidFill>
                  <a:srgbClr val="FFFFFF"/>
                </a:solidFill>
                <a:latin typeface="Palatino Linotype"/>
              </a:rPr>
              <a:t> thy footsteps from that hour,</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a:t>
            </a:r>
            <a:r>
              <a:rPr lang="en-US" b="0" i="0" u="none" strike="noStrike" baseline="0" dirty="0" err="1">
                <a:solidFill>
                  <a:srgbClr val="FFFFFF"/>
                </a:solidFill>
                <a:latin typeface="Palatino Linotype"/>
              </a:rPr>
              <a:t>follow’d</a:t>
            </a:r>
            <a:r>
              <a:rPr lang="en-US" b="0" i="0" u="none" strike="noStrike" baseline="0" dirty="0">
                <a:solidFill>
                  <a:srgbClr val="FFFFFF"/>
                </a:solidFill>
                <a:latin typeface="Palatino Linotype"/>
              </a:rPr>
              <a:t> thee still on to this waste wild,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Where, by all best conjectures, I collect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Thou art to be my fatal enemy.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Therefore, to know what more thou art than man,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Worth naming the Son of God by voice from Heaven,</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Another method I must now begin.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A)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959600" y="-1"/>
            <a:ext cx="1993900" cy="284359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5950866"/>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MILTON</a:t>
            </a:r>
            <a:br>
              <a:rPr lang="en-US" b="0" i="1" u="none" strike="noStrike" baseline="0" dirty="0">
                <a:solidFill>
                  <a:srgbClr val="FFFFFF"/>
                </a:solidFill>
                <a:latin typeface="Palatino Linotype"/>
              </a:rPr>
            </a:br>
            <a:r>
              <a:rPr lang="en-US" b="0" i="0" u="none" strike="noStrike" baseline="0" dirty="0">
                <a:solidFill>
                  <a:srgbClr val="FFFFFF"/>
                </a:solidFill>
                <a:latin typeface="Palatino Linotype"/>
              </a:rPr>
              <a:t>  So saying, he caught him up, and, without wing</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Of </a:t>
            </a:r>
            <a:r>
              <a:rPr lang="en-US" b="0" i="0" u="none" strike="noStrike" baseline="0" dirty="0" err="1">
                <a:solidFill>
                  <a:srgbClr val="FFFFFF"/>
                </a:solidFill>
                <a:latin typeface="Palatino Linotype"/>
              </a:rPr>
              <a:t>hippogrif</a:t>
            </a:r>
            <a:r>
              <a:rPr lang="en-US" b="0" i="0" u="none" strike="noStrike" baseline="0" dirty="0">
                <a:solidFill>
                  <a:srgbClr val="FFFFFF"/>
                </a:solidFill>
                <a:latin typeface="Palatino Linotype"/>
              </a:rPr>
              <a:t>, bore through the air sublime,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Over the wilderness and o’er the plain,</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Till underneath them fair Jerusalem,</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Holy City, lifted high her towers,</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9220000"/>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And higher yet the glorious Temple </a:t>
            </a:r>
            <a:r>
              <a:rPr lang="en-US" b="0" i="0" u="none" strike="noStrike" baseline="0" dirty="0" err="1">
                <a:solidFill>
                  <a:srgbClr val="FFFFFF"/>
                </a:solidFill>
                <a:latin typeface="Palatino Linotype"/>
              </a:rPr>
              <a:t>rear’d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Her pile, far off appearing like a mount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Of alabaster, </a:t>
            </a:r>
            <a:r>
              <a:rPr lang="en-US" b="0" i="0" u="none" strike="noStrike" baseline="0" dirty="0" err="1">
                <a:solidFill>
                  <a:srgbClr val="FFFFFF"/>
                </a:solidFill>
                <a:latin typeface="Palatino Linotype"/>
              </a:rPr>
              <a:t>topt</a:t>
            </a:r>
            <a:r>
              <a:rPr lang="en-US" b="0" i="0" u="none" strike="noStrike" baseline="0" dirty="0">
                <a:solidFill>
                  <a:srgbClr val="FFFFFF"/>
                </a:solidFill>
                <a:latin typeface="Palatino Linotype"/>
              </a:rPr>
              <a:t> with golden spires:</a:t>
            </a:r>
            <a:br>
              <a:rPr lang="en-US" b="0" i="0" u="none" strike="noStrike" baseline="0" dirty="0">
                <a:solidFill>
                  <a:srgbClr val="FFFFFF"/>
                </a:solidFill>
                <a:latin typeface="Palatino Linotype"/>
              </a:rPr>
            </a:b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There, on the highest pinnacle, he set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Son of God, and added thus in scorn:–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3270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6205464"/>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SATAN</a:t>
            </a:r>
            <a:br>
              <a:rPr lang="en-US" b="0" i="1" u="none" strike="noStrike" baseline="0" dirty="0">
                <a:solidFill>
                  <a:srgbClr val="FFFFFF"/>
                </a:solidFill>
                <a:latin typeface="Palatino Linotype"/>
              </a:rPr>
            </a:br>
            <a:r>
              <a:rPr lang="en-US" b="0" i="0" u="none" strike="noStrike" baseline="0" dirty="0">
                <a:solidFill>
                  <a:srgbClr val="FFFFFF"/>
                </a:solidFill>
                <a:latin typeface="Palatino Linotype"/>
              </a:rPr>
              <a:t>  There stand, if thou wilt stand. To stand </a:t>
            </a:r>
            <a:r>
              <a:rPr lang="en-US" b="0" u="none" strike="noStrike" baseline="0" dirty="0">
                <a:solidFill>
                  <a:srgbClr val="FFFFFF"/>
                </a:solidFill>
                <a:latin typeface="Palatino Linotype"/>
              </a:rPr>
              <a:t>upright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Will ask thee skill.  I to thy Father's house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Have brought thee, and highest placed: highest is best.</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6613" y="1"/>
            <a:ext cx="3247386" cy="4042064"/>
          </a:xfrm>
          <a:prstGeom prst="rect">
            <a:avLst/>
          </a:prstGeom>
        </p:spPr>
      </p:pic>
    </p:spTree>
    <p:extLst>
      <p:ext uri="{BB962C8B-B14F-4D97-AF65-F5344CB8AC3E}">
        <p14:creationId xmlns:p14="http://schemas.microsoft.com/office/powerpoint/2010/main" val="4062191216"/>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Now shew thy progeny: if not to stand,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Cast thyself down.</a:t>
            </a:r>
            <a:r>
              <a:rPr lang="en-US" b="0" i="0" u="none" strike="noStrike" dirty="0">
                <a:solidFill>
                  <a:srgbClr val="FFFFFF"/>
                </a:solidFill>
                <a:latin typeface="Palatino Linotype"/>
              </a:rPr>
              <a:t>   </a:t>
            </a:r>
            <a:r>
              <a:rPr lang="en-US" b="0" i="0" u="none" strike="noStrike" baseline="0" dirty="0">
                <a:solidFill>
                  <a:srgbClr val="FFFFFF"/>
                </a:solidFill>
                <a:latin typeface="Palatino Linotype"/>
              </a:rPr>
              <a:t>Safely, if Son of God;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For it is written, ‘He will give command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Concerning thee to his Angels; in their hands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They shall uplift thee, lest at any time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Thou chance to dash thy foot against a stone.’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6613" y="1"/>
            <a:ext cx="3247386" cy="4042064"/>
          </a:xfrm>
          <a:prstGeom prst="rect">
            <a:avLst/>
          </a:prstGeom>
        </p:spPr>
      </p:pic>
    </p:spTree>
    <p:extLst>
      <p:ext uri="{BB962C8B-B14F-4D97-AF65-F5344CB8AC3E}">
        <p14:creationId xmlns:p14="http://schemas.microsoft.com/office/powerpoint/2010/main" val="1076429539"/>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JESUS</a:t>
            </a:r>
            <a:br>
              <a:rPr lang="en-US" b="0" i="1" u="none" strike="noStrike" baseline="0" dirty="0">
                <a:solidFill>
                  <a:srgbClr val="FFFFFF"/>
                </a:solidFill>
                <a:latin typeface="Palatino Linotype"/>
              </a:rPr>
            </a:br>
            <a:r>
              <a:rPr lang="en-US" b="0" i="0" u="none" strike="noStrike" baseline="0" dirty="0">
                <a:solidFill>
                  <a:srgbClr val="FFFFFF"/>
                </a:solidFill>
                <a:latin typeface="Palatino Linotype"/>
              </a:rPr>
              <a:t>                                             Also it is written,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‘Tempt not the Lord thy God.’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4877"/>
          <a:stretch/>
        </p:blipFill>
        <p:spPr>
          <a:xfrm>
            <a:off x="5475263" y="0"/>
            <a:ext cx="3647957" cy="4655127"/>
          </a:xfrm>
          <a:prstGeom prst="rect">
            <a:avLst/>
          </a:prstGeom>
        </p:spPr>
      </p:pic>
    </p:spTree>
    <p:extLst>
      <p:ext uri="{BB962C8B-B14F-4D97-AF65-F5344CB8AC3E}">
        <p14:creationId xmlns:p14="http://schemas.microsoft.com/office/powerpoint/2010/main" val="694211510"/>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MILTON</a:t>
            </a:r>
            <a:br>
              <a:rPr lang="en-US" b="0" i="1" u="none" strike="noStrike" baseline="0" dirty="0">
                <a:solidFill>
                  <a:srgbClr val="FFFFFF"/>
                </a:solidFill>
                <a:latin typeface="Palatino Linotype"/>
              </a:rPr>
            </a:br>
            <a:r>
              <a:rPr lang="en-US" b="0" i="0" u="none" strike="noStrike" baseline="0" dirty="0">
                <a:solidFill>
                  <a:srgbClr val="FFFFFF"/>
                </a:solidFill>
                <a:latin typeface="Palatino Linotype"/>
              </a:rPr>
              <a:t>  He said, and stood.</a:t>
            </a:r>
            <a:br>
              <a:rPr lang="en-US" b="0" i="0" u="none" strike="noStrike" baseline="0" dirty="0">
                <a:solidFill>
                  <a:srgbClr val="FFFFFF"/>
                </a:solidFill>
                <a:latin typeface="Palatino Linotype"/>
              </a:rPr>
            </a:b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But Satan, smitten with amazement, fell—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Fell whence he stood to see his victor fall.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02077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146369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One day forth walked alone, the better to converse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With solitude, till, far from track of men,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Thought following thought, and step by step led on,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He entered now the bordering Desert wild,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with dark shades and rocks environed round,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His holy meditations thus pursued:–</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4360295"/>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l="3029" t="1103" r="1518"/>
          <a:stretch>
            <a:fillRect/>
          </a:stretch>
        </p:blipFill>
        <p:spPr bwMode="auto">
          <a:xfrm>
            <a:off x="1674971" y="-1"/>
            <a:ext cx="5074748" cy="7154225"/>
          </a:xfrm>
          <a:prstGeom prst="rect">
            <a:avLst/>
          </a:prstGeom>
          <a:noFill/>
          <a:ln>
            <a:noFill/>
          </a:ln>
          <a:effectLst/>
          <a:extLst>
            <a:ext uri="{909E8E84-426E-40DD-AFC4-6F175D3DCCD1}">
              <a14:hiddenFill xmlns:a14="http://schemas.microsoft.com/office/drawing/2010/main">
                <a:blipFill dpi="0" rotWithShape="0">
                  <a:blip/>
                  <a:srcRect l="3029" t="1103" r="1518"/>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980201061"/>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And, as that Theban monster that proposed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Her riddle, and him who solved it not devoured,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That once found out and </a:t>
            </a:r>
            <a:r>
              <a:rPr lang="en-US" b="0" i="0" u="none" strike="noStrike" baseline="0" dirty="0" err="1">
                <a:solidFill>
                  <a:srgbClr val="FFFFFF"/>
                </a:solidFill>
                <a:latin typeface="Palatino Linotype"/>
              </a:rPr>
              <a:t>solv’d</a:t>
            </a:r>
            <a:r>
              <a:rPr lang="en-US" b="0" i="0" u="none" strike="noStrike" baseline="0" dirty="0">
                <a:solidFill>
                  <a:srgbClr val="FFFFFF"/>
                </a:solidFill>
                <a:latin typeface="Palatino Linotype"/>
              </a:rPr>
              <a:t>, for grief and spite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Cast herself headlong from the </a:t>
            </a:r>
            <a:r>
              <a:rPr lang="en-US" b="0" i="0" u="none" strike="noStrike" baseline="0" dirty="0" err="1">
                <a:solidFill>
                  <a:srgbClr val="FFFFFF"/>
                </a:solidFill>
                <a:latin typeface="Palatino Linotype"/>
              </a:rPr>
              <a:t>Ismenian</a:t>
            </a:r>
            <a:r>
              <a:rPr lang="en-US" b="0" i="0" u="none" strike="noStrike" baseline="0" dirty="0">
                <a:solidFill>
                  <a:srgbClr val="FFFFFF"/>
                </a:solidFill>
                <a:latin typeface="Palatino Linotype"/>
              </a:rPr>
              <a:t> steep,</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3270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77" y="31567"/>
            <a:ext cx="3302314" cy="3290490"/>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2215452932"/>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So, </a:t>
            </a:r>
            <a:r>
              <a:rPr lang="en-US" b="0" i="0" u="none" strike="noStrike" baseline="0" dirty="0" err="1">
                <a:solidFill>
                  <a:srgbClr val="FFFFFF"/>
                </a:solidFill>
                <a:latin typeface="Palatino Linotype"/>
              </a:rPr>
              <a:t>strook</a:t>
            </a:r>
            <a:r>
              <a:rPr lang="en-US" b="0" i="0" u="none" strike="noStrike" baseline="0" dirty="0">
                <a:solidFill>
                  <a:srgbClr val="FFFFFF"/>
                </a:solidFill>
                <a:latin typeface="Palatino Linotype"/>
              </a:rPr>
              <a:t> with dread and anguish, fell the Fiend,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to his crew of rebel angels brought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Joyless </a:t>
            </a:r>
            <a:r>
              <a:rPr lang="en-US" b="0" i="0" u="none" strike="noStrike" baseline="0" dirty="0" err="1">
                <a:solidFill>
                  <a:srgbClr val="FFFFFF"/>
                </a:solidFill>
                <a:latin typeface="Palatino Linotype"/>
              </a:rPr>
              <a:t>triumphals</a:t>
            </a:r>
            <a:r>
              <a:rPr lang="en-US" b="0" i="0" u="none" strike="noStrike" baseline="0" dirty="0">
                <a:solidFill>
                  <a:srgbClr val="FFFFFF"/>
                </a:solidFill>
                <a:latin typeface="Palatino Linotype"/>
              </a:rPr>
              <a:t> of his hoped success,</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Ruin, and desperation, and dismay,</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Who durst so proudly tempt the Son of God.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3270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611252"/>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So Satan fell; and straight a fiery globe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Of Angels on full sail of wing flew nigh,</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Who on their vans </a:t>
            </a:r>
            <a:r>
              <a:rPr lang="en-US" b="0" i="0" u="none" strike="noStrike" baseline="0" dirty="0" err="1">
                <a:solidFill>
                  <a:srgbClr val="FFFFFF"/>
                </a:solidFill>
                <a:latin typeface="Palatino Linotype"/>
              </a:rPr>
              <a:t>receiv’d</a:t>
            </a:r>
            <a:r>
              <a:rPr lang="en-US" b="0" i="0" u="none" strike="noStrike" baseline="0" dirty="0">
                <a:solidFill>
                  <a:srgbClr val="FFFFFF"/>
                </a:solidFill>
                <a:latin typeface="Palatino Linotype"/>
              </a:rPr>
              <a:t> our </a:t>
            </a:r>
            <a:r>
              <a:rPr lang="en-US" b="0" i="0" u="none" strike="noStrike" baseline="0" dirty="0" err="1">
                <a:solidFill>
                  <a:srgbClr val="FFFFFF"/>
                </a:solidFill>
                <a:latin typeface="Palatino Linotype"/>
              </a:rPr>
              <a:t>Saviour</a:t>
            </a:r>
            <a:r>
              <a:rPr lang="en-US" b="0" i="0" u="none" strike="noStrike" baseline="0" dirty="0">
                <a:solidFill>
                  <a:srgbClr val="FFFFFF"/>
                </a:solidFill>
                <a:latin typeface="Palatino Linotype"/>
              </a:rPr>
              <a:t> soft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From his uneasy station, and </a:t>
            </a:r>
            <a:r>
              <a:rPr lang="en-US" b="0" i="0" u="none" strike="noStrike" baseline="0" dirty="0" err="1">
                <a:solidFill>
                  <a:srgbClr val="FFFFFF"/>
                </a:solidFill>
                <a:latin typeface="Palatino Linotype"/>
              </a:rPr>
              <a:t>upbore</a:t>
            </a:r>
            <a:r>
              <a:rPr lang="en-US" b="0" i="0" u="none" strike="noStrike" baseline="0" dirty="0">
                <a:solidFill>
                  <a:srgbClr val="FFFFFF"/>
                </a:solidFill>
                <a:latin typeface="Palatino Linotype"/>
              </a:rPr>
              <a: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As on a floating couch, through the blithe air;</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5991091"/>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FF"/>
                </a:solidFill>
              </a:rPr>
              <a:t>  Then, in a flowery valley, set him down</a:t>
            </a:r>
            <a:br>
              <a:rPr lang="en-US" dirty="0">
                <a:solidFill>
                  <a:srgbClr val="FFFFFF"/>
                </a:solidFill>
              </a:rPr>
            </a:br>
            <a:r>
              <a:rPr lang="en-US" dirty="0">
                <a:solidFill>
                  <a:srgbClr val="FFFFFF"/>
                </a:solidFill>
              </a:rPr>
              <a:t>  On a green bank, and set before him spread</a:t>
            </a:r>
            <a:br>
              <a:rPr lang="en-US" dirty="0">
                <a:solidFill>
                  <a:srgbClr val="FFFFFF"/>
                </a:solidFill>
              </a:rPr>
            </a:br>
            <a:r>
              <a:rPr lang="en-US" dirty="0">
                <a:solidFill>
                  <a:srgbClr val="FFFFFF"/>
                </a:solidFill>
              </a:rPr>
              <a:t>  A table of celestial food, divine,</a:t>
            </a:r>
            <a:br>
              <a:rPr lang="en-US" dirty="0">
                <a:solidFill>
                  <a:srgbClr val="FFFFFF"/>
                </a:solidFill>
              </a:rPr>
            </a:br>
            <a:r>
              <a:rPr lang="en-US" dirty="0">
                <a:solidFill>
                  <a:srgbClr val="FFFFFF"/>
                </a:solidFill>
              </a:rPr>
              <a:t>  Ambrosial fruits </a:t>
            </a:r>
            <a:r>
              <a:rPr lang="en-US" dirty="0" err="1">
                <a:solidFill>
                  <a:srgbClr val="FFFFFF"/>
                </a:solidFill>
              </a:rPr>
              <a:t>fetch’d</a:t>
            </a:r>
            <a:r>
              <a:rPr lang="en-US" dirty="0">
                <a:solidFill>
                  <a:srgbClr val="FFFFFF"/>
                </a:solidFill>
              </a:rPr>
              <a:t> from the Tree of Life,</a:t>
            </a:r>
            <a:br>
              <a:rPr lang="en-US" dirty="0">
                <a:solidFill>
                  <a:srgbClr val="FFFFFF"/>
                </a:solidFill>
              </a:rPr>
            </a:br>
            <a:r>
              <a:rPr lang="en-US" dirty="0">
                <a:solidFill>
                  <a:srgbClr val="FFFFFF"/>
                </a:solidFill>
              </a:rPr>
              <a:t>  And from the Fount of Life ambrosial drink.                	</a:t>
            </a:r>
            <a:endParaRPr lang="en-US" dirty="0"/>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3251842"/>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And, as he fed, Angelic quires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Sung heavenly anthems of his victory</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Over temptation and the Tempter proud:–</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3270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9463728"/>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ANGELS</a:t>
            </a:r>
            <a:br>
              <a:rPr lang="en-US" b="0" i="1" u="none" strike="noStrike" baseline="0" dirty="0">
                <a:solidFill>
                  <a:srgbClr val="FFFFFF"/>
                </a:solidFill>
                <a:latin typeface="Palatino Linotype"/>
              </a:rPr>
            </a:br>
            <a:r>
              <a:rPr lang="en-US" b="0" i="0" u="none" strike="noStrike" baseline="0" dirty="0">
                <a:solidFill>
                  <a:srgbClr val="FFFFFF"/>
                </a:solidFill>
                <a:latin typeface="Palatino Linotype"/>
              </a:rPr>
              <a:t>  True Image of the Father, whether </a:t>
            </a:r>
            <a:r>
              <a:rPr lang="en-US" b="0" i="0" u="none" strike="noStrike" baseline="0" dirty="0" err="1">
                <a:solidFill>
                  <a:srgbClr val="FFFFFF"/>
                </a:solidFill>
                <a:latin typeface="Palatino Linotype"/>
              </a:rPr>
              <a:t>thron’d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In the bosom of bliss, and light of light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Conceiving,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or, remote from Heaven, </a:t>
            </a:r>
            <a:r>
              <a:rPr lang="en-US" b="0" i="0" u="none" strike="noStrike" baseline="0" dirty="0" err="1">
                <a:solidFill>
                  <a:srgbClr val="FFFFFF"/>
                </a:solidFill>
                <a:latin typeface="Palatino Linotype"/>
              </a:rPr>
              <a:t>enshrin’d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In fleshly tabernacle and human form,</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Wandering the wilderness, still expressing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The Son of God, with Godlike force endued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Against the attempter of thy Father's throne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And thief of Paradise!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851" y="18848"/>
            <a:ext cx="2187149" cy="5135043"/>
          </a:xfrm>
          <a:prstGeom prst="rect">
            <a:avLst/>
          </a:prstGeom>
        </p:spPr>
      </p:pic>
    </p:spTree>
    <p:extLst>
      <p:ext uri="{BB962C8B-B14F-4D97-AF65-F5344CB8AC3E}">
        <p14:creationId xmlns:p14="http://schemas.microsoft.com/office/powerpoint/2010/main" val="3693220146"/>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Him long of old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Thou didst </a:t>
            </a:r>
            <a:r>
              <a:rPr lang="en-US" b="0" i="0" u="none" strike="noStrike" baseline="0" dirty="0" err="1">
                <a:solidFill>
                  <a:srgbClr val="FFFFFF"/>
                </a:solidFill>
                <a:latin typeface="Palatino Linotype"/>
              </a:rPr>
              <a:t>debéll</a:t>
            </a:r>
            <a:r>
              <a:rPr lang="en-US" b="0" i="0" u="none" strike="noStrike" baseline="0" dirty="0">
                <a:solidFill>
                  <a:srgbClr val="FFFFFF"/>
                </a:solidFill>
                <a:latin typeface="Palatino Linotype"/>
              </a:rPr>
              <a:t>, </a:t>
            </a:r>
            <a:br>
              <a:rPr lang="en-US" b="0" i="0" u="none" strike="noStrike" baseline="0" dirty="0">
                <a:solidFill>
                  <a:srgbClr val="FFFFFF"/>
                </a:solidFill>
                <a:latin typeface="Palatino Linotype"/>
              </a:rPr>
            </a:br>
            <a:r>
              <a:rPr lang="en-US" dirty="0">
                <a:solidFill>
                  <a:srgbClr val="FFFFFF"/>
                </a:solidFill>
                <a:latin typeface="Palatino Linotype"/>
              </a:rPr>
              <a:t>                           </a:t>
            </a:r>
            <a:r>
              <a:rPr lang="en-US" b="0" i="0" u="none" strike="noStrike" baseline="0" dirty="0">
                <a:solidFill>
                  <a:srgbClr val="FFFFFF"/>
                </a:solidFill>
                <a:latin typeface="Palatino Linotype"/>
              </a:rPr>
              <a:t>and down from Heaven cast</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With all his army; now thou hast </a:t>
            </a:r>
            <a:r>
              <a:rPr lang="en-US" b="0" i="0" u="none" strike="noStrike" baseline="0" dirty="0" err="1">
                <a:solidFill>
                  <a:srgbClr val="FFFFFF"/>
                </a:solidFill>
                <a:latin typeface="Palatino Linotype"/>
              </a:rPr>
              <a:t>aveng’d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Supplanted Adam, and, by vanquishing</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Temptation, hast regained lost Paradise,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851" y="18848"/>
            <a:ext cx="2187149" cy="5135043"/>
          </a:xfrm>
          <a:prstGeom prst="rect">
            <a:avLst/>
          </a:prstGeom>
        </p:spPr>
      </p:pic>
    </p:spTree>
    <p:extLst>
      <p:ext uri="{BB962C8B-B14F-4D97-AF65-F5344CB8AC3E}">
        <p14:creationId xmlns:p14="http://schemas.microsoft.com/office/powerpoint/2010/main" val="2072634488"/>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For, though that seat of earthly bliss be </a:t>
            </a:r>
            <a:r>
              <a:rPr lang="en-US" b="0" i="0" u="none" strike="noStrike" baseline="0" dirty="0" err="1">
                <a:solidFill>
                  <a:srgbClr val="FFFFFF"/>
                </a:solidFill>
                <a:latin typeface="Palatino Linotype"/>
              </a:rPr>
              <a:t>fail’d</a:t>
            </a:r>
            <a:r>
              <a:rPr lang="en-US" b="0" i="0" u="none" strike="noStrike" baseline="0" dirty="0">
                <a:solidFill>
                  <a:srgbClr val="FFFFFF"/>
                </a:solidFill>
                <a:latin typeface="Palatino Linotype"/>
              </a:rPr>
              <a:t>,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 fairer Paradise is founded now</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For Adam and his chosen sons, whom thou</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 </a:t>
            </a:r>
            <a:r>
              <a:rPr lang="en-US" b="0" i="0" u="none" strike="noStrike" baseline="0" dirty="0" err="1">
                <a:solidFill>
                  <a:srgbClr val="FFFFFF"/>
                </a:solidFill>
                <a:latin typeface="Palatino Linotype"/>
              </a:rPr>
              <a:t>Saviour</a:t>
            </a:r>
            <a:r>
              <a:rPr lang="en-US" b="0" i="0" u="none" strike="noStrike" baseline="0" dirty="0">
                <a:solidFill>
                  <a:srgbClr val="FFFFFF"/>
                </a:solidFill>
                <a:latin typeface="Palatino Linotype"/>
              </a:rPr>
              <a:t> art come down to re-install,</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Where they shall dwell secure, when time shall be,</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Of tempter and temptation without fear.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851" y="18848"/>
            <a:ext cx="2187149" cy="5135043"/>
          </a:xfrm>
          <a:prstGeom prst="rect">
            <a:avLst/>
          </a:prstGeom>
        </p:spPr>
      </p:pic>
    </p:spTree>
    <p:extLst>
      <p:ext uri="{BB962C8B-B14F-4D97-AF65-F5344CB8AC3E}">
        <p14:creationId xmlns:p14="http://schemas.microsoft.com/office/powerpoint/2010/main" val="2412482751"/>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  Hail, Son of the Most High, </a:t>
            </a:r>
            <a:br>
              <a:rPr lang="en-US" b="0" i="0" u="none" strike="noStrike" baseline="0" dirty="0">
                <a:solidFill>
                  <a:srgbClr val="FFFFFF"/>
                </a:solidFill>
                <a:latin typeface="Palatino Linotype"/>
              </a:rPr>
            </a:br>
            <a:r>
              <a:rPr lang="en-US" dirty="0">
                <a:solidFill>
                  <a:srgbClr val="FFFFFF"/>
                </a:solidFill>
                <a:latin typeface="Palatino Linotype"/>
              </a:rPr>
              <a:t>  H</a:t>
            </a:r>
            <a:r>
              <a:rPr lang="en-US" b="0" i="0" u="none" strike="noStrike" baseline="0" dirty="0">
                <a:solidFill>
                  <a:srgbClr val="FFFFFF"/>
                </a:solidFill>
                <a:latin typeface="Palatino Linotype"/>
              </a:rPr>
              <a:t>eir of both Worlds,	</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a:t>
            </a:r>
            <a:r>
              <a:rPr lang="en-US" b="0" i="0" u="none" strike="noStrike" baseline="0" dirty="0" err="1">
                <a:solidFill>
                  <a:srgbClr val="FFFFFF"/>
                </a:solidFill>
                <a:latin typeface="Palatino Linotype"/>
              </a:rPr>
              <a:t>Queller</a:t>
            </a:r>
            <a:r>
              <a:rPr lang="en-US" b="0" i="0" u="none" strike="noStrike" baseline="0" dirty="0">
                <a:solidFill>
                  <a:srgbClr val="FFFFFF"/>
                </a:solidFill>
                <a:latin typeface="Palatino Linotype"/>
              </a:rPr>
              <a:t> of Satan!  On thy glorious work</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Now enter, and begin to save Mankind.</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6851" y="18848"/>
            <a:ext cx="2187149" cy="5135043"/>
          </a:xfrm>
          <a:prstGeom prst="rect">
            <a:avLst/>
          </a:prstGeom>
        </p:spPr>
      </p:pic>
    </p:spTree>
    <p:extLst>
      <p:ext uri="{BB962C8B-B14F-4D97-AF65-F5344CB8AC3E}">
        <p14:creationId xmlns:p14="http://schemas.microsoft.com/office/powerpoint/2010/main" val="26835416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JESUS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 what a multitude of thoughts at once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Awakened in me swarm.	</a:t>
            </a:r>
            <a:br>
              <a:rPr lang="en-GB" b="0" i="0" u="none" strike="noStrike" baseline="0" dirty="0">
                <a:solidFill>
                  <a:srgbClr val="FFFFFF"/>
                </a:solidFill>
                <a:latin typeface="Palatino Linotype"/>
              </a:rPr>
            </a:b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When I was yet a child, no childish play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me was pleasing; all my mind was set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Serious to learn and know, and thence to </a:t>
            </a:r>
            <a:r>
              <a:rPr lang="en-GB" b="0" u="none" strike="noStrike" baseline="0" dirty="0">
                <a:solidFill>
                  <a:srgbClr val="FFFFFF"/>
                </a:solidFill>
                <a:latin typeface="Palatino Linotype"/>
              </a:rPr>
              <a:t>do</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What might be public good; myself I thought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Born to that end, born to promote all truth,</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All righteous things.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1660" y="215900"/>
            <a:ext cx="2934540" cy="2857500"/>
          </a:xfrm>
          <a:prstGeom prst="rect">
            <a:avLst/>
          </a:prstGeom>
        </p:spPr>
      </p:pic>
    </p:spTree>
    <p:extLst>
      <p:ext uri="{BB962C8B-B14F-4D97-AF65-F5344CB8AC3E}">
        <p14:creationId xmlns:p14="http://schemas.microsoft.com/office/powerpoint/2010/main" val="1678869988"/>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US" b="0" i="0" u="none" strike="noStrike" baseline="0" dirty="0">
                <a:solidFill>
                  <a:srgbClr val="FFFFFF"/>
                </a:solidFill>
                <a:latin typeface="Palatino Linotype"/>
              </a:rPr>
              <a:t>MILTON</a:t>
            </a:r>
            <a:br>
              <a:rPr lang="en-US" b="0" i="1" u="none" strike="noStrike" baseline="0" dirty="0">
                <a:solidFill>
                  <a:srgbClr val="FFFFFF"/>
                </a:solidFill>
                <a:latin typeface="Palatino Linotype"/>
              </a:rPr>
            </a:br>
            <a:r>
              <a:rPr lang="en-US" b="0" i="0" u="none" strike="noStrike" baseline="0" dirty="0">
                <a:solidFill>
                  <a:srgbClr val="FFFFFF"/>
                </a:solidFill>
                <a:latin typeface="Palatino Linotype"/>
              </a:rPr>
              <a:t>  Thus they the Son of God, our </a:t>
            </a:r>
            <a:r>
              <a:rPr lang="en-US" b="0" i="0" u="none" strike="noStrike" baseline="0" dirty="0" err="1">
                <a:solidFill>
                  <a:srgbClr val="FFFFFF"/>
                </a:solidFill>
                <a:latin typeface="Palatino Linotype"/>
              </a:rPr>
              <a:t>Saviour</a:t>
            </a:r>
            <a:r>
              <a:rPr lang="en-US" b="0" i="0" u="none" strike="noStrike" baseline="0" dirty="0">
                <a:solidFill>
                  <a:srgbClr val="FFFFFF"/>
                </a:solidFill>
                <a:latin typeface="Palatino Linotype"/>
              </a:rPr>
              <a:t> meek,</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Sung victor, and, from heavenly feast refreshed,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Brought on his way with joy.  </a:t>
            </a:r>
            <a:br>
              <a:rPr lang="en-US" b="0" i="0" u="none" strike="noStrike" baseline="0" dirty="0">
                <a:solidFill>
                  <a:srgbClr val="FFFFFF"/>
                </a:solidFill>
                <a:latin typeface="Palatino Linotype"/>
              </a:rPr>
            </a:b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He, unobserved,</a:t>
            </a:r>
            <a:br>
              <a:rPr lang="en-US" b="0" i="0" u="none" strike="noStrike" baseline="0" dirty="0">
                <a:solidFill>
                  <a:srgbClr val="FFFFFF"/>
                </a:solidFill>
                <a:latin typeface="Palatino Linotype"/>
              </a:rPr>
            </a:br>
            <a:r>
              <a:rPr lang="en-US" b="0" i="0" u="none" strike="noStrike" baseline="0" dirty="0">
                <a:solidFill>
                  <a:srgbClr val="FFFFFF"/>
                </a:solidFill>
                <a:latin typeface="Palatino Linotype"/>
              </a:rPr>
              <a:t>  Home to his mother’s house private returned.	</a:t>
            </a: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7151972"/>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US" b="1" i="0" u="none" strike="noStrike" baseline="0" dirty="0">
                <a:solidFill>
                  <a:srgbClr val="FFFFFF"/>
                </a:solidFill>
                <a:latin typeface="Palatino Linotype"/>
              </a:rPr>
              <a:t>                                                     </a:t>
            </a:r>
            <a:r>
              <a:rPr lang="en-US" sz="3200" b="1" i="0" u="none" strike="noStrike" baseline="0" dirty="0">
                <a:solidFill>
                  <a:srgbClr val="FFFFFF"/>
                </a:solidFill>
                <a:latin typeface="Palatino Linotype"/>
              </a:rPr>
              <a:t>Finis</a:t>
            </a:r>
            <a:br>
              <a:rPr lang="en-US" b="1" i="0" u="none" strike="noStrike" baseline="0" dirty="0">
                <a:solidFill>
                  <a:srgbClr val="FFFFFF"/>
                </a:solidFill>
                <a:latin typeface="Palatino Linotype"/>
              </a:rPr>
            </a:br>
            <a:br>
              <a:rPr lang="en-US" b="1" i="0" u="none" strike="noStrike" baseline="0" dirty="0">
                <a:solidFill>
                  <a:srgbClr val="FFFFFF"/>
                </a:solidFill>
                <a:latin typeface="Palatino Linotype"/>
              </a:rPr>
            </a:br>
            <a:br>
              <a:rPr lang="en-US" b="1" dirty="0">
                <a:solidFill>
                  <a:srgbClr val="FFFFFF"/>
                </a:solidFill>
                <a:latin typeface="Palatino Linotype"/>
              </a:rPr>
            </a:br>
            <a:br>
              <a:rPr lang="en-US" b="1" dirty="0">
                <a:solidFill>
                  <a:srgbClr val="FFFFFF"/>
                </a:solidFill>
                <a:latin typeface="Palatino Linotype"/>
              </a:rPr>
            </a:br>
            <a:br>
              <a:rPr lang="en-US" b="1" dirty="0">
                <a:solidFill>
                  <a:srgbClr val="FFFFFF"/>
                </a:solidFill>
                <a:latin typeface="Palatino Linotype"/>
              </a:rPr>
            </a:br>
            <a:br>
              <a:rPr lang="en-US" b="1" dirty="0">
                <a:solidFill>
                  <a:srgbClr val="FFFFFF"/>
                </a:solidFill>
                <a:latin typeface="Palatino Linotype"/>
              </a:rPr>
            </a:br>
            <a:br>
              <a:rPr lang="en-US" b="0" i="0" u="none" strike="noStrike" baseline="0" dirty="0">
                <a:solidFill>
                  <a:srgbClr val="FFFFFF"/>
                </a:solidFill>
                <a:latin typeface="Palatino Linotype"/>
              </a:rPr>
            </a:br>
            <a:endParaRPr lang="en-US"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1345425436"/>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6913511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r>
              <a:rPr lang="en-GB" b="0" i="0" u="none" strike="noStrike" baseline="0" dirty="0">
                <a:solidFill>
                  <a:srgbClr val="FFFFFF"/>
                </a:solidFill>
                <a:latin typeface="Palatino Linotype"/>
              </a:rPr>
              <a:t>                         Therefore, above my years,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Law of God I read, and found it sweet;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Made it my whole delight, and in it grew</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such perfection that, ere yet my age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Had measured twice six years, at our great Feast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 went into the Temple, there to hear</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teachers of our Law, and to propose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What might improve my knowledge or their own,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was admired by all.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1660" y="215900"/>
            <a:ext cx="2934540" cy="2857500"/>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732" t="18670" r="4605" b="2867"/>
          <a:stretch/>
        </p:blipFill>
        <p:spPr>
          <a:xfrm>
            <a:off x="9331" y="12030"/>
            <a:ext cx="2067159" cy="2298033"/>
          </a:xfrm>
          <a:prstGeom prst="rect">
            <a:avLst/>
          </a:prstGeom>
        </p:spPr>
      </p:pic>
    </p:spTree>
    <p:extLst>
      <p:ext uri="{BB962C8B-B14F-4D97-AF65-F5344CB8AC3E}">
        <p14:creationId xmlns:p14="http://schemas.microsoft.com/office/powerpoint/2010/main" val="2466313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Yet this not all</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which my spirit aspired.  Victorious deeds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Flamed in my heart, heroic acts—one while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rescue Israel from the Roman yoke;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Then to subdue and quell, o’er all the earth,</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Brute violence and proud </a:t>
            </a:r>
            <a:r>
              <a:rPr lang="en-GB" b="0" i="0" u="none" strike="noStrike" baseline="0" dirty="0" err="1">
                <a:solidFill>
                  <a:srgbClr val="FFFFFF"/>
                </a:solidFill>
                <a:latin typeface="Palatino Linotype"/>
              </a:rPr>
              <a:t>tyrannic</a:t>
            </a:r>
            <a:r>
              <a:rPr lang="en-GB" b="0" i="0" u="none" strike="noStrike" baseline="0" dirty="0">
                <a:solidFill>
                  <a:srgbClr val="FFFFFF"/>
                </a:solidFill>
                <a:latin typeface="Palatino Linotype"/>
              </a:rPr>
              <a:t> power,</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Till truth were freed, and equity restored: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1660" y="215900"/>
            <a:ext cx="2934540" cy="2857500"/>
          </a:xfrm>
          <a:prstGeom prst="rect">
            <a:avLst/>
          </a:prstGeom>
        </p:spPr>
      </p:pic>
    </p:spTree>
    <p:extLst>
      <p:ext uri="{BB962C8B-B14F-4D97-AF65-F5344CB8AC3E}">
        <p14:creationId xmlns:p14="http://schemas.microsoft.com/office/powerpoint/2010/main" val="32511492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Yet held it more humane, more heavenly, first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By winning words to conquer willing hearts,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make persuasion do the work of fear;</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At least to try, and teach the erring soul</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Not wilfully </a:t>
            </a:r>
            <a:r>
              <a:rPr lang="en-GB" b="0" i="0" u="none" strike="noStrike" baseline="0" dirty="0" err="1">
                <a:solidFill>
                  <a:srgbClr val="FFFFFF"/>
                </a:solidFill>
                <a:latin typeface="Palatino Linotype"/>
              </a:rPr>
              <a:t>mis</a:t>
            </a:r>
            <a:r>
              <a:rPr lang="en-GB" b="0" i="0" u="none" strike="noStrike" baseline="0" dirty="0">
                <a:solidFill>
                  <a:srgbClr val="FFFFFF"/>
                </a:solidFill>
                <a:latin typeface="Palatino Linotype"/>
              </a:rPr>
              <a:t>-doing, but </a:t>
            </a:r>
            <a:r>
              <a:rPr lang="en-GB" b="0" i="0" u="none" strike="noStrike" baseline="0" dirty="0" err="1">
                <a:solidFill>
                  <a:srgbClr val="FFFFFF"/>
                </a:solidFill>
                <a:latin typeface="Palatino Linotype"/>
              </a:rPr>
              <a:t>unware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Misled; the stubborn only to subdue.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1660" y="215900"/>
            <a:ext cx="2934540" cy="2857500"/>
          </a:xfrm>
          <a:prstGeom prst="rect">
            <a:avLst/>
          </a:prstGeom>
        </p:spPr>
      </p:pic>
    </p:spTree>
    <p:extLst>
      <p:ext uri="{BB962C8B-B14F-4D97-AF65-F5344CB8AC3E}">
        <p14:creationId xmlns:p14="http://schemas.microsoft.com/office/powerpoint/2010/main" val="9689628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MILTON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Full forty days he passed,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Nor tasted human food, nor hunger felt,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Till those days ended; hungered then at last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Among wild beasts.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They at his sight grew mild,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Nor sleeping him nor waking harmed; his walk</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fiery serpent fled and noxious worm;</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lion and fierce tiger glared aloof.</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76717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But now an </a:t>
            </a:r>
            <a:r>
              <a:rPr lang="en-GB" b="0" i="0" u="none" strike="noStrike" baseline="0" dirty="0" err="1">
                <a:solidFill>
                  <a:srgbClr val="FFFFFF"/>
                </a:solidFill>
                <a:latin typeface="Palatino Linotype"/>
              </a:rPr>
              <a:t>agèd</a:t>
            </a:r>
            <a:r>
              <a:rPr lang="en-GB" b="0" i="0" u="none" strike="noStrike" baseline="0" dirty="0">
                <a:solidFill>
                  <a:srgbClr val="FFFFFF"/>
                </a:solidFill>
                <a:latin typeface="Palatino Linotype"/>
              </a:rPr>
              <a:t> man in rural weeds,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Following, as seemed, the quest of some stray ewe,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Or withered sticks to gather, which might serve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Against a winter’s day, when winds blow keen,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warm him wet-</a:t>
            </a:r>
            <a:r>
              <a:rPr lang="en-GB" b="0" i="0" u="none" strike="noStrike" baseline="0" dirty="0" err="1">
                <a:solidFill>
                  <a:srgbClr val="FFFFFF"/>
                </a:solidFill>
                <a:latin typeface="Palatino Linotype"/>
              </a:rPr>
              <a:t>return’d</a:t>
            </a:r>
            <a:r>
              <a:rPr lang="en-GB" b="0" i="0" u="none" strike="noStrike" baseline="0" dirty="0">
                <a:solidFill>
                  <a:srgbClr val="FFFFFF"/>
                </a:solidFill>
                <a:latin typeface="Palatino Linotype"/>
              </a:rPr>
              <a:t> from field at eve,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He saw approach; who first with curious eye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Perused him, then with words thus uttered </a:t>
            </a:r>
            <a:r>
              <a:rPr lang="en-GB" b="0" i="0" u="none" strike="noStrike" baseline="0" dirty="0" err="1">
                <a:solidFill>
                  <a:srgbClr val="FFFFFF"/>
                </a:solidFill>
                <a:latin typeface="Palatino Linotype"/>
              </a:rPr>
              <a:t>spake</a:t>
            </a:r>
            <a:r>
              <a:rPr lang="en-GB" b="0" i="0" u="none" strike="noStrike" baseline="0" dirty="0">
                <a:solidFill>
                  <a:srgbClr val="FFFFFF"/>
                </a:solidFill>
                <a:latin typeface="Palatino Linotype"/>
              </a:rPr>
              <a:t>:–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1"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90178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SATAN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Sir, what ill chance hath brought thee to this place,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So far from path or road of men, who pass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In troop or caravan? for single none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Durst ever, who returned, and dropt not here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His carcass, pined with hunger and with </a:t>
            </a:r>
            <a:r>
              <a:rPr lang="en-GB" b="0" i="0" u="none" strike="noStrike" baseline="0" dirty="0" err="1">
                <a:solidFill>
                  <a:srgbClr val="FFFFFF"/>
                </a:solidFill>
                <a:latin typeface="Palatino Linotype"/>
              </a:rPr>
              <a:t>drouth</a:t>
            </a:r>
            <a:r>
              <a:rPr lang="en-GB" b="0" i="0" u="none" strike="noStrike" baseline="0" dirty="0">
                <a:solidFill>
                  <a:srgbClr val="FFFFFF"/>
                </a:solidFill>
                <a:latin typeface="Palatino Linotype"/>
              </a:rPr>
              <a:t>.</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18182"/>
          <a:stretch/>
        </p:blipFill>
        <p:spPr>
          <a:xfrm>
            <a:off x="6176674" y="0"/>
            <a:ext cx="2967326" cy="3096491"/>
          </a:xfrm>
          <a:prstGeom prst="rect">
            <a:avLst/>
          </a:prstGeom>
        </p:spPr>
      </p:pic>
    </p:spTree>
    <p:extLst>
      <p:ext uri="{BB962C8B-B14F-4D97-AF65-F5344CB8AC3E}">
        <p14:creationId xmlns:p14="http://schemas.microsoft.com/office/powerpoint/2010/main" val="31189353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I ask the rather, and the more admire,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For that to me thou </a:t>
            </a:r>
            <a:r>
              <a:rPr lang="en-GB" b="0" i="0" u="none" strike="noStrike" baseline="0" dirty="0" err="1">
                <a:solidFill>
                  <a:srgbClr val="FFFFFF"/>
                </a:solidFill>
                <a:latin typeface="Palatino Linotype"/>
              </a:rPr>
              <a:t>seem’st</a:t>
            </a:r>
            <a:r>
              <a:rPr lang="en-GB" b="0" i="0" u="none" strike="noStrike" baseline="0" dirty="0">
                <a:solidFill>
                  <a:srgbClr val="FFFFFF"/>
                </a:solidFill>
                <a:latin typeface="Palatino Linotype"/>
              </a:rPr>
              <a:t> the man whom late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Our new baptising Prophet at the ford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Jordan honoured so, and called thee Son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God.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18182"/>
          <a:stretch/>
        </p:blipFill>
        <p:spPr>
          <a:xfrm>
            <a:off x="6176674" y="0"/>
            <a:ext cx="2967326" cy="3096491"/>
          </a:xfrm>
          <a:prstGeom prst="rect">
            <a:avLst/>
          </a:prstGeom>
        </p:spPr>
      </p:pic>
    </p:spTree>
    <p:extLst>
      <p:ext uri="{BB962C8B-B14F-4D97-AF65-F5344CB8AC3E}">
        <p14:creationId xmlns:p14="http://schemas.microsoft.com/office/powerpoint/2010/main" val="2926020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I saw and heard, for we sometimes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Who dwell this wild, constrained by want, come forth</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town or village nigh (</a:t>
            </a:r>
            <a:r>
              <a:rPr lang="en-GB" b="0" i="0" u="none" strike="noStrike" baseline="0" dirty="0" err="1">
                <a:solidFill>
                  <a:srgbClr val="FFFFFF"/>
                </a:solidFill>
                <a:latin typeface="Palatino Linotype"/>
              </a:rPr>
              <a:t>nighest</a:t>
            </a:r>
            <a:r>
              <a:rPr lang="en-GB" b="0" i="0" u="none" strike="noStrike" baseline="0" dirty="0">
                <a:solidFill>
                  <a:srgbClr val="FFFFFF"/>
                </a:solidFill>
                <a:latin typeface="Palatino Linotype"/>
              </a:rPr>
              <a:t> is far),</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Where aught we hear, and curious are to hear,</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What happens new; fame also finds us out.</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18182"/>
          <a:stretch/>
        </p:blipFill>
        <p:spPr>
          <a:xfrm>
            <a:off x="6176674" y="0"/>
            <a:ext cx="2967326" cy="3096491"/>
          </a:xfrm>
          <a:prstGeom prst="rect">
            <a:avLst/>
          </a:prstGeom>
        </p:spPr>
      </p:pic>
    </p:spTree>
    <p:extLst>
      <p:ext uri="{BB962C8B-B14F-4D97-AF65-F5344CB8AC3E}">
        <p14:creationId xmlns:p14="http://schemas.microsoft.com/office/powerpoint/2010/main" val="3413128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5147927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JESUS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Who brought me hither</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Will bring me hence; no other guide I seek.</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902"/>
          <a:stretch/>
        </p:blipFill>
        <p:spPr>
          <a:xfrm>
            <a:off x="6556664" y="0"/>
            <a:ext cx="2587336" cy="3328644"/>
          </a:xfrm>
          <a:prstGeom prst="rect">
            <a:avLst/>
          </a:prstGeom>
        </p:spPr>
      </p:pic>
    </p:spTree>
    <p:extLst>
      <p:ext uri="{BB962C8B-B14F-4D97-AF65-F5344CB8AC3E}">
        <p14:creationId xmlns:p14="http://schemas.microsoft.com/office/powerpoint/2010/main" val="28058368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SATAN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By miracle he may,</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What other way I see not; for we here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Live on tough roots and stubs, to thirst inured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More than the camel, and to drink go far—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Men to much misery and hardship born.</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18182"/>
          <a:stretch/>
        </p:blipFill>
        <p:spPr>
          <a:xfrm>
            <a:off x="6176674" y="0"/>
            <a:ext cx="2967326" cy="3096491"/>
          </a:xfrm>
          <a:prstGeom prst="rect">
            <a:avLst/>
          </a:prstGeom>
        </p:spPr>
      </p:pic>
    </p:spTree>
    <p:extLst>
      <p:ext uri="{BB962C8B-B14F-4D97-AF65-F5344CB8AC3E}">
        <p14:creationId xmlns:p14="http://schemas.microsoft.com/office/powerpoint/2010/main" val="34819285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But, if thou be the Son of God, command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That out of these hard stones be made thee bread;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So shalt thou save thyself, and us relieve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With food, whereof we wretched seldom taste.</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18182"/>
          <a:stretch/>
        </p:blipFill>
        <p:spPr>
          <a:xfrm>
            <a:off x="6176674" y="0"/>
            <a:ext cx="2967326" cy="3096491"/>
          </a:xfrm>
          <a:prstGeom prst="rect">
            <a:avLst/>
          </a:prstGeom>
        </p:spPr>
      </p:pic>
    </p:spTree>
    <p:extLst>
      <p:ext uri="{BB962C8B-B14F-4D97-AF65-F5344CB8AC3E}">
        <p14:creationId xmlns:p14="http://schemas.microsoft.com/office/powerpoint/2010/main" val="39427759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JESUS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t>
            </a:r>
            <a:r>
              <a:rPr lang="en-GB" b="0" i="0" u="none" strike="noStrike" baseline="0" dirty="0" err="1">
                <a:solidFill>
                  <a:srgbClr val="FFFFFF"/>
                </a:solidFill>
                <a:latin typeface="Palatino Linotype"/>
              </a:rPr>
              <a:t>Think’st</a:t>
            </a:r>
            <a:r>
              <a:rPr lang="en-GB" b="0" i="0" u="none" strike="noStrike" baseline="0" dirty="0">
                <a:solidFill>
                  <a:srgbClr val="FFFFFF"/>
                </a:solidFill>
                <a:latin typeface="Palatino Linotype"/>
              </a:rPr>
              <a:t> thou such force in bread?  Is it not written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(For I discern thee other than thou </a:t>
            </a:r>
            <a:r>
              <a:rPr lang="en-GB" b="0" i="0" u="none" strike="noStrike" baseline="0" dirty="0" err="1">
                <a:solidFill>
                  <a:srgbClr val="FFFFFF"/>
                </a:solidFill>
                <a:latin typeface="Palatino Linotype"/>
              </a:rPr>
              <a:t>seem’st</a:t>
            </a:r>
            <a:r>
              <a:rPr lang="en-GB" b="0" i="0" u="none" strike="noStrike" baseline="0" dirty="0">
                <a:solidFill>
                  <a:srgbClr val="FFFFFF"/>
                </a:solidFill>
                <a:latin typeface="Palatino Linotype"/>
              </a:rPr>
              <a: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Man lives not by bread only, but each word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Proceeding from the mouth of God, who fed                 </a:t>
            </a:r>
            <a:br>
              <a:rPr lang="en-GB" b="0" i="0" u="none" strike="noStrike" baseline="0" dirty="0">
                <a:solidFill>
                  <a:srgbClr val="FFFFFF"/>
                </a:solidFill>
                <a:latin typeface="Palatino Linotype"/>
              </a:rPr>
            </a:br>
            <a:r>
              <a:rPr lang="en-GB" dirty="0">
                <a:solidFill>
                  <a:srgbClr val="FFFFFF"/>
                </a:solidFill>
                <a:latin typeface="Palatino Linotype"/>
              </a:rPr>
              <a:t> </a:t>
            </a:r>
            <a:r>
              <a:rPr lang="en-GB" b="0" i="0" u="none" strike="noStrike" baseline="0" dirty="0">
                <a:solidFill>
                  <a:srgbClr val="FFFFFF"/>
                </a:solidFill>
                <a:latin typeface="Palatino Linotype"/>
              </a:rPr>
              <a:t> Our fathers here with manna?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3902"/>
          <a:stretch/>
        </p:blipFill>
        <p:spPr>
          <a:xfrm>
            <a:off x="6556664" y="0"/>
            <a:ext cx="2587336" cy="3328644"/>
          </a:xfrm>
          <a:prstGeom prst="rect">
            <a:avLst/>
          </a:prstGeom>
        </p:spPr>
      </p:pic>
    </p:spTree>
    <p:extLst>
      <p:ext uri="{BB962C8B-B14F-4D97-AF65-F5344CB8AC3E}">
        <p14:creationId xmlns:p14="http://schemas.microsoft.com/office/powerpoint/2010/main" val="41221913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Why dost thou, then, suggest to me distrust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Knowing who I am, as I know who thou art?</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3902"/>
          <a:stretch/>
        </p:blipFill>
        <p:spPr>
          <a:xfrm>
            <a:off x="6556664" y="0"/>
            <a:ext cx="2587336" cy="3328644"/>
          </a:xfrm>
          <a:prstGeom prst="rect">
            <a:avLst/>
          </a:prstGeom>
        </p:spPr>
      </p:pic>
    </p:spTree>
    <p:extLst>
      <p:ext uri="{BB962C8B-B14F-4D97-AF65-F5344CB8AC3E}">
        <p14:creationId xmlns:p14="http://schemas.microsoft.com/office/powerpoint/2010/main" val="27747737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SATAN</a:t>
            </a:r>
            <a:br>
              <a:rPr lang="en-GB" b="0" i="1" u="none" strike="noStrike" baseline="0" dirty="0">
                <a:solidFill>
                  <a:srgbClr val="FFFFFF"/>
                </a:solidFill>
                <a:latin typeface="Palatino Linotype"/>
              </a:rPr>
            </a:br>
            <a:r>
              <a:rPr lang="en-GB" b="0" i="0" u="none" strike="noStrike" baseline="0" dirty="0">
                <a:solidFill>
                  <a:srgbClr val="FFFFFF"/>
                </a:solidFill>
                <a:latin typeface="Palatino Linotype"/>
              </a:rPr>
              <a:t>  </a:t>
            </a:r>
            <a:r>
              <a:rPr lang="en-GB" b="0" i="0" u="none" strike="noStrike" baseline="0" dirty="0" err="1">
                <a:solidFill>
                  <a:srgbClr val="FFFFFF"/>
                </a:solidFill>
                <a:latin typeface="Palatino Linotype"/>
              </a:rPr>
              <a:t>’Tis</a:t>
            </a:r>
            <a:r>
              <a:rPr lang="en-GB" b="0" i="0" u="none" strike="noStrike" baseline="0" dirty="0">
                <a:solidFill>
                  <a:srgbClr val="FFFFFF"/>
                </a:solidFill>
                <a:latin typeface="Palatino Linotype"/>
              </a:rPr>
              <a:t> true, I am that Spirit unfortunate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Who, leagued with millions more in rash revolt,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Kept not my happy station, but was driven                   </a:t>
            </a:r>
            <a:br>
              <a:rPr lang="en-GB" dirty="0">
                <a:solidFill>
                  <a:srgbClr val="FFFFFF"/>
                </a:solidFill>
                <a:latin typeface="Palatino Linotype"/>
              </a:rPr>
            </a:br>
            <a:r>
              <a:rPr lang="en-GB" dirty="0">
                <a:solidFill>
                  <a:srgbClr val="FFFFFF"/>
                </a:solidFill>
                <a:latin typeface="Palatino Linotype"/>
              </a:rPr>
              <a:t>  </a:t>
            </a:r>
            <a:r>
              <a:rPr lang="en-GB" b="0" i="0" u="none" strike="noStrike" baseline="0" dirty="0">
                <a:solidFill>
                  <a:srgbClr val="FFFFFF"/>
                </a:solidFill>
                <a:latin typeface="Palatino Linotype"/>
              </a:rPr>
              <a:t>With them from bliss to the bottomless Deep—</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Rivers (BB) descaled-tra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47412" y="0"/>
            <a:ext cx="2471188" cy="3263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26293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Yet to that hideous place not so </a:t>
            </a:r>
            <a:r>
              <a:rPr lang="en-GB" b="0" i="0" u="none" strike="noStrike" baseline="0" dirty="0" err="1">
                <a:solidFill>
                  <a:srgbClr val="FFFFFF"/>
                </a:solidFill>
                <a:latin typeface="Palatino Linotype"/>
              </a:rPr>
              <a:t>confin’d</a:t>
            </a:r>
            <a:r>
              <a:rPr lang="en-GB" b="0" i="0" u="none" strike="noStrike" baseline="0" dirty="0">
                <a:solidFill>
                  <a:srgbClr val="FFFFFF"/>
                </a:solidFill>
                <a:latin typeface="Palatino Linotype"/>
              </a:rPr>
              <a: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but that oft,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Leaving my dolorous prison, I enjoy</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Large liberty to round this globe of Earth,</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Or range in the Air; nor from the Heaven of Heavens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Hath he excluded my resort sometimes.</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Rivers (BB)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7412" y="0"/>
            <a:ext cx="2471188" cy="3263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47363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GB" dirty="0">
                <a:solidFill>
                  <a:srgbClr val="FFFFFF"/>
                </a:solidFill>
              </a:rPr>
            </a:br>
            <a:r>
              <a:rPr lang="en-GB" dirty="0">
                <a:solidFill>
                  <a:srgbClr val="FFFFFF"/>
                </a:solidFill>
              </a:rPr>
              <a:t>  I came, among the Sons of God, when he</a:t>
            </a:r>
            <a:br>
              <a:rPr lang="en-GB" dirty="0">
                <a:solidFill>
                  <a:srgbClr val="FFFFFF"/>
                </a:solidFill>
              </a:rPr>
            </a:br>
            <a:r>
              <a:rPr lang="en-GB" dirty="0">
                <a:solidFill>
                  <a:srgbClr val="FFFFFF"/>
                </a:solidFill>
              </a:rPr>
              <a:t>  Gave up into my hands </a:t>
            </a:r>
            <a:r>
              <a:rPr lang="en-GB" dirty="0" err="1">
                <a:solidFill>
                  <a:srgbClr val="FFFFFF"/>
                </a:solidFill>
              </a:rPr>
              <a:t>Uzzéan</a:t>
            </a:r>
            <a:r>
              <a:rPr lang="en-GB" dirty="0">
                <a:solidFill>
                  <a:srgbClr val="FFFFFF"/>
                </a:solidFill>
              </a:rPr>
              <a:t> Job,</a:t>
            </a:r>
            <a:br>
              <a:rPr lang="en-GB" dirty="0">
                <a:solidFill>
                  <a:srgbClr val="FFFFFF"/>
                </a:solidFill>
              </a:rPr>
            </a:br>
            <a:r>
              <a:rPr lang="en-GB" dirty="0">
                <a:solidFill>
                  <a:srgbClr val="FFFFFF"/>
                </a:solidFill>
              </a:rPr>
              <a:t>  To prove him, and illustrate his high worth;                	</a:t>
            </a:r>
            <a:br>
              <a:rPr lang="en-GB" dirty="0">
                <a:solidFill>
                  <a:srgbClr val="FFFFFF"/>
                </a:solidFill>
              </a:rPr>
            </a:br>
            <a:endParaRPr lang="en-US" dirty="0"/>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Rivers (BB)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7412" y="0"/>
            <a:ext cx="2471188" cy="3263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5" descr="Admont Giant Bible, colour, whole page"/>
          <p:cNvPicPr>
            <a:picLocks noChangeAspect="1" noChangeArrowheads="1"/>
          </p:cNvPicPr>
          <p:nvPr/>
        </p:nvPicPr>
        <p:blipFill rotWithShape="1">
          <a:blip r:embed="rId3">
            <a:extLst>
              <a:ext uri="{28A0092B-C50C-407E-A947-70E740481C1C}">
                <a14:useLocalDpi xmlns:a14="http://schemas.microsoft.com/office/drawing/2010/main" val="0"/>
              </a:ext>
            </a:extLst>
          </a:blip>
          <a:srcRect l="22299" t="11688" r="8328" b="53947"/>
          <a:stretch/>
        </p:blipFill>
        <p:spPr bwMode="auto">
          <a:xfrm>
            <a:off x="0" y="35026"/>
            <a:ext cx="3956748" cy="269778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2776313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And, when to all his Angels he proposed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draw the proud king Ahab into fraud,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 undertook that office, and the tongues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all his flattering prophets </a:t>
            </a:r>
            <a:r>
              <a:rPr lang="en-GB" b="0" i="0" u="none" strike="noStrike" baseline="0" dirty="0" err="1">
                <a:solidFill>
                  <a:srgbClr val="FFFFFF"/>
                </a:solidFill>
                <a:latin typeface="Palatino Linotype"/>
              </a:rPr>
              <a:t>glibb’d</a:t>
            </a:r>
            <a:r>
              <a:rPr lang="en-GB" b="0" i="0" u="none" strike="noStrike" baseline="0" dirty="0">
                <a:solidFill>
                  <a:srgbClr val="FFFFFF"/>
                </a:solidFill>
                <a:latin typeface="Palatino Linotype"/>
              </a:rPr>
              <a:t> with lies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his destruction, as I had in charge.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For what he bids, I do.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Rivers (BB)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7412" y="0"/>
            <a:ext cx="2471188" cy="3263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62746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Though I have lost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Much lustre of my native brightness, lost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be </a:t>
            </a:r>
            <a:r>
              <a:rPr lang="en-GB" b="0" i="0" u="none" strike="noStrike" baseline="0" dirty="0" err="1">
                <a:solidFill>
                  <a:srgbClr val="FFFFFF"/>
                </a:solidFill>
                <a:latin typeface="Palatino Linotype"/>
              </a:rPr>
              <a:t>belov’d</a:t>
            </a:r>
            <a:r>
              <a:rPr lang="en-GB" b="0" i="0" u="none" strike="noStrike" baseline="0" dirty="0">
                <a:solidFill>
                  <a:srgbClr val="FFFFFF"/>
                </a:solidFill>
                <a:latin typeface="Palatino Linotype"/>
              </a:rPr>
              <a:t> of God, I have not lost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love, at least contemplate and admire,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What I see excellent in good, or fair,</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Or virtuous; I should so have lost all sense.</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Rivers (BB)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7412" y="0"/>
            <a:ext cx="2471188" cy="3263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08695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pic>
        <p:nvPicPr>
          <p:cNvPr id="4" name="Picture 5" descr="Mesopotamia Physical Map from BM"/>
          <p:cNvPicPr>
            <a:picLocks noChangeAspect="1" noChangeArrowheads="1"/>
          </p:cNvPicPr>
          <p:nvPr/>
        </p:nvPicPr>
        <p:blipFill rotWithShape="1">
          <a:blip r:embed="rId2">
            <a:extLst>
              <a:ext uri="{28A0092B-C50C-407E-A947-70E740481C1C}">
                <a14:useLocalDpi xmlns:a14="http://schemas.microsoft.com/office/drawing/2010/main" val="0"/>
              </a:ext>
            </a:extLst>
          </a:blip>
          <a:srcRect b="7693"/>
          <a:stretch/>
        </p:blipFill>
        <p:spPr bwMode="auto">
          <a:xfrm>
            <a:off x="706580" y="32037"/>
            <a:ext cx="7675418" cy="6032215"/>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p:cNvSpPr txBox="1"/>
          <p:nvPr/>
        </p:nvSpPr>
        <p:spPr>
          <a:xfrm>
            <a:off x="3439392" y="6265718"/>
            <a:ext cx="2045753" cy="461665"/>
          </a:xfrm>
          <a:prstGeom prst="rect">
            <a:avLst/>
          </a:prstGeom>
          <a:noFill/>
        </p:spPr>
        <p:txBody>
          <a:bodyPr wrap="none" rtlCol="0">
            <a:spAutoFit/>
          </a:bodyPr>
          <a:lstStyle/>
          <a:p>
            <a:r>
              <a:rPr lang="en-US" sz="2400" dirty="0"/>
              <a:t>Mesopotamia</a:t>
            </a:r>
          </a:p>
        </p:txBody>
      </p:sp>
    </p:spTree>
    <p:extLst>
      <p:ext uri="{BB962C8B-B14F-4D97-AF65-F5344CB8AC3E}">
        <p14:creationId xmlns:p14="http://schemas.microsoft.com/office/powerpoint/2010/main" val="10479916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What can be then less in me than desire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see thee and approach thee, whom I know</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Declared the Son of God, to hear </a:t>
            </a:r>
            <a:r>
              <a:rPr lang="en-GB" b="0" i="0" u="none" strike="noStrike" baseline="0" dirty="0" err="1">
                <a:solidFill>
                  <a:srgbClr val="FFFFFF"/>
                </a:solidFill>
                <a:latin typeface="Palatino Linotype"/>
              </a:rPr>
              <a:t>attent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Thy wisdom, and behold thy godlike deeds?</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Rivers (BB)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7412" y="0"/>
            <a:ext cx="2471188" cy="3263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6252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Men generally think me much a foe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all mankind.  Why should I? They to me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Never did wrong or violence.  By them</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 lost not what I lost; rather by them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 gained what I have gained, and with them dwell</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Co-partner in these regions of the World.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Rivers (BB)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7412" y="0"/>
            <a:ext cx="2471188" cy="3263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90682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JESUS</a:t>
            </a:r>
            <a:br>
              <a:rPr lang="en-GB" b="0" i="1" u="none" strike="noStrike" baseline="0" dirty="0">
                <a:solidFill>
                  <a:srgbClr val="FFFFFF"/>
                </a:solidFill>
                <a:latin typeface="Palatino Linotype"/>
              </a:rPr>
            </a:br>
            <a:r>
              <a:rPr lang="en-GB" b="0" i="0" u="none" strike="noStrike" baseline="0" dirty="0">
                <a:solidFill>
                  <a:srgbClr val="FFFFFF"/>
                </a:solidFill>
                <a:latin typeface="Palatino Linotype"/>
              </a:rPr>
              <a:t>  Deservedly thou </a:t>
            </a:r>
            <a:r>
              <a:rPr lang="en-GB" b="0" i="0" u="none" strike="noStrike" baseline="0" dirty="0" err="1">
                <a:solidFill>
                  <a:srgbClr val="FFFFFF"/>
                </a:solidFill>
                <a:latin typeface="Palatino Linotype"/>
              </a:rPr>
              <a:t>griev’st</a:t>
            </a:r>
            <a:r>
              <a:rPr lang="en-GB" b="0" i="0" u="none" strike="noStrike" baseline="0" dirty="0">
                <a:solidFill>
                  <a:srgbClr val="FFFFFF"/>
                </a:solidFill>
                <a:latin typeface="Palatino Linotype"/>
              </a:rPr>
              <a:t>, </a:t>
            </a:r>
            <a:r>
              <a:rPr lang="en-GB" b="0" i="0" u="none" strike="noStrike" baseline="0" dirty="0" err="1">
                <a:solidFill>
                  <a:srgbClr val="FFFFFF"/>
                </a:solidFill>
                <a:latin typeface="Palatino Linotype"/>
              </a:rPr>
              <a:t>compos’d</a:t>
            </a:r>
            <a:r>
              <a:rPr lang="en-GB" b="0" i="0" u="none" strike="noStrike" baseline="0" dirty="0">
                <a:solidFill>
                  <a:srgbClr val="FFFFFF"/>
                </a:solidFill>
                <a:latin typeface="Palatino Linotype"/>
              </a:rPr>
              <a:t> of lies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From the beginning, and in lies wilt end,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Who </a:t>
            </a:r>
            <a:r>
              <a:rPr lang="en-GB" b="0" i="0" u="none" strike="noStrike" baseline="0" dirty="0" err="1">
                <a:solidFill>
                  <a:srgbClr val="FFFFFF"/>
                </a:solidFill>
                <a:latin typeface="Palatino Linotype"/>
              </a:rPr>
              <a:t>boast’st</a:t>
            </a:r>
            <a:r>
              <a:rPr lang="en-GB" b="0" i="0" u="none" strike="noStrike" baseline="0" dirty="0">
                <a:solidFill>
                  <a:srgbClr val="FFFFFF"/>
                </a:solidFill>
                <a:latin typeface="Palatino Linotype"/>
              </a:rPr>
              <a:t> release from Hell, and leave to come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Into the Heaven of Heavens.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8400" y="0"/>
            <a:ext cx="2882900" cy="3689061"/>
          </a:xfrm>
          <a:prstGeom prst="rect">
            <a:avLst/>
          </a:prstGeom>
        </p:spPr>
      </p:pic>
    </p:spTree>
    <p:extLst>
      <p:ext uri="{BB962C8B-B14F-4D97-AF65-F5344CB8AC3E}">
        <p14:creationId xmlns:p14="http://schemas.microsoft.com/office/powerpoint/2010/main" val="19478950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Thou </a:t>
            </a:r>
            <a:r>
              <a:rPr lang="en-GB" b="0" i="0" u="none" strike="noStrike" baseline="0" dirty="0" err="1">
                <a:solidFill>
                  <a:srgbClr val="FFFFFF"/>
                </a:solidFill>
                <a:latin typeface="Palatino Linotype"/>
              </a:rPr>
              <a:t>com’st</a:t>
            </a:r>
            <a:r>
              <a:rPr lang="en-GB" b="0" i="0" u="none" strike="noStrike" baseline="0" dirty="0">
                <a:solidFill>
                  <a:srgbClr val="FFFFFF"/>
                </a:solidFill>
                <a:latin typeface="Palatino Linotype"/>
              </a:rPr>
              <a:t>, indeed,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As a poor miserable captive thrall</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Comes to the place where he before had sat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Among the prime in splendour, now </a:t>
            </a:r>
            <a:r>
              <a:rPr lang="en-GB" b="0" i="0" u="none" strike="noStrike" baseline="0" dirty="0" err="1">
                <a:solidFill>
                  <a:srgbClr val="FFFFFF"/>
                </a:solidFill>
                <a:latin typeface="Palatino Linotype"/>
              </a:rPr>
              <a:t>depos’d</a:t>
            </a:r>
            <a:r>
              <a:rPr lang="en-GB" b="0" i="0" u="none" strike="noStrike" baseline="0" dirty="0">
                <a:solidFill>
                  <a:srgbClr val="FFFFFF"/>
                </a:solidFill>
                <a:latin typeface="Palatino Linotype"/>
              </a:rPr>
              <a: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Ejected, emptied, gazed, unpitied, shunned,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 spectacle of ruin, or of scorn,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all the host of Heaven.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8400" y="0"/>
            <a:ext cx="2882900" cy="3689061"/>
          </a:xfrm>
          <a:prstGeom prst="rect">
            <a:avLst/>
          </a:prstGeom>
        </p:spPr>
      </p:pic>
    </p:spTree>
    <p:extLst>
      <p:ext uri="{BB962C8B-B14F-4D97-AF65-F5344CB8AC3E}">
        <p14:creationId xmlns:p14="http://schemas.microsoft.com/office/powerpoint/2010/main" val="31383052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The happy place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Imparts to thee no happiness, no joy—</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Rather inflames thy torment.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So never more in Hell than when in Heaven.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8400" y="0"/>
            <a:ext cx="2882900" cy="3689061"/>
          </a:xfrm>
          <a:prstGeom prst="rect">
            <a:avLst/>
          </a:prstGeom>
        </p:spPr>
      </p:pic>
    </p:spTree>
    <p:extLst>
      <p:ext uri="{BB962C8B-B14F-4D97-AF65-F5344CB8AC3E}">
        <p14:creationId xmlns:p14="http://schemas.microsoft.com/office/powerpoint/2010/main" val="15999008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58100"/>
            <a:ext cx="8229600" cy="3734750"/>
          </a:xfrm>
        </p:spPr>
        <p:txBody>
          <a:bodyPr>
            <a:normAutofit/>
          </a:bodyPr>
          <a:lstStyle/>
          <a:p>
            <a:pPr rtl="0"/>
            <a:r>
              <a:rPr lang="en-GB" b="0" i="0" u="none" strike="noStrike" baseline="0" dirty="0">
                <a:solidFill>
                  <a:srgbClr val="FFFFFF"/>
                </a:solidFill>
                <a:latin typeface="Palatino Linotype"/>
              </a:rPr>
              <a:t>  But thou art serviceable to Heaven's King!</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Wilt thou impute to obedience what thy fear</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Extorts, or pleasure to do ill excites?</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2166" y="43500"/>
            <a:ext cx="2951834" cy="3487100"/>
          </a:xfrm>
          <a:prstGeom prst="rect">
            <a:avLst/>
          </a:prstGeom>
        </p:spPr>
      </p:pic>
    </p:spTree>
    <p:extLst>
      <p:ext uri="{BB962C8B-B14F-4D97-AF65-F5344CB8AC3E}">
        <p14:creationId xmlns:p14="http://schemas.microsoft.com/office/powerpoint/2010/main" val="26006748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What but thy malice moved thee to </a:t>
            </a:r>
            <a:r>
              <a:rPr lang="en-GB" b="0" i="0" u="none" strike="noStrike" baseline="0" dirty="0" err="1">
                <a:solidFill>
                  <a:srgbClr val="FFFFFF"/>
                </a:solidFill>
                <a:latin typeface="Palatino Linotype"/>
              </a:rPr>
              <a:t>misdeem</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righteous Job, then cruelly to afflict him</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With all inflictions? but his patience won.</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2166" y="43500"/>
            <a:ext cx="2951834" cy="3487100"/>
          </a:xfrm>
          <a:prstGeom prst="rect">
            <a:avLst/>
          </a:prstGeom>
        </p:spPr>
      </p:pic>
      <p:pic>
        <p:nvPicPr>
          <p:cNvPr id="5" name="Picture 5" descr="Admont Giant Bible, colour, whole page"/>
          <p:cNvPicPr>
            <a:picLocks noChangeAspect="1" noChangeArrowheads="1"/>
          </p:cNvPicPr>
          <p:nvPr/>
        </p:nvPicPr>
        <p:blipFill rotWithShape="1">
          <a:blip r:embed="rId3">
            <a:extLst>
              <a:ext uri="{28A0092B-C50C-407E-A947-70E740481C1C}">
                <a14:useLocalDpi xmlns:a14="http://schemas.microsoft.com/office/drawing/2010/main" val="0"/>
              </a:ext>
            </a:extLst>
          </a:blip>
          <a:srcRect l="22299" t="11688" r="8328" b="53947"/>
          <a:stretch/>
        </p:blipFill>
        <p:spPr bwMode="auto">
          <a:xfrm>
            <a:off x="0" y="35026"/>
            <a:ext cx="3956748" cy="269778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2228540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The other service was thy chosen task,</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be a liar in four hundred mouths;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For lying is thy sustenance, thy food.</a:t>
            </a:r>
            <a:br>
              <a:rPr lang="en-GB" b="0" i="0" u="none" strike="noStrike" baseline="0" dirty="0">
                <a:solidFill>
                  <a:srgbClr val="FFFFFF"/>
                </a:solidFill>
                <a:latin typeface="Palatino Linotype"/>
              </a:rPr>
            </a:b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Yet thou </a:t>
            </a:r>
            <a:r>
              <a:rPr lang="en-GB" b="0" i="0" u="none" strike="noStrike" baseline="0" dirty="0" err="1">
                <a:solidFill>
                  <a:srgbClr val="FFFFFF"/>
                </a:solidFill>
                <a:latin typeface="Palatino Linotype"/>
              </a:rPr>
              <a:t>pretend’st</a:t>
            </a:r>
            <a:r>
              <a:rPr lang="en-GB" b="0" i="0" u="none" strike="noStrike" baseline="0" dirty="0">
                <a:solidFill>
                  <a:srgbClr val="FFFFFF"/>
                </a:solidFill>
                <a:latin typeface="Palatino Linotype"/>
              </a:rPr>
              <a:t> to truth! all oracles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By thee are given, and what </a:t>
            </a:r>
            <a:r>
              <a:rPr lang="en-GB" b="0" i="0" u="none" strike="noStrike" baseline="0" dirty="0" err="1">
                <a:solidFill>
                  <a:srgbClr val="FFFFFF"/>
                </a:solidFill>
                <a:latin typeface="Palatino Linotype"/>
              </a:rPr>
              <a:t>confess’d</a:t>
            </a:r>
            <a:r>
              <a:rPr lang="en-GB" b="0" i="0" u="none" strike="noStrike" baseline="0" dirty="0">
                <a:solidFill>
                  <a:srgbClr val="FFFFFF"/>
                </a:solidFill>
                <a:latin typeface="Palatino Linotype"/>
              </a:rPr>
              <a:t> more true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Among the nations?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2166" y="43500"/>
            <a:ext cx="2951834" cy="3487100"/>
          </a:xfrm>
          <a:prstGeom prst="rect">
            <a:avLst/>
          </a:prstGeom>
        </p:spPr>
      </p:pic>
    </p:spTree>
    <p:extLst>
      <p:ext uri="{BB962C8B-B14F-4D97-AF65-F5344CB8AC3E}">
        <p14:creationId xmlns:p14="http://schemas.microsoft.com/office/powerpoint/2010/main" val="31622507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That hath been thy craft,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By mixing somewhat true to vent more lies.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But what have been thy answers? what but dark,</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Ambiguous, and with double sense deluding,</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Which they who asked have seldom understood,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not well understood, as good not known?</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2166" y="43500"/>
            <a:ext cx="2951834" cy="3487100"/>
          </a:xfrm>
          <a:prstGeom prst="rect">
            <a:avLst/>
          </a:prstGeom>
        </p:spPr>
      </p:pic>
    </p:spTree>
    <p:extLst>
      <p:ext uri="{BB962C8B-B14F-4D97-AF65-F5344CB8AC3E}">
        <p14:creationId xmlns:p14="http://schemas.microsoft.com/office/powerpoint/2010/main" val="20417451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Who ever, by consulting at thy shrine,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t>
            </a:r>
            <a:r>
              <a:rPr lang="en-GB" b="0" i="0" u="none" strike="noStrike" baseline="0" dirty="0" err="1">
                <a:solidFill>
                  <a:srgbClr val="FFFFFF"/>
                </a:solidFill>
                <a:latin typeface="Palatino Linotype"/>
              </a:rPr>
              <a:t>Return’d</a:t>
            </a:r>
            <a:r>
              <a:rPr lang="en-GB" b="0" i="0" u="none" strike="noStrike" baseline="0" dirty="0">
                <a:solidFill>
                  <a:srgbClr val="FFFFFF"/>
                </a:solidFill>
                <a:latin typeface="Palatino Linotype"/>
              </a:rPr>
              <a:t> the wiser, or the more </a:t>
            </a:r>
            <a:r>
              <a:rPr lang="en-GB" b="0" i="0" u="none" strike="noStrike" baseline="0" dirty="0" err="1">
                <a:solidFill>
                  <a:srgbClr val="FFFFFF"/>
                </a:solidFill>
                <a:latin typeface="Palatino Linotype"/>
              </a:rPr>
              <a:t>instrúct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fly or follow what concerned him most,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run not sooner to his fatal snare?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2166" y="43500"/>
            <a:ext cx="2951834" cy="3487100"/>
          </a:xfrm>
          <a:prstGeom prst="rect">
            <a:avLst/>
          </a:prstGeom>
        </p:spPr>
      </p:pic>
    </p:spTree>
    <p:extLst>
      <p:ext uri="{BB962C8B-B14F-4D97-AF65-F5344CB8AC3E}">
        <p14:creationId xmlns:p14="http://schemas.microsoft.com/office/powerpoint/2010/main" val="561555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a:xfrm>
            <a:off x="1399887" y="3896591"/>
            <a:ext cx="6400800" cy="1752600"/>
          </a:xfrm>
        </p:spPr>
        <p:txBody>
          <a:bodyPr/>
          <a:lstStyle/>
          <a:p>
            <a:endParaRPr lang="en-US"/>
          </a:p>
        </p:txBody>
      </p:sp>
      <p:sp>
        <p:nvSpPr>
          <p:cNvPr id="5" name="TextBox 4"/>
          <p:cNvSpPr txBox="1"/>
          <p:nvPr/>
        </p:nvSpPr>
        <p:spPr>
          <a:xfrm>
            <a:off x="3439392" y="6265718"/>
            <a:ext cx="1160895" cy="461665"/>
          </a:xfrm>
          <a:prstGeom prst="rect">
            <a:avLst/>
          </a:prstGeom>
          <a:noFill/>
        </p:spPr>
        <p:txBody>
          <a:bodyPr wrap="none" rtlCol="0">
            <a:spAutoFit/>
          </a:bodyPr>
          <a:lstStyle/>
          <a:p>
            <a:r>
              <a:rPr lang="en-US" sz="2400" dirty="0"/>
              <a:t>Athens</a:t>
            </a:r>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t="30969" b="21988"/>
          <a:stretch>
            <a:fillRect/>
          </a:stretch>
        </p:blipFill>
        <p:spPr bwMode="auto">
          <a:xfrm>
            <a:off x="0" y="0"/>
            <a:ext cx="9144000" cy="1981200"/>
          </a:xfrm>
          <a:prstGeom prst="rect">
            <a:avLst/>
          </a:prstGeom>
          <a:noFill/>
          <a:ln>
            <a:noFill/>
          </a:ln>
          <a:effectLst/>
          <a:extLst>
            <a:ext uri="{909E8E84-426E-40dd-AFC4-6F175D3DCCD1}">
              <a14:hiddenFill xmlns="" xmlns:a14="http://schemas.microsoft.com/office/drawing/2010/main">
                <a:blipFill dpi="0" rotWithShape="0">
                  <a:blip/>
                  <a:srcRect t="30969" b="21988"/>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2922212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Thy coming hither, though I know thy scope,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 bid not, or forbid.  Do as thou </a:t>
            </a:r>
            <a:r>
              <a:rPr lang="en-GB" b="0" i="0" u="none" strike="noStrike" baseline="0" dirty="0" err="1">
                <a:solidFill>
                  <a:srgbClr val="FFFFFF"/>
                </a:solidFill>
                <a:latin typeface="Palatino Linotype"/>
              </a:rPr>
              <a:t>find’st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Permission from above; thou canst not more.</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2166" y="43500"/>
            <a:ext cx="2951834" cy="3487100"/>
          </a:xfrm>
          <a:prstGeom prst="rect">
            <a:avLst/>
          </a:prstGeom>
        </p:spPr>
      </p:pic>
    </p:spTree>
    <p:extLst>
      <p:ext uri="{BB962C8B-B14F-4D97-AF65-F5344CB8AC3E}">
        <p14:creationId xmlns:p14="http://schemas.microsoft.com/office/powerpoint/2010/main" val="42066439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MILTON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He added not; and Satan, bowing low</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His grey dissimulation, disappeared,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Into thin air diffused: for now began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Night with her sullen wing to double-shade                  </a:t>
            </a:r>
            <a:br>
              <a:rPr lang="en-GB" dirty="0">
                <a:solidFill>
                  <a:srgbClr val="FFFFFF"/>
                </a:solidFill>
                <a:latin typeface="Palatino Linotype"/>
              </a:rPr>
            </a:br>
            <a:r>
              <a:rPr lang="en-GB" dirty="0">
                <a:solidFill>
                  <a:srgbClr val="FFFFFF"/>
                </a:solidFill>
                <a:latin typeface="Palatino Linotype"/>
              </a:rPr>
              <a:t>  </a:t>
            </a:r>
            <a:r>
              <a:rPr lang="en-GB" b="0" i="0" u="none" strike="noStrike" baseline="0" dirty="0">
                <a:solidFill>
                  <a:srgbClr val="FFFFFF"/>
                </a:solidFill>
                <a:latin typeface="Palatino Linotype"/>
              </a:rPr>
              <a:t>The desert; fowls in their clay nests were couched;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now wild beasts came forth the woods to roam.</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1"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20668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br>
              <a:rPr lang="en-GB" b="1" i="0" u="none" strike="noStrike" baseline="0" dirty="0">
                <a:solidFill>
                  <a:srgbClr val="FFFFFF"/>
                </a:solidFill>
                <a:latin typeface="Palatino Linotype"/>
              </a:rPr>
            </a:b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Meanwhile the new-baptised, who yet remained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At Jordan with the Baptist, and had seen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Him whom they heard so late expressly called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Jesus Messiah, Son of God declared,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Now missing him, their joy so lately found,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So lately found and so abruptly gone,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Began to doubt, and doubted many days.</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7715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Thus on the bank of Jordan, by a creek,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Where winds with reeds and osiers whispering play,</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Plain fishermen (no greater men them call),</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Close in a cottage low together got,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Their unexpected loss and plaints </a:t>
            </a:r>
            <a:r>
              <a:rPr lang="en-GB" b="0" i="0" u="none" strike="noStrike" baseline="0" dirty="0" err="1">
                <a:solidFill>
                  <a:srgbClr val="FFFFFF"/>
                </a:solidFill>
                <a:latin typeface="Palatino Linotype"/>
              </a:rPr>
              <a:t>outbreathed</a:t>
            </a:r>
            <a:r>
              <a:rPr lang="en-GB" b="0" i="0" u="none" strike="noStrike" baseline="0" dirty="0">
                <a:solidFill>
                  <a:srgbClr val="FFFFFF"/>
                </a:solidFill>
                <a:latin typeface="Palatino Linotype"/>
              </a:rPr>
              <a:t>:–</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1"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36627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SIMON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Alas, from what high hope to what relapse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t>
            </a:r>
            <a:r>
              <a:rPr lang="en-GB" b="0" i="0" u="none" strike="noStrike" baseline="0" dirty="0" err="1">
                <a:solidFill>
                  <a:srgbClr val="FFFFFF"/>
                </a:solidFill>
                <a:latin typeface="Palatino Linotype"/>
              </a:rPr>
              <a:t>Unlook’d</a:t>
            </a:r>
            <a:r>
              <a:rPr lang="en-GB" b="0" i="0" u="none" strike="noStrike" baseline="0" dirty="0">
                <a:solidFill>
                  <a:srgbClr val="FFFFFF"/>
                </a:solidFill>
                <a:latin typeface="Palatino Linotype"/>
              </a:rPr>
              <a:t> for are we fallen!  Our eyes beheld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Messiah certainly now come, so long</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Expected of our fathers.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1266" y="0"/>
            <a:ext cx="3332733" cy="3225800"/>
          </a:xfrm>
          <a:prstGeom prst="rect">
            <a:avLst/>
          </a:prstGeom>
        </p:spPr>
      </p:pic>
    </p:spTree>
    <p:extLst>
      <p:ext uri="{BB962C8B-B14F-4D97-AF65-F5344CB8AC3E}">
        <p14:creationId xmlns:p14="http://schemas.microsoft.com/office/powerpoint/2010/main" val="2304193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We have heard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His words, his wisdom full of grace and truth.</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‘Now, now, for sure, deliverance is at hand;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kingdom shall to Israel be restored:’</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1266" y="0"/>
            <a:ext cx="3332733" cy="3225800"/>
          </a:xfrm>
          <a:prstGeom prst="rect">
            <a:avLst/>
          </a:prstGeom>
        </p:spPr>
      </p:pic>
    </p:spTree>
    <p:extLst>
      <p:ext uri="{BB962C8B-B14F-4D97-AF65-F5344CB8AC3E}">
        <p14:creationId xmlns:p14="http://schemas.microsoft.com/office/powerpoint/2010/main" val="374365642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Thus we </a:t>
            </a:r>
            <a:r>
              <a:rPr lang="en-GB" b="0" i="0" u="none" strike="noStrike" baseline="0" dirty="0" err="1">
                <a:solidFill>
                  <a:srgbClr val="FFFFFF"/>
                </a:solidFill>
                <a:latin typeface="Palatino Linotype"/>
              </a:rPr>
              <a:t>rejoic’d</a:t>
            </a:r>
            <a:r>
              <a:rPr lang="en-GB" b="0" i="0" u="none" strike="noStrike" baseline="0" dirty="0">
                <a:solidFill>
                  <a:srgbClr val="FFFFFF"/>
                </a:solidFill>
                <a:latin typeface="Palatino Linotype"/>
              </a:rPr>
              <a:t>, but soon our joy is turned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Into perplexity and new amaze.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For whither is he gone?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1266" y="0"/>
            <a:ext cx="3332733" cy="3225800"/>
          </a:xfrm>
          <a:prstGeom prst="rect">
            <a:avLst/>
          </a:prstGeom>
        </p:spPr>
      </p:pic>
    </p:spTree>
    <p:extLst>
      <p:ext uri="{BB962C8B-B14F-4D97-AF65-F5344CB8AC3E}">
        <p14:creationId xmlns:p14="http://schemas.microsoft.com/office/powerpoint/2010/main" val="3496028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MILTON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Now to his mother Mary, when she saw                        </a:t>
            </a:r>
            <a:r>
              <a:rPr lang="en-GB" dirty="0">
                <a:solidFill>
                  <a:srgbClr val="FFFFFF"/>
                </a:solidFill>
                <a:latin typeface="Palatino Linotype"/>
              </a:rPr>
              <a:t>   </a:t>
            </a:r>
            <a:br>
              <a:rPr lang="en-GB" dirty="0">
                <a:solidFill>
                  <a:srgbClr val="FFFFFF"/>
                </a:solidFill>
                <a:latin typeface="Palatino Linotype"/>
              </a:rPr>
            </a:br>
            <a:r>
              <a:rPr lang="en-GB" dirty="0">
                <a:solidFill>
                  <a:srgbClr val="FFFFFF"/>
                </a:solidFill>
                <a:latin typeface="Palatino Linotype"/>
              </a:rPr>
              <a:t>  </a:t>
            </a:r>
            <a:r>
              <a:rPr lang="en-GB" b="0" i="0" u="none" strike="noStrike" baseline="0" dirty="0">
                <a:solidFill>
                  <a:srgbClr val="FFFFFF"/>
                </a:solidFill>
                <a:latin typeface="Palatino Linotype"/>
              </a:rPr>
              <a:t>Others </a:t>
            </a:r>
            <a:r>
              <a:rPr lang="en-GB" b="0" i="0" u="none" strike="noStrike" baseline="0" dirty="0" err="1">
                <a:solidFill>
                  <a:srgbClr val="FFFFFF"/>
                </a:solidFill>
                <a:latin typeface="Palatino Linotype"/>
              </a:rPr>
              <a:t>return’d</a:t>
            </a:r>
            <a:r>
              <a:rPr lang="en-GB" b="0" i="0" u="none" strike="noStrike" baseline="0" dirty="0">
                <a:solidFill>
                  <a:srgbClr val="FFFFFF"/>
                </a:solidFill>
                <a:latin typeface="Palatino Linotype"/>
              </a:rPr>
              <a:t> from baptism, not her Son,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Nor left at Jordan tidings of him none,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Within her breast though calm, her breast though pure,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Motherly cares and fears got head, and raised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Some troubled thoughts, which she in sighs thus clad:–</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33021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MARY</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Oh, what avails me now that honour high,</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have </a:t>
            </a:r>
            <a:r>
              <a:rPr lang="en-GB" b="0" i="0" u="none" strike="noStrike" baseline="0" dirty="0" err="1">
                <a:solidFill>
                  <a:srgbClr val="FFFFFF"/>
                </a:solidFill>
                <a:latin typeface="Palatino Linotype"/>
              </a:rPr>
              <a:t>conceiv’d</a:t>
            </a:r>
            <a:r>
              <a:rPr lang="en-GB" b="0" i="0" u="none" strike="noStrike" baseline="0" dirty="0">
                <a:solidFill>
                  <a:srgbClr val="FFFFFF"/>
                </a:solidFill>
                <a:latin typeface="Palatino Linotype"/>
              </a:rPr>
              <a:t> of God? or that salute,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‘Hail, highly favoured, among women blest!’?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While I to sorrows am no less advanced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By the birth I bore—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095" t="1" r="1499" b="617"/>
          <a:stretch/>
        </p:blipFill>
        <p:spPr>
          <a:xfrm>
            <a:off x="6328063" y="280554"/>
            <a:ext cx="2701637" cy="3345873"/>
          </a:xfrm>
          <a:prstGeom prst="rect">
            <a:avLst/>
          </a:prstGeom>
        </p:spPr>
      </p:pic>
    </p:spTree>
    <p:extLst>
      <p:ext uri="{BB962C8B-B14F-4D97-AF65-F5344CB8AC3E}">
        <p14:creationId xmlns:p14="http://schemas.microsoft.com/office/powerpoint/2010/main" val="207774562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In </a:t>
            </a:r>
            <a:r>
              <a:rPr lang="en-GB" b="0" u="none" strike="noStrike" baseline="0" dirty="0">
                <a:solidFill>
                  <a:srgbClr val="FFFFFF"/>
                </a:solidFill>
                <a:latin typeface="Palatino Linotype"/>
              </a:rPr>
              <a:t>such</a:t>
            </a:r>
            <a:r>
              <a:rPr lang="en-GB" b="0" i="0" u="none" strike="noStrike" baseline="0" dirty="0">
                <a:solidFill>
                  <a:srgbClr val="FFFFFF"/>
                </a:solidFill>
                <a:latin typeface="Palatino Linotype"/>
              </a:rPr>
              <a:t> a season born, when scarce a shed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Could be </a:t>
            </a:r>
            <a:r>
              <a:rPr lang="en-GB" b="0" i="0" u="none" strike="noStrike" baseline="0" dirty="0" err="1">
                <a:solidFill>
                  <a:srgbClr val="FFFFFF"/>
                </a:solidFill>
                <a:latin typeface="Palatino Linotype"/>
              </a:rPr>
              <a:t>obtain’d</a:t>
            </a:r>
            <a:r>
              <a:rPr lang="en-GB" b="0" i="0" u="none" strike="noStrike" baseline="0" dirty="0">
                <a:solidFill>
                  <a:srgbClr val="FFFFFF"/>
                </a:solidFill>
                <a:latin typeface="Palatino Linotype"/>
              </a:rPr>
              <a:t> to shelter him or me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From the bleak air?  A stable was our warmth,</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 manger his;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1582" y="0"/>
            <a:ext cx="2722417" cy="3396999"/>
          </a:xfrm>
          <a:prstGeom prst="rect">
            <a:avLst/>
          </a:prstGeom>
        </p:spPr>
      </p:pic>
    </p:spTree>
    <p:extLst>
      <p:ext uri="{BB962C8B-B14F-4D97-AF65-F5344CB8AC3E}">
        <p14:creationId xmlns:p14="http://schemas.microsoft.com/office/powerpoint/2010/main" val="647487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3439392" y="6265718"/>
            <a:ext cx="978153" cy="461665"/>
          </a:xfrm>
          <a:prstGeom prst="rect">
            <a:avLst/>
          </a:prstGeom>
          <a:noFill/>
        </p:spPr>
        <p:txBody>
          <a:bodyPr wrap="none" rtlCol="0">
            <a:spAutoFit/>
          </a:bodyPr>
          <a:lstStyle/>
          <a:p>
            <a:r>
              <a:rPr lang="en-US" sz="2400" dirty="0"/>
              <a:t>Rome</a:t>
            </a:r>
          </a:p>
        </p:txBody>
      </p:sp>
      <p:pic>
        <p:nvPicPr>
          <p:cNvPr id="6" name="Picture 3"/>
          <p:cNvPicPr>
            <a:picLocks noChangeAspect="1" noChangeArrowheads="1"/>
          </p:cNvPicPr>
          <p:nvPr/>
        </p:nvPicPr>
        <p:blipFill>
          <a:blip r:embed="rId2">
            <a:lum bright="10000" contrast="42000"/>
            <a:extLst>
              <a:ext uri="{28A0092B-C50C-407E-A947-70E740481C1C}">
                <a14:useLocalDpi xmlns:a14="http://schemas.microsoft.com/office/drawing/2010/main" val="0"/>
              </a:ext>
            </a:extLst>
          </a:blip>
          <a:srcRect/>
          <a:stretch>
            <a:fillRect/>
          </a:stretch>
        </p:blipFill>
        <p:spPr bwMode="auto">
          <a:xfrm>
            <a:off x="15504" y="0"/>
            <a:ext cx="9151752" cy="5247409"/>
          </a:xfrm>
          <a:prstGeom prst="rect">
            <a:avLst/>
          </a:prstGeom>
          <a:noFill/>
          <a:ln>
            <a:noFill/>
          </a:ln>
          <a:effectLst/>
          <a:extLst>
            <a:ext uri="{909E8E84-426E-40DD-AFC4-6F175D3DCCD1}">
              <a14:hiddenFill xmlns:a14="http://schemas.microsoft.com/office/drawing/2010/main">
                <a:blipFill dpi="0" rotWithShape="0">
                  <a:blip>
                    <a:lum bright="10000" contrast="42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43083490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yet soon </a:t>
            </a:r>
            <a:r>
              <a:rPr lang="en-GB" b="0" i="0" u="none" strike="noStrike" baseline="0" dirty="0" err="1">
                <a:solidFill>
                  <a:srgbClr val="FFFFFF"/>
                </a:solidFill>
                <a:latin typeface="Palatino Linotype"/>
              </a:rPr>
              <a:t>enforc’d</a:t>
            </a:r>
            <a:r>
              <a:rPr lang="en-GB" b="0" i="0" u="none" strike="noStrike" baseline="0" dirty="0">
                <a:solidFill>
                  <a:srgbClr val="FFFFFF"/>
                </a:solidFill>
                <a:latin typeface="Palatino Linotype"/>
              </a:rPr>
              <a:t> to fly</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Thence into Egypt, till the murderous king</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Were dead, who sought his life, and, missing, </a:t>
            </a:r>
            <a:r>
              <a:rPr lang="en-GB" b="0" i="0" u="none" strike="noStrike" baseline="0" dirty="0" err="1">
                <a:solidFill>
                  <a:srgbClr val="FFFFFF"/>
                </a:solidFill>
                <a:latin typeface="Palatino Linotype"/>
              </a:rPr>
              <a:t>fill’d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With infant blood the streets of Bethlehem.</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1582" y="0"/>
            <a:ext cx="2722417" cy="3396999"/>
          </a:xfrm>
          <a:prstGeom prst="rect">
            <a:avLst/>
          </a:prstGeom>
        </p:spPr>
      </p:pic>
    </p:spTree>
    <p:extLst>
      <p:ext uri="{BB962C8B-B14F-4D97-AF65-F5344CB8AC3E}">
        <p14:creationId xmlns:p14="http://schemas.microsoft.com/office/powerpoint/2010/main" val="367945713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From Egypt home </a:t>
            </a:r>
            <a:r>
              <a:rPr lang="en-GB" b="0" i="0" u="none" strike="noStrike" baseline="0" dirty="0" err="1">
                <a:solidFill>
                  <a:srgbClr val="FFFFFF"/>
                </a:solidFill>
                <a:latin typeface="Palatino Linotype"/>
              </a:rPr>
              <a:t>return’d</a:t>
            </a:r>
            <a:r>
              <a:rPr lang="en-GB" b="0" i="0" u="none" strike="noStrike" baseline="0" dirty="0">
                <a:solidFill>
                  <a:srgbClr val="FFFFFF"/>
                </a:solidFill>
                <a:latin typeface="Palatino Linotype"/>
              </a:rPr>
              <a:t>, in Nazareth</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Hath been our dwelling many years; his life</a:t>
            </a:r>
            <a:br>
              <a:rPr lang="en-GB" b="0" i="0" u="none" strike="noStrike" baseline="0" dirty="0">
                <a:solidFill>
                  <a:srgbClr val="FFFFFF"/>
                </a:solidFill>
                <a:latin typeface="Palatino Linotype"/>
              </a:rPr>
            </a:br>
            <a:r>
              <a:rPr lang="en-GB" dirty="0">
                <a:solidFill>
                  <a:srgbClr val="FFFFFF"/>
                </a:solidFill>
                <a:latin typeface="Palatino Linotype"/>
              </a:rPr>
              <a:t>  </a:t>
            </a:r>
            <a:r>
              <a:rPr lang="en-GB" b="0" i="0" u="none" strike="noStrike" baseline="0" dirty="0">
                <a:solidFill>
                  <a:srgbClr val="FFFFFF"/>
                </a:solidFill>
                <a:latin typeface="Palatino Linotype"/>
              </a:rPr>
              <a:t>Private, </a:t>
            </a:r>
            <a:r>
              <a:rPr lang="en-GB" b="0" i="0" u="none" strike="noStrike" baseline="0" dirty="0" err="1">
                <a:solidFill>
                  <a:srgbClr val="FFFFFF"/>
                </a:solidFill>
                <a:latin typeface="Palatino Linotype"/>
              </a:rPr>
              <a:t>unactive</a:t>
            </a:r>
            <a:r>
              <a:rPr lang="en-GB" b="0" i="0" u="none" strike="noStrike" baseline="0" dirty="0">
                <a:solidFill>
                  <a:srgbClr val="FFFFFF"/>
                </a:solidFill>
                <a:latin typeface="Palatino Linotype"/>
              </a:rPr>
              <a:t>, calm, contemplative,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Little suspicious to any king.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095" t="1" r="1499" b="617"/>
          <a:stretch/>
        </p:blipFill>
        <p:spPr>
          <a:xfrm>
            <a:off x="6328063" y="280554"/>
            <a:ext cx="2701637" cy="3345873"/>
          </a:xfrm>
          <a:prstGeom prst="rect">
            <a:avLst/>
          </a:prstGeom>
        </p:spPr>
      </p:pic>
    </p:spTree>
    <p:extLst>
      <p:ext uri="{BB962C8B-B14F-4D97-AF65-F5344CB8AC3E}">
        <p14:creationId xmlns:p14="http://schemas.microsoft.com/office/powerpoint/2010/main" val="2633078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But now,</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Full grown to man, acknowledged, as I hear,</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By John the Baptist, and in public </a:t>
            </a:r>
            <a:r>
              <a:rPr lang="en-GB" b="0" i="0" u="none" strike="noStrike" baseline="0" dirty="0" err="1">
                <a:solidFill>
                  <a:srgbClr val="FFFFFF"/>
                </a:solidFill>
                <a:latin typeface="Palatino Linotype"/>
              </a:rPr>
              <a:t>shewn</a:t>
            </a:r>
            <a:r>
              <a:rPr lang="en-GB" b="0" i="0" u="none" strike="noStrike" baseline="0" dirty="0">
                <a:solidFill>
                  <a:srgbClr val="FFFFFF"/>
                </a:solidFill>
                <a:latin typeface="Palatino Linotype"/>
              </a:rPr>
              <a: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Son owned from Heaven by his Father's voice—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But where delays he now?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095" t="1" r="1499" b="617"/>
          <a:stretch/>
        </p:blipFill>
        <p:spPr>
          <a:xfrm>
            <a:off x="6328063" y="280554"/>
            <a:ext cx="2701637" cy="3345873"/>
          </a:xfrm>
          <a:prstGeom prst="rect">
            <a:avLst/>
          </a:prstGeom>
        </p:spPr>
      </p:pic>
    </p:spTree>
    <p:extLst>
      <p:ext uri="{BB962C8B-B14F-4D97-AF65-F5344CB8AC3E}">
        <p14:creationId xmlns:p14="http://schemas.microsoft.com/office/powerpoint/2010/main" val="300419198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Some great intent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Conceals him.  When twelve years he scarce had seen,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 lost him, but so found as well I saw</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He could not lose himself, but went about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His Father’s business.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095" t="1" r="1499" b="617"/>
          <a:stretch/>
        </p:blipFill>
        <p:spPr>
          <a:xfrm>
            <a:off x="6328063" y="280554"/>
            <a:ext cx="2701637" cy="3345873"/>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732" t="18670" r="4605" b="2867"/>
          <a:stretch/>
        </p:blipFill>
        <p:spPr>
          <a:xfrm>
            <a:off x="9331" y="12030"/>
            <a:ext cx="2312764" cy="2571069"/>
          </a:xfrm>
          <a:prstGeom prst="rect">
            <a:avLst/>
          </a:prstGeom>
        </p:spPr>
      </p:pic>
    </p:spTree>
    <p:extLst>
      <p:ext uri="{BB962C8B-B14F-4D97-AF65-F5344CB8AC3E}">
        <p14:creationId xmlns:p14="http://schemas.microsoft.com/office/powerpoint/2010/main" val="359743068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What he meant I mused—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Since understand; much more his absence now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Thus long to some great purpose he obscures.</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095" t="1" r="1499" b="617"/>
          <a:stretch/>
        </p:blipFill>
        <p:spPr>
          <a:xfrm>
            <a:off x="6328063" y="280554"/>
            <a:ext cx="2701637" cy="3345873"/>
          </a:xfrm>
          <a:prstGeom prst="rect">
            <a:avLst/>
          </a:prstGeom>
        </p:spPr>
      </p:pic>
    </p:spTree>
    <p:extLst>
      <p:ext uri="{BB962C8B-B14F-4D97-AF65-F5344CB8AC3E}">
        <p14:creationId xmlns:p14="http://schemas.microsoft.com/office/powerpoint/2010/main" val="14595297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But I to wait with patience am inured;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My heart hath been a storehouse long of things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sayings laid up, portending strange events.</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095" t="1" r="1499" b="617"/>
          <a:stretch/>
        </p:blipFill>
        <p:spPr>
          <a:xfrm>
            <a:off x="6328063" y="280554"/>
            <a:ext cx="2701637" cy="3345873"/>
          </a:xfrm>
          <a:prstGeom prst="rect">
            <a:avLst/>
          </a:prstGeom>
        </p:spPr>
      </p:pic>
    </p:spTree>
    <p:extLst>
      <p:ext uri="{BB962C8B-B14F-4D97-AF65-F5344CB8AC3E}">
        <p14:creationId xmlns:p14="http://schemas.microsoft.com/office/powerpoint/2010/main" val="130629664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MILTON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Thus Mary, pondering oft, and oft to mind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Recalling what remarkably had passed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Since first her Salutation heard, with thoughts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Meekly composed awaited the fulfilling:</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1"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383450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The while her Son, tracing the desert wild,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Sole, but with holiest meditations fed,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Into himself descended, and at once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All his great work to come before him set–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How to begin, how to accomplish best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His end of being on Earth, and mission high.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1"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324844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Now to the desert Satan takes his flight,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Where still, from shade to shade, the Son of God,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After forty days’ fasting, had remained,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Now hungering first, and to himself thus said:–</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439384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JESUS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Where will this end?  Four times ten days I have passed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Wandering this woody maze, and human food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Nor tasted, nor had appetite.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88100" y="0"/>
            <a:ext cx="2609850" cy="2999490"/>
          </a:xfrm>
          <a:prstGeom prst="rect">
            <a:avLst/>
          </a:prstGeom>
        </p:spPr>
      </p:pic>
    </p:spTree>
    <p:extLst>
      <p:ext uri="{BB962C8B-B14F-4D97-AF65-F5344CB8AC3E}">
        <p14:creationId xmlns:p14="http://schemas.microsoft.com/office/powerpoint/2010/main" val="2810882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3439392" y="6265718"/>
            <a:ext cx="3060581" cy="461665"/>
          </a:xfrm>
          <a:prstGeom prst="rect">
            <a:avLst/>
          </a:prstGeom>
          <a:noFill/>
        </p:spPr>
        <p:txBody>
          <a:bodyPr wrap="none" rtlCol="0">
            <a:spAutoFit/>
          </a:bodyPr>
          <a:lstStyle/>
          <a:p>
            <a:r>
              <a:rPr lang="en-US" sz="2400" dirty="0"/>
              <a:t>The Afflictions of Job</a:t>
            </a:r>
          </a:p>
        </p:txBody>
      </p:sp>
      <p:pic>
        <p:nvPicPr>
          <p:cNvPr id="7" name="Picture 5" descr="Admont Giant Bible, colour, whole page"/>
          <p:cNvPicPr>
            <a:picLocks noChangeAspect="1" noChangeArrowheads="1"/>
          </p:cNvPicPr>
          <p:nvPr/>
        </p:nvPicPr>
        <p:blipFill rotWithShape="1">
          <a:blip r:embed="rId2">
            <a:extLst>
              <a:ext uri="{28A0092B-C50C-407E-A947-70E740481C1C}">
                <a14:useLocalDpi xmlns:a14="http://schemas.microsoft.com/office/drawing/2010/main" val="0"/>
              </a:ext>
            </a:extLst>
          </a:blip>
          <a:srcRect l="22299" t="11688" r="8328" b="53947"/>
          <a:stretch/>
        </p:blipFill>
        <p:spPr bwMode="auto">
          <a:xfrm>
            <a:off x="264703" y="10962"/>
            <a:ext cx="8650705" cy="589820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80110418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But now I feel I hunger; which declares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Nature hath need of what she asks.  Yet God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Can satisfy that need some other way,</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Though hunger still remain.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88100" y="0"/>
            <a:ext cx="2609850" cy="2999490"/>
          </a:xfrm>
          <a:prstGeom prst="rect">
            <a:avLst/>
          </a:prstGeom>
        </p:spPr>
      </p:pic>
    </p:spTree>
    <p:extLst>
      <p:ext uri="{BB962C8B-B14F-4D97-AF65-F5344CB8AC3E}">
        <p14:creationId xmlns:p14="http://schemas.microsoft.com/office/powerpoint/2010/main" val="54636026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MILTON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It was the hour of night, when thus the Son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Communed in silent walk, then laid him down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Under the hospitable covert nigh</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trees thick interwoven.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1"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848685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There he slept,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dreamed, as appetite is wont to dream,</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meats and drinks, nature’s refreshment sweet.</a:t>
            </a:r>
            <a:br>
              <a:rPr lang="en-GB" b="0" i="0" u="none" strike="noStrike" baseline="0" dirty="0">
                <a:solidFill>
                  <a:srgbClr val="FFFFFF"/>
                </a:solidFill>
                <a:latin typeface="Palatino Linotype"/>
              </a:rPr>
            </a:br>
            <a:r>
              <a:rPr lang="en-GB" dirty="0">
                <a:solidFill>
                  <a:srgbClr val="FFFFFF"/>
                </a:solidFill>
                <a:latin typeface="Palatino Linotype"/>
              </a:rPr>
              <a:t>  </a:t>
            </a:r>
            <a:r>
              <a:rPr lang="en-GB" b="0" i="0" u="none" strike="noStrike" baseline="0" dirty="0">
                <a:solidFill>
                  <a:srgbClr val="FFFFFF"/>
                </a:solidFill>
                <a:latin typeface="Palatino Linotype"/>
              </a:rPr>
              <a:t>Him thought he by the brook of </a:t>
            </a:r>
            <a:r>
              <a:rPr lang="en-GB" b="0" i="0" u="none" strike="noStrike" baseline="0" dirty="0" err="1">
                <a:solidFill>
                  <a:srgbClr val="FFFFFF"/>
                </a:solidFill>
                <a:latin typeface="Palatino Linotype"/>
              </a:rPr>
              <a:t>Cherith</a:t>
            </a:r>
            <a:r>
              <a:rPr lang="en-GB" b="0" i="0" u="none" strike="noStrike" baseline="0" dirty="0">
                <a:solidFill>
                  <a:srgbClr val="FFFFFF"/>
                </a:solidFill>
                <a:latin typeface="Palatino Linotype"/>
              </a:rPr>
              <a:t> stood,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saw the ravens with their horny beaks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Food to Elijah bringing even and morn–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Though ravenous, taught to abstain from what they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brought;</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1"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326530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He saw the Prophet also, how he fled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Into the desert, and how there he slept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Under a juniper—then how, awaked,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He found his supper on the coals prepared,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by the Angel was bid rise and eat,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eat the second time after repose,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strength whereof sufficed him forty days.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1"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993065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Thus wore out night; and now the herald lark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Left his ground-nest, high </a:t>
            </a:r>
            <a:r>
              <a:rPr lang="en-GB" b="0" i="0" u="none" strike="noStrike" baseline="0" dirty="0" err="1">
                <a:solidFill>
                  <a:srgbClr val="FFFFFF"/>
                </a:solidFill>
                <a:latin typeface="Palatino Linotype"/>
              </a:rPr>
              <a:t>tow’ring</a:t>
            </a:r>
            <a:r>
              <a:rPr lang="en-GB" b="0" i="0" u="none" strike="noStrike" baseline="0" dirty="0">
                <a:solidFill>
                  <a:srgbClr val="FFFFFF"/>
                </a:solidFill>
                <a:latin typeface="Palatino Linotype"/>
              </a:rPr>
              <a:t> to descry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Morn’s approach, and greet her with his song.</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137666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As lightly from his grassy couch up rose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Our Saviour, and found all was but a dream;</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Fasting he went to sleep, and fasting </a:t>
            </a:r>
            <a:r>
              <a:rPr lang="en-GB" b="0" i="0" u="none" strike="noStrike" baseline="0" dirty="0" err="1">
                <a:solidFill>
                  <a:srgbClr val="FFFFFF"/>
                </a:solidFill>
                <a:latin typeface="Palatino Linotype"/>
              </a:rPr>
              <a:t>wak’d</a:t>
            </a:r>
            <a:r>
              <a:rPr lang="en-GB" b="0" i="0" u="none" strike="noStrike" baseline="0" dirty="0">
                <a:solidFill>
                  <a:srgbClr val="FFFFFF"/>
                </a:solidFill>
                <a:latin typeface="Palatino Linotype"/>
              </a:rPr>
              <a:t>.</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6112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Up to a hill anon his steps he </a:t>
            </a:r>
            <a:r>
              <a:rPr lang="en-GB" b="0" i="0" u="none" strike="noStrike" baseline="0" dirty="0" err="1">
                <a:solidFill>
                  <a:srgbClr val="FFFFFF"/>
                </a:solidFill>
                <a:latin typeface="Palatino Linotype"/>
              </a:rPr>
              <a:t>rear’d</a:t>
            </a:r>
            <a:r>
              <a:rPr lang="en-GB" b="0" i="0" u="none" strike="noStrike" baseline="0" dirty="0">
                <a:solidFill>
                  <a:srgbClr val="FFFFFF"/>
                </a:solidFill>
                <a:latin typeface="Palatino Linotype"/>
              </a:rPr>
              <a: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From whose high top to ken the prospect round,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If cottage were in view, sheep-cote, or herd;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But cottage, herd, or sheep-cote, none he saw–</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Only in a bottom saw a pleasant grove,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With chant of tuneful birds resounding loud.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1"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131977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Thither he bent his way, determined there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rest at noon, and entered soon the shade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High-</a:t>
            </a:r>
            <a:r>
              <a:rPr lang="en-GB" b="0" i="0" u="none" strike="noStrike" baseline="0" dirty="0" err="1">
                <a:solidFill>
                  <a:srgbClr val="FFFFFF"/>
                </a:solidFill>
                <a:latin typeface="Palatino Linotype"/>
              </a:rPr>
              <a:t>roof’d</a:t>
            </a:r>
            <a:r>
              <a:rPr lang="en-GB" b="0" i="0" u="none" strike="noStrike" baseline="0" dirty="0">
                <a:solidFill>
                  <a:srgbClr val="FFFFFF"/>
                </a:solidFill>
                <a:latin typeface="Palatino Linotype"/>
              </a:rPr>
              <a:t>, and walks beneath, and alleys brown,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That opened in the midst a woody scene;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Nature’s own work it seemed (Nature taught Art),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to a superstitious eye, the haunt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wood-gods and wood-nymphs.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193606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He </a:t>
            </a:r>
            <a:r>
              <a:rPr lang="en-GB" b="0" i="0" u="none" strike="noStrike" baseline="0" dirty="0" err="1">
                <a:solidFill>
                  <a:srgbClr val="FFFFFF"/>
                </a:solidFill>
                <a:latin typeface="Palatino Linotype"/>
              </a:rPr>
              <a:t>view’d</a:t>
            </a:r>
            <a:r>
              <a:rPr lang="en-GB" b="0" i="0" u="none" strike="noStrike" baseline="0" dirty="0">
                <a:solidFill>
                  <a:srgbClr val="FFFFFF"/>
                </a:solidFill>
                <a:latin typeface="Palatino Linotype"/>
              </a:rPr>
              <a:t> it round;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When suddenly a man before him stood,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Not rustic as before, but seemlier clad,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As one in city or court or palace bred,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with fair speech these words to him addressed:–</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951964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SATAN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With granted leave officious I return,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But much more wonder that the Son of God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In this wild solitude so long should bide,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all things destitute, and, well I know,</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Not without hunger.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E)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8310" y="0"/>
            <a:ext cx="2160090"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86536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3127664" y="6265718"/>
            <a:ext cx="3861098" cy="461665"/>
          </a:xfrm>
          <a:prstGeom prst="rect">
            <a:avLst/>
          </a:prstGeom>
          <a:noFill/>
        </p:spPr>
        <p:txBody>
          <a:bodyPr wrap="square" rtlCol="0">
            <a:spAutoFit/>
          </a:bodyPr>
          <a:lstStyle/>
          <a:p>
            <a:r>
              <a:rPr lang="en-US" sz="2400" dirty="0"/>
              <a:t>Jesus among the Doctors</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732" t="18670" r="4605" b="2867"/>
          <a:stretch/>
        </p:blipFill>
        <p:spPr>
          <a:xfrm>
            <a:off x="2018610" y="24062"/>
            <a:ext cx="5476346" cy="6087980"/>
          </a:xfrm>
          <a:prstGeom prst="rect">
            <a:avLst/>
          </a:prstGeom>
        </p:spPr>
      </p:pic>
    </p:spTree>
    <p:extLst>
      <p:ext uri="{BB962C8B-B14F-4D97-AF65-F5344CB8AC3E}">
        <p14:creationId xmlns:p14="http://schemas.microsoft.com/office/powerpoint/2010/main" val="198337809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Behold,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Nature ashamed, or – better to express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Troubled, that thou </a:t>
            </a:r>
            <a:r>
              <a:rPr lang="en-GB" b="0" i="0" u="none" strike="noStrike" baseline="0" dirty="0" err="1">
                <a:solidFill>
                  <a:srgbClr val="FFFFFF"/>
                </a:solidFill>
                <a:latin typeface="Palatino Linotype"/>
              </a:rPr>
              <a:t>should’st</a:t>
            </a:r>
            <a:r>
              <a:rPr lang="en-GB" b="0" i="0" u="none" strike="noStrike" baseline="0" dirty="0">
                <a:solidFill>
                  <a:srgbClr val="FFFFFF"/>
                </a:solidFill>
                <a:latin typeface="Palatino Linotype"/>
              </a:rPr>
              <a:t> hunger, hath purveyed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From all the elements her choicest store,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treat thee as beseems, and as her Lord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With honour.  Only deign to sit and eat.</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E)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8310" y="0"/>
            <a:ext cx="2160090"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399151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MILTON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He </a:t>
            </a:r>
            <a:r>
              <a:rPr lang="en-GB" b="0" i="0" u="none" strike="noStrike" baseline="0" dirty="0" err="1">
                <a:solidFill>
                  <a:srgbClr val="FFFFFF"/>
                </a:solidFill>
                <a:latin typeface="Palatino Linotype"/>
              </a:rPr>
              <a:t>spake</a:t>
            </a:r>
            <a:r>
              <a:rPr lang="en-GB" b="0" i="0" u="none" strike="noStrike" baseline="0" dirty="0">
                <a:solidFill>
                  <a:srgbClr val="FFFFFF"/>
                </a:solidFill>
                <a:latin typeface="Palatino Linotype"/>
              </a:rPr>
              <a:t> no dream; for, as his words had end,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Our Saviour, lifting up his eyes, beheld,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In ample space under the broadest shade,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 table richly spread in regal mode,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With dishes piled and meats of noblest sort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savour—</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234614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beasts of chase, or fowl of game,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In pastry built, or from the spit, or boiled,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t>
            </a:r>
            <a:r>
              <a:rPr lang="en-GB" b="0" i="0" u="none" strike="noStrike" baseline="0" dirty="0" err="1">
                <a:solidFill>
                  <a:srgbClr val="FFFFFF"/>
                </a:solidFill>
                <a:latin typeface="Palatino Linotype"/>
              </a:rPr>
              <a:t>Grisamber</a:t>
            </a:r>
            <a:r>
              <a:rPr lang="en-GB" b="0" i="0" u="none" strike="noStrike" baseline="0" dirty="0">
                <a:solidFill>
                  <a:srgbClr val="FFFFFF"/>
                </a:solidFill>
                <a:latin typeface="Palatino Linotype"/>
              </a:rPr>
              <a:t>-steamed; all fish, from sea or shore,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Freshet or purling brook, of shell or fin,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a:t>
            </a:r>
            <a:r>
              <a:rPr lang="en-GB" b="0" i="0" u="none" strike="noStrike" baseline="0" dirty="0" err="1">
                <a:solidFill>
                  <a:srgbClr val="FFFFFF"/>
                </a:solidFill>
                <a:latin typeface="Palatino Linotype"/>
              </a:rPr>
              <a:t>exquisítest</a:t>
            </a:r>
            <a:r>
              <a:rPr lang="en-GB" b="0" i="0" u="none" strike="noStrike" baseline="0" dirty="0">
                <a:solidFill>
                  <a:srgbClr val="FFFFFF"/>
                </a:solidFill>
                <a:latin typeface="Palatino Linotype"/>
              </a:rPr>
              <a:t> name, for which was drained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Pontus, and </a:t>
            </a:r>
            <a:r>
              <a:rPr lang="en-GB" b="0" i="0" u="none" strike="noStrike" baseline="0" dirty="0" err="1">
                <a:solidFill>
                  <a:srgbClr val="FFFFFF"/>
                </a:solidFill>
                <a:latin typeface="Palatino Linotype"/>
              </a:rPr>
              <a:t>Lucrine</a:t>
            </a:r>
            <a:r>
              <a:rPr lang="en-GB" b="0" i="0" u="none" strike="noStrike" baseline="0" dirty="0">
                <a:solidFill>
                  <a:srgbClr val="FFFFFF"/>
                </a:solidFill>
                <a:latin typeface="Palatino Linotype"/>
              </a:rPr>
              <a:t> bay, and </a:t>
            </a:r>
            <a:r>
              <a:rPr lang="en-GB" b="0" i="0" u="none" strike="noStrike" baseline="0" dirty="0" err="1">
                <a:solidFill>
                  <a:srgbClr val="FFFFFF"/>
                </a:solidFill>
                <a:latin typeface="Palatino Linotype"/>
              </a:rPr>
              <a:t>Afric</a:t>
            </a:r>
            <a:r>
              <a:rPr lang="en-GB" b="0" i="0" u="none" strike="noStrike" baseline="0" dirty="0">
                <a:solidFill>
                  <a:srgbClr val="FFFFFF"/>
                </a:solidFill>
                <a:latin typeface="Palatino Linotype"/>
              </a:rPr>
              <a:t> coast.</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432335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0" i="0" u="none" strike="noStrike" baseline="0" dirty="0">
                <a:solidFill>
                  <a:srgbClr val="FFFFFF"/>
                </a:solidFill>
                <a:latin typeface="Palatino Linotype"/>
              </a:rPr>
              <a:t>  Alas! how simple, to these </a:t>
            </a:r>
            <a:r>
              <a:rPr lang="en-GB" b="0" i="0" u="none" strike="noStrike" baseline="0" dirty="0" err="1">
                <a:solidFill>
                  <a:srgbClr val="FFFFFF"/>
                </a:solidFill>
                <a:latin typeface="Palatino Linotype"/>
              </a:rPr>
              <a:t>cates</a:t>
            </a:r>
            <a:r>
              <a:rPr lang="en-GB" b="0" i="0" u="none" strike="noStrike" baseline="0" dirty="0">
                <a:solidFill>
                  <a:srgbClr val="FFFFFF"/>
                </a:solidFill>
                <a:latin typeface="Palatino Linotype"/>
              </a:rPr>
              <a:t> compared,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Was that crude Apple that diverted Eve!</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828634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And at a stately sideboard, by the wine,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That fragrant smell diffused, in order stood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Tall stripling youths, rich-clad, of fairer hue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Than </a:t>
            </a:r>
            <a:r>
              <a:rPr lang="en-GB" b="0" i="0" u="none" strike="noStrike" baseline="0" dirty="0" err="1">
                <a:solidFill>
                  <a:srgbClr val="FFFFFF"/>
                </a:solidFill>
                <a:latin typeface="Palatino Linotype"/>
              </a:rPr>
              <a:t>Ganymed</a:t>
            </a:r>
            <a:r>
              <a:rPr lang="en-GB" b="0" i="0" u="none" strike="noStrike" baseline="0" dirty="0">
                <a:solidFill>
                  <a:srgbClr val="FFFFFF"/>
                </a:solidFill>
                <a:latin typeface="Palatino Linotype"/>
              </a:rPr>
              <a:t> or </a:t>
            </a:r>
            <a:r>
              <a:rPr lang="en-GB" b="0" i="0" u="none" strike="noStrike" baseline="0" dirty="0" err="1">
                <a:solidFill>
                  <a:srgbClr val="FFFFFF"/>
                </a:solidFill>
                <a:latin typeface="Palatino Linotype"/>
              </a:rPr>
              <a:t>Hylas</a:t>
            </a:r>
            <a:r>
              <a:rPr lang="en-GB" b="0" i="0" u="none" strike="noStrike" baseline="0" dirty="0">
                <a:solidFill>
                  <a:srgbClr val="FFFFFF"/>
                </a:solidFill>
                <a:latin typeface="Palatino Linotype"/>
              </a:rPr>
              <a:t>;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770421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distant more,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Under the trees now </a:t>
            </a:r>
            <a:r>
              <a:rPr lang="en-GB" b="0" i="0" u="none" strike="noStrike" baseline="0" dirty="0" err="1">
                <a:solidFill>
                  <a:srgbClr val="FFFFFF"/>
                </a:solidFill>
                <a:latin typeface="Palatino Linotype"/>
              </a:rPr>
              <a:t>tripp’d</a:t>
            </a:r>
            <a:r>
              <a:rPr lang="en-GB" b="0" i="0" u="none" strike="noStrike" baseline="0" dirty="0">
                <a:solidFill>
                  <a:srgbClr val="FFFFFF"/>
                </a:solidFill>
                <a:latin typeface="Palatino Linotype"/>
              </a:rPr>
              <a:t>, now solemn stood,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Nymphs of Diana's train, and </a:t>
            </a:r>
            <a:r>
              <a:rPr lang="en-GB" b="0" i="0" u="none" strike="noStrike" baseline="0" dirty="0" err="1">
                <a:solidFill>
                  <a:srgbClr val="FFFFFF"/>
                </a:solidFill>
                <a:latin typeface="Palatino Linotype"/>
              </a:rPr>
              <a:t>Naiades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With fruits and flowers from Amalthea’s horn,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ladies of the Hesperides, that seemed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Fairer than </a:t>
            </a:r>
            <a:r>
              <a:rPr lang="en-GB" b="0" i="0" u="none" strike="noStrike" baseline="0" dirty="0" err="1">
                <a:solidFill>
                  <a:srgbClr val="FFFFFF"/>
                </a:solidFill>
                <a:latin typeface="Palatino Linotype"/>
              </a:rPr>
              <a:t>feign’d</a:t>
            </a:r>
            <a:r>
              <a:rPr lang="en-GB" b="0" i="0" u="none" strike="noStrike" baseline="0" dirty="0">
                <a:solidFill>
                  <a:srgbClr val="FFFFFF"/>
                </a:solidFill>
                <a:latin typeface="Palatino Linotype"/>
              </a:rPr>
              <a:t> of old, or fabled since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faery damsels met in forest wide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By knights of </a:t>
            </a:r>
            <a:r>
              <a:rPr lang="en-GB" b="0" i="0" u="none" strike="noStrike" baseline="0" dirty="0" err="1">
                <a:solidFill>
                  <a:srgbClr val="FFFFFF"/>
                </a:solidFill>
                <a:latin typeface="Palatino Linotype"/>
              </a:rPr>
              <a:t>Logrës</a:t>
            </a:r>
            <a:r>
              <a:rPr lang="en-GB" b="0" i="0" u="none" strike="noStrike" baseline="0" dirty="0">
                <a:solidFill>
                  <a:srgbClr val="FFFFFF"/>
                </a:solidFill>
                <a:latin typeface="Palatino Linotype"/>
              </a:rPr>
              <a:t>, or of </a:t>
            </a:r>
            <a:r>
              <a:rPr lang="en-GB" b="0" i="0" u="none" strike="noStrike" baseline="0" dirty="0" err="1">
                <a:solidFill>
                  <a:srgbClr val="FFFFFF"/>
                </a:solidFill>
                <a:latin typeface="Palatino Linotype"/>
              </a:rPr>
              <a:t>Lyoness</a:t>
            </a:r>
            <a:r>
              <a:rPr lang="en-GB" b="0" i="0" u="none" strike="noStrike" baseline="0" dirty="0">
                <a:solidFill>
                  <a:srgbClr val="FFFFFF"/>
                </a:solidFill>
                <a:latin typeface="Palatino Linotype"/>
              </a:rPr>
              <a:t>,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Lancelot, or </a:t>
            </a:r>
            <a:r>
              <a:rPr lang="en-GB" b="0" i="0" u="none" strike="noStrike" baseline="0" dirty="0" err="1">
                <a:solidFill>
                  <a:srgbClr val="FFFFFF"/>
                </a:solidFill>
                <a:latin typeface="Palatino Linotype"/>
              </a:rPr>
              <a:t>Pelleas</a:t>
            </a:r>
            <a:r>
              <a:rPr lang="en-GB" b="0" i="0" u="none" strike="noStrike" baseline="0" dirty="0">
                <a:solidFill>
                  <a:srgbClr val="FFFFFF"/>
                </a:solidFill>
                <a:latin typeface="Palatino Linotype"/>
              </a:rPr>
              <a:t>, or </a:t>
            </a:r>
            <a:r>
              <a:rPr lang="en-GB" b="0" i="0" u="none" strike="noStrike" baseline="0" dirty="0" err="1">
                <a:solidFill>
                  <a:srgbClr val="FFFFFF"/>
                </a:solidFill>
                <a:latin typeface="Palatino Linotype"/>
              </a:rPr>
              <a:t>Pellenore</a:t>
            </a:r>
            <a:r>
              <a:rPr lang="en-GB" b="0" i="0" u="none" strike="noStrike" baseline="0" dirty="0">
                <a:solidFill>
                  <a:srgbClr val="FFFFFF"/>
                </a:solidFill>
                <a:latin typeface="Palatino Linotype"/>
              </a:rPr>
              <a:t>.</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AA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3222" y="0"/>
            <a:ext cx="2300778"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403814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And all the while harmonious airs were heard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chiming strings or charming pipes; and winds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gentlest gale Arabian odours </a:t>
            </a:r>
            <a:r>
              <a:rPr lang="en-GB" b="0" i="0" u="none" strike="noStrike" baseline="0" dirty="0" err="1">
                <a:solidFill>
                  <a:srgbClr val="FFFFFF"/>
                </a:solidFill>
                <a:latin typeface="Palatino Linotype"/>
              </a:rPr>
              <a:t>fann’d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From their soft wings, and Flora’s earliest smells.</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544401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0" i="0" u="none" strike="noStrike" baseline="0" dirty="0">
                <a:solidFill>
                  <a:srgbClr val="FFFFFF"/>
                </a:solidFill>
                <a:latin typeface="Palatino Linotype"/>
              </a:rPr>
              <a:t>  Such was the splendour; and the Tempter now</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His invitation earnestly </a:t>
            </a:r>
            <a:r>
              <a:rPr lang="en-GB" b="0" i="0" u="none" strike="noStrike" baseline="0" dirty="0" err="1">
                <a:solidFill>
                  <a:srgbClr val="FFFFFF"/>
                </a:solidFill>
                <a:latin typeface="Palatino Linotype"/>
              </a:rPr>
              <a:t>renew’d</a:t>
            </a:r>
            <a:r>
              <a:rPr lang="en-GB" b="0" i="0" u="none" strike="noStrike" baseline="0" dirty="0">
                <a:solidFill>
                  <a:srgbClr val="FFFFFF"/>
                </a:solidFill>
                <a:latin typeface="Palatino Linotype"/>
              </a:rPr>
              <a:t>.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897801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SATAN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What doubts the Son of God to sit and eat?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These are not fruits forbidden; no interdict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Defends the touching of these viands pure.               	  </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6" descr="Rivers (E) 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8310" y="0"/>
            <a:ext cx="2160090" cy="313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764149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JESUS</a:t>
            </a:r>
            <a:br>
              <a:rPr lang="en-GB" b="0" i="1" u="none" strike="noStrike" baseline="0" dirty="0">
                <a:solidFill>
                  <a:srgbClr val="FFFFFF"/>
                </a:solidFill>
                <a:latin typeface="Palatino Linotype"/>
              </a:rPr>
            </a:br>
            <a:r>
              <a:rPr lang="en-GB" b="0" i="0" u="none" strike="noStrike" baseline="0" dirty="0">
                <a:solidFill>
                  <a:srgbClr val="FFFFFF"/>
                </a:solidFill>
                <a:latin typeface="Palatino Linotype"/>
              </a:rPr>
              <a:t>  Shall I receive by gift what of my own,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When and where likes me best, I can command?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 can at will, doubt not, as soon as thou,</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Command a table in this wilderness,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call swift flights of Angels ministrant,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Arrayed in glory, on my cup to attend.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Thy pompous delicacies I condemn,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count thy specious gifts no gifts, but guiles.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8464" y="1"/>
            <a:ext cx="2580135" cy="3048000"/>
          </a:xfrm>
          <a:prstGeom prst="rect">
            <a:avLst/>
          </a:prstGeom>
        </p:spPr>
      </p:pic>
    </p:spTree>
    <p:extLst>
      <p:ext uri="{BB962C8B-B14F-4D97-AF65-F5344CB8AC3E}">
        <p14:creationId xmlns:p14="http://schemas.microsoft.com/office/powerpoint/2010/main" val="7712781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2015148" y="6209500"/>
            <a:ext cx="4787464" cy="461665"/>
          </a:xfrm>
          <a:prstGeom prst="rect">
            <a:avLst/>
          </a:prstGeom>
          <a:noFill/>
        </p:spPr>
        <p:txBody>
          <a:bodyPr wrap="none" rtlCol="0">
            <a:spAutoFit/>
          </a:bodyPr>
          <a:lstStyle/>
          <a:p>
            <a:r>
              <a:rPr lang="en-US" sz="2400" dirty="0"/>
              <a:t>The Temptation of Adam and Eve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3832" y="0"/>
            <a:ext cx="4150096" cy="6038050"/>
          </a:xfrm>
          <a:prstGeom prst="rect">
            <a:avLst/>
          </a:prstGeom>
        </p:spPr>
      </p:pic>
    </p:spTree>
    <p:extLst>
      <p:ext uri="{BB962C8B-B14F-4D97-AF65-F5344CB8AC3E}">
        <p14:creationId xmlns:p14="http://schemas.microsoft.com/office/powerpoint/2010/main" val="91962477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059" y="2437132"/>
            <a:ext cx="8229600" cy="3734750"/>
          </a:xfrm>
        </p:spPr>
        <p:txBody>
          <a:bodyPr/>
          <a:lstStyle/>
          <a:p>
            <a:pPr algn="ctr" rtl="0"/>
            <a:r>
              <a:rPr lang="en-GB" sz="3600" b="0" i="0" u="none" strike="noStrike" baseline="0" dirty="0" err="1">
                <a:solidFill>
                  <a:srgbClr val="FFFF00"/>
                </a:solidFill>
                <a:latin typeface="Palatino Linotype"/>
              </a:rPr>
              <a:t>Entracte</a:t>
            </a:r>
            <a:r>
              <a:rPr lang="en-GB" sz="3600" b="0" i="0" u="none" strike="noStrike" baseline="0" dirty="0">
                <a:solidFill>
                  <a:srgbClr val="FFFF00"/>
                </a:solidFill>
                <a:latin typeface="Palatino Linotype"/>
              </a:rPr>
              <a:t> </a:t>
            </a:r>
            <a:br>
              <a:rPr lang="en-GB" sz="3600" b="0" i="0" u="none" strike="noStrike" baseline="0" dirty="0">
                <a:solidFill>
                  <a:srgbClr val="FFFF00"/>
                </a:solidFill>
                <a:latin typeface="Palatino Linotype"/>
              </a:rPr>
            </a:br>
            <a:br>
              <a:rPr lang="en-GB" sz="3600" b="0" i="0" u="none" strike="noStrike" baseline="0" dirty="0">
                <a:solidFill>
                  <a:srgbClr val="FFFF00"/>
                </a:solidFill>
                <a:latin typeface="Palatino Linotype"/>
              </a:rPr>
            </a:br>
            <a:r>
              <a:rPr lang="en-GB" sz="3600" b="0" i="0" u="none" strike="noStrike" baseline="0" dirty="0">
                <a:solidFill>
                  <a:srgbClr val="FFFF00"/>
                </a:solidFill>
                <a:latin typeface="Palatino Linotype"/>
              </a:rPr>
              <a:t>&amp;</a:t>
            </a:r>
            <a:br>
              <a:rPr lang="en-GB" sz="3600" b="0" i="0" u="none" strike="noStrike" dirty="0">
                <a:solidFill>
                  <a:srgbClr val="FFFF00"/>
                </a:solidFill>
                <a:latin typeface="Palatino Linotype"/>
              </a:rPr>
            </a:br>
            <a:br>
              <a:rPr lang="en-GB" sz="3600" b="0" i="0" u="none" strike="noStrike" dirty="0">
                <a:solidFill>
                  <a:srgbClr val="FFFF00"/>
                </a:solidFill>
                <a:latin typeface="Palatino Linotype"/>
              </a:rPr>
            </a:br>
            <a:r>
              <a:rPr lang="en-GB" sz="3600" b="0" i="0" u="none" strike="noStrike" dirty="0">
                <a:solidFill>
                  <a:srgbClr val="FFFF00"/>
                </a:solidFill>
                <a:latin typeface="Palatino Linotype"/>
              </a:rPr>
              <a:t>Transition</a:t>
            </a:r>
            <a:br>
              <a:rPr lang="en-GB" b="0" i="0" u="none" strike="noStrike" baseline="0" dirty="0">
                <a:solidFill>
                  <a:srgbClr val="FFFF00"/>
                </a:solidFill>
                <a:latin typeface="Palatino Linotype"/>
              </a:rPr>
            </a:br>
            <a:br>
              <a:rPr lang="en-GB" b="0" i="0" u="none" strike="noStrike" baseline="0" dirty="0">
                <a:solidFill>
                  <a:srgbClr val="FFFF00"/>
                </a:solidFill>
                <a:latin typeface="Palatino Linotype"/>
              </a:rPr>
            </a:br>
            <a:br>
              <a:rPr lang="en-GB" dirty="0">
                <a:solidFill>
                  <a:srgbClr val="FFFFFF"/>
                </a:solidFill>
                <a:latin typeface="Palatino Linotype"/>
              </a:rPr>
            </a:br>
            <a:br>
              <a:rPr lang="en-GB" dirty="0">
                <a:solidFill>
                  <a:srgbClr val="FFFFFF"/>
                </a:solidFill>
                <a:latin typeface="Palatino Linotype"/>
              </a:rPr>
            </a:br>
            <a:br>
              <a:rPr lang="en-GB" b="0" i="0" u="none" strike="noStrike" baseline="0" dirty="0">
                <a:solidFill>
                  <a:srgbClr val="FFFFFF"/>
                </a:solidFill>
                <a:latin typeface="Palatino Linotype"/>
              </a:rPr>
            </a:br>
            <a:endParaRPr lang="en-GB" b="0" i="1"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72300" y="10390"/>
            <a:ext cx="2155536" cy="2955044"/>
          </a:xfrm>
          <a:prstGeom prst="rect">
            <a:avLst/>
          </a:prstGeom>
        </p:spPr>
      </p:pic>
    </p:spTree>
    <p:extLst>
      <p:ext uri="{BB962C8B-B14F-4D97-AF65-F5344CB8AC3E}">
        <p14:creationId xmlns:p14="http://schemas.microsoft.com/office/powerpoint/2010/main" val="190113886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b="0" i="0" u="none" strike="noStrike" baseline="0" dirty="0">
                <a:solidFill>
                  <a:srgbClr val="FFFF00"/>
                </a:solidFill>
                <a:latin typeface="Palatino Linotype"/>
              </a:rPr>
              <a:t>Satan</a:t>
            </a:r>
            <a:r>
              <a:rPr lang="en-GB" b="0" i="0" u="none" strike="noStrike" dirty="0">
                <a:solidFill>
                  <a:srgbClr val="FFFF00"/>
                </a:solidFill>
                <a:latin typeface="Palatino Linotype"/>
              </a:rPr>
              <a:t> now </a:t>
            </a:r>
            <a:r>
              <a:rPr lang="en-GB" b="0" i="0" u="none" strike="noStrike" baseline="0" dirty="0">
                <a:solidFill>
                  <a:srgbClr val="FFFF00"/>
                </a:solidFill>
                <a:latin typeface="Palatino Linotype"/>
              </a:rPr>
              <a:t>tries another line of attack. </a:t>
            </a:r>
            <a:br>
              <a:rPr lang="en-GB" b="0" i="0" u="none" strike="noStrike" baseline="0" dirty="0">
                <a:solidFill>
                  <a:srgbClr val="FFFF00"/>
                </a:solidFill>
                <a:latin typeface="Palatino Linotype"/>
              </a:rPr>
            </a:br>
            <a:br>
              <a:rPr lang="en-GB" b="0" i="0" u="none" strike="noStrike" baseline="0" dirty="0">
                <a:solidFill>
                  <a:srgbClr val="FFFF00"/>
                </a:solidFill>
                <a:latin typeface="Palatino Linotype"/>
              </a:rPr>
            </a:br>
            <a:r>
              <a:rPr lang="en-GB" b="0" i="0" u="none" strike="noStrike" baseline="0" dirty="0">
                <a:solidFill>
                  <a:srgbClr val="FFFF00"/>
                </a:solidFill>
                <a:latin typeface="Palatino Linotype"/>
              </a:rPr>
              <a:t>Clearly, Jesus’ heart is ‘set on high designs’. </a:t>
            </a:r>
            <a:br>
              <a:rPr lang="en-GB" dirty="0">
                <a:solidFill>
                  <a:srgbClr val="FFFF00"/>
                </a:solidFill>
              </a:rPr>
            </a:br>
            <a:r>
              <a:rPr lang="en-GB" dirty="0">
                <a:solidFill>
                  <a:srgbClr val="FFFF00"/>
                </a:solidFill>
              </a:rPr>
              <a:t>But ‘great acts require great means of enterprise’. </a:t>
            </a:r>
            <a:br>
              <a:rPr lang="en-GB" dirty="0">
                <a:solidFill>
                  <a:srgbClr val="FFFF00"/>
                </a:solidFill>
              </a:rPr>
            </a:br>
            <a:br>
              <a:rPr lang="en-GB" dirty="0">
                <a:solidFill>
                  <a:srgbClr val="FFFF00"/>
                </a:solidFill>
              </a:rPr>
            </a:br>
            <a:r>
              <a:rPr lang="en-GB" dirty="0">
                <a:solidFill>
                  <a:srgbClr val="FFFF00"/>
                </a:solidFill>
              </a:rPr>
              <a:t>In short, Jesus will need money:</a:t>
            </a:r>
            <a:br>
              <a:rPr lang="en-GB" dirty="0">
                <a:solidFill>
                  <a:srgbClr val="FFFF00"/>
                </a:solidFill>
              </a:rPr>
            </a:br>
            <a:br>
              <a:rPr lang="en-GB" dirty="0">
                <a:solidFill>
                  <a:srgbClr val="FFFFFF"/>
                </a:solidFill>
              </a:rPr>
            </a:br>
            <a:r>
              <a:rPr lang="en-GB" dirty="0">
                <a:solidFill>
                  <a:srgbClr val="FFFFFF"/>
                </a:solidFill>
              </a:rPr>
              <a:t>      ‘Money brings honour, friends, conquest, and realms. 	</a:t>
            </a:r>
            <a:br>
              <a:rPr lang="en-GB" dirty="0">
                <a:solidFill>
                  <a:srgbClr val="FFFFFF"/>
                </a:solidFill>
              </a:rPr>
            </a:br>
            <a:r>
              <a:rPr lang="en-GB" dirty="0">
                <a:solidFill>
                  <a:srgbClr val="FFFFFF"/>
                </a:solidFill>
              </a:rPr>
              <a:t>      Get riches first, get wealth, and treasure heap.  	</a:t>
            </a:r>
            <a:br>
              <a:rPr lang="en-GB" dirty="0">
                <a:solidFill>
                  <a:srgbClr val="FFFFFF"/>
                </a:solidFill>
              </a:rPr>
            </a:br>
            <a:r>
              <a:rPr lang="en-GB" dirty="0">
                <a:solidFill>
                  <a:srgbClr val="FFFFFF"/>
                </a:solidFill>
              </a:rPr>
              <a:t>      Those whom I favour thrive in wealth </a:t>
            </a:r>
            <a:r>
              <a:rPr lang="en-GB" dirty="0" err="1">
                <a:solidFill>
                  <a:srgbClr val="FFFFFF"/>
                </a:solidFill>
              </a:rPr>
              <a:t>amain</a:t>
            </a:r>
            <a:r>
              <a:rPr lang="en-GB" dirty="0">
                <a:solidFill>
                  <a:srgbClr val="FFFFFF"/>
                </a:solidFill>
              </a:rPr>
              <a:t>, 	</a:t>
            </a:r>
            <a:br>
              <a:rPr lang="en-GB" dirty="0">
                <a:solidFill>
                  <a:srgbClr val="FFFFFF"/>
                </a:solidFill>
              </a:rPr>
            </a:br>
            <a:r>
              <a:rPr lang="en-GB" dirty="0">
                <a:solidFill>
                  <a:srgbClr val="FFFFFF"/>
                </a:solidFill>
              </a:rPr>
              <a:t>      While Virtue, Valour, Wisdom sit in want.’ 	</a:t>
            </a:r>
            <a:br>
              <a:rPr lang="en-GB" dirty="0">
                <a:solidFill>
                  <a:srgbClr val="FFFFFF"/>
                </a:solidFill>
              </a:rPr>
            </a:br>
            <a:br>
              <a:rPr lang="en-GB" dirty="0">
                <a:solidFill>
                  <a:srgbClr val="FFFFFF"/>
                </a:solidFill>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3168672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b="0" i="0" u="none" strike="noStrike" baseline="0" dirty="0">
                <a:solidFill>
                  <a:srgbClr val="FFFF00"/>
                </a:solidFill>
                <a:latin typeface="Palatino Linotype"/>
              </a:rPr>
              <a:t>Jesus</a:t>
            </a:r>
            <a:r>
              <a:rPr lang="en-GB" b="0" i="0" u="none" strike="noStrike" dirty="0">
                <a:solidFill>
                  <a:srgbClr val="FFFF00"/>
                </a:solidFill>
                <a:latin typeface="Palatino Linotype"/>
              </a:rPr>
              <a:t> </a:t>
            </a:r>
            <a:r>
              <a:rPr lang="en-GB" dirty="0">
                <a:solidFill>
                  <a:srgbClr val="FFFF00"/>
                </a:solidFill>
              </a:rPr>
              <a:t>dismisses the efficacy of wealth</a:t>
            </a:r>
            <a:br>
              <a:rPr lang="en-GB" dirty="0">
                <a:solidFill>
                  <a:srgbClr val="FFFF00"/>
                </a:solidFill>
              </a:rPr>
            </a:br>
            <a:r>
              <a:rPr lang="en-GB" dirty="0">
                <a:solidFill>
                  <a:srgbClr val="FFFF00"/>
                </a:solidFill>
              </a:rPr>
              <a:t>                             as a </a:t>
            </a:r>
            <a:r>
              <a:rPr lang="en-GB" i="1" dirty="0">
                <a:solidFill>
                  <a:srgbClr val="FFFF00"/>
                </a:solidFill>
              </a:rPr>
              <a:t>means</a:t>
            </a:r>
            <a:r>
              <a:rPr lang="en-GB" dirty="0">
                <a:solidFill>
                  <a:srgbClr val="FFFF00"/>
                </a:solidFill>
              </a:rPr>
              <a:t> to the end of conquest:</a:t>
            </a:r>
            <a:br>
              <a:rPr lang="en-GB" b="0" i="0" u="none" strike="noStrike" baseline="0" dirty="0">
                <a:solidFill>
                  <a:srgbClr val="FFFF00"/>
                </a:solidFill>
                <a:latin typeface="Palatino Linotype"/>
              </a:rPr>
            </a:b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t>
            </a:r>
            <a:r>
              <a:rPr lang="en-GB" dirty="0">
                <a:solidFill>
                  <a:srgbClr val="FFFFFF"/>
                </a:solidFill>
                <a:latin typeface="Palatino Linotype"/>
              </a:rPr>
              <a:t>‘</a:t>
            </a:r>
            <a:r>
              <a:rPr lang="en-GB" b="0" i="0" u="none" strike="noStrike" baseline="0" dirty="0">
                <a:solidFill>
                  <a:srgbClr val="FFFFFF"/>
                </a:solidFill>
                <a:latin typeface="Palatino Linotype"/>
              </a:rPr>
              <a:t>Yet wealth without these three is impotent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gain </a:t>
            </a:r>
            <a:r>
              <a:rPr lang="en-GB" b="0" i="0" u="none" strike="noStrike" baseline="0" dirty="0" err="1">
                <a:solidFill>
                  <a:srgbClr val="FFFFFF"/>
                </a:solidFill>
                <a:latin typeface="Palatino Linotype"/>
              </a:rPr>
              <a:t>dominïon</a:t>
            </a:r>
            <a:r>
              <a:rPr lang="en-GB" b="0" i="0" u="none" strike="noStrike" baseline="0" dirty="0">
                <a:solidFill>
                  <a:srgbClr val="FFFFFF"/>
                </a:solidFill>
                <a:latin typeface="Palatino Linotype"/>
              </a:rPr>
              <a:t>, or keep it gained.’	</a:t>
            </a:r>
            <a:br>
              <a:rPr lang="en-GB" b="0" i="0" u="none" strike="noStrike" baseline="0" dirty="0">
                <a:solidFill>
                  <a:srgbClr val="FFFFFF"/>
                </a:solidFill>
                <a:latin typeface="Palatino Linotype"/>
              </a:rPr>
            </a:br>
            <a:br>
              <a:rPr lang="en-GB" b="0" i="0" u="none" strike="noStrike" baseline="0" dirty="0">
                <a:solidFill>
                  <a:srgbClr val="FFFFFF"/>
                </a:solidFill>
                <a:latin typeface="Palatino Linotype"/>
              </a:rPr>
            </a:br>
            <a:br>
              <a:rPr lang="en-GB" b="0" i="0" u="none" strike="noStrike" baseline="0" dirty="0">
                <a:solidFill>
                  <a:srgbClr val="FFFFFF"/>
                </a:solidFill>
                <a:latin typeface="Palatino Linotype"/>
              </a:rPr>
            </a:br>
            <a:r>
              <a:rPr lang="en-GB" b="0" i="0" u="none" strike="noStrike" baseline="0" dirty="0">
                <a:solidFill>
                  <a:srgbClr val="FFFF00"/>
                </a:solidFill>
                <a:latin typeface="Palatino Linotype"/>
              </a:rPr>
              <a:t>Then</a:t>
            </a:r>
            <a:r>
              <a:rPr lang="en-GB" b="0" i="0" u="none" strike="noStrike" dirty="0">
                <a:solidFill>
                  <a:srgbClr val="FFFF00"/>
                </a:solidFill>
                <a:latin typeface="Palatino Linotype"/>
              </a:rPr>
              <a:t> </a:t>
            </a:r>
            <a:r>
              <a:rPr lang="en-GB" dirty="0">
                <a:solidFill>
                  <a:srgbClr val="FFFF00"/>
                </a:solidFill>
              </a:rPr>
              <a:t>he condemns the </a:t>
            </a:r>
            <a:r>
              <a:rPr lang="en-GB" i="1" dirty="0">
                <a:solidFill>
                  <a:srgbClr val="FFFF00"/>
                </a:solidFill>
              </a:rPr>
              <a:t>end</a:t>
            </a:r>
            <a:r>
              <a:rPr lang="en-GB" dirty="0">
                <a:solidFill>
                  <a:srgbClr val="FFFF00"/>
                </a:solidFill>
              </a:rPr>
              <a:t> of conquest itself:  </a:t>
            </a:r>
            <a:br>
              <a:rPr lang="en-GB" dirty="0">
                <a:solidFill>
                  <a:srgbClr val="FFFFFF"/>
                </a:solidFill>
              </a:rPr>
            </a:br>
            <a:br>
              <a:rPr lang="en-GB" dirty="0">
                <a:solidFill>
                  <a:srgbClr val="FFFFFF"/>
                </a:solidFill>
              </a:rPr>
            </a:br>
            <a:r>
              <a:rPr lang="en-GB" dirty="0">
                <a:solidFill>
                  <a:srgbClr val="FFFFFF"/>
                </a:solidFill>
              </a:rPr>
              <a:t>                              “With like aversion I reject </a:t>
            </a:r>
            <a:br>
              <a:rPr lang="en-GB" dirty="0">
                <a:solidFill>
                  <a:srgbClr val="FFFFFF"/>
                </a:solidFill>
              </a:rPr>
            </a:br>
            <a:r>
              <a:rPr lang="en-GB" dirty="0">
                <a:solidFill>
                  <a:srgbClr val="FFFFFF"/>
                </a:solidFill>
              </a:rPr>
              <a:t>       Riches and realms.”</a:t>
            </a:r>
            <a:br>
              <a:rPr lang="en-GB" dirty="0">
                <a:solidFill>
                  <a:srgbClr val="FFFFFF"/>
                </a:solidFill>
              </a:rPr>
            </a:br>
            <a:br>
              <a:rPr lang="en-GB" dirty="0">
                <a:solidFill>
                  <a:srgbClr val="FFFFFF"/>
                </a:solidFill>
              </a:rPr>
            </a:br>
            <a:r>
              <a:rPr lang="en-GB" dirty="0">
                <a:solidFill>
                  <a:srgbClr val="FFFFFF"/>
                </a:solidFill>
              </a:rPr>
              <a:t> </a:t>
            </a: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213037668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MILTON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So </a:t>
            </a:r>
            <a:r>
              <a:rPr lang="en-GB" b="0" i="0" u="none" strike="noStrike" baseline="0" dirty="0" err="1">
                <a:solidFill>
                  <a:srgbClr val="FFFFFF"/>
                </a:solidFill>
                <a:latin typeface="Palatino Linotype"/>
              </a:rPr>
              <a:t>spake</a:t>
            </a:r>
            <a:r>
              <a:rPr lang="en-GB" b="0" i="0" u="none" strike="noStrike" baseline="0" dirty="0">
                <a:solidFill>
                  <a:srgbClr val="FFFFFF"/>
                </a:solidFill>
                <a:latin typeface="Palatino Linotype"/>
              </a:rPr>
              <a:t> the Son of God; and Satan stood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 while as mute, confounded what to say,</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What to reply, confuted and </a:t>
            </a:r>
            <a:r>
              <a:rPr lang="en-GB" b="0" i="0" u="none" strike="noStrike" baseline="0" dirty="0" err="1">
                <a:solidFill>
                  <a:srgbClr val="FFFFFF"/>
                </a:solidFill>
                <a:latin typeface="Palatino Linotype"/>
              </a:rPr>
              <a:t>convinc’d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his weak arguing and fallacious drift.</a:t>
            </a:r>
            <a:br>
              <a:rPr lang="en-GB" b="0" i="0" u="none" strike="noStrike" baseline="0" dirty="0">
                <a:solidFill>
                  <a:srgbClr val="FFFFFF"/>
                </a:solidFill>
                <a:latin typeface="Palatino Linotype"/>
              </a:rPr>
            </a:b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At length, collecting all his serpent wiles,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With soothing words </a:t>
            </a:r>
            <a:r>
              <a:rPr lang="en-GB" b="0" i="0" u="none" strike="noStrike" baseline="0" dirty="0" err="1">
                <a:solidFill>
                  <a:srgbClr val="FFFFFF"/>
                </a:solidFill>
                <a:latin typeface="Palatino Linotype"/>
              </a:rPr>
              <a:t>renew’d</a:t>
            </a:r>
            <a:r>
              <a:rPr lang="en-GB" b="0" i="0" u="none" strike="noStrike" baseline="0" dirty="0">
                <a:solidFill>
                  <a:srgbClr val="FFFFFF"/>
                </a:solidFill>
                <a:latin typeface="Palatino Linotype"/>
              </a:rPr>
              <a:t>, him thus accosts:–</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7" descr="Herbert (EE)Descaled-tra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0"/>
            <a:ext cx="2438400" cy="3338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20301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dirty="0">
                <a:solidFill>
                  <a:srgbClr val="FFFFFF"/>
                </a:solidFill>
                <a:latin typeface="Palatino Linotype"/>
              </a:rPr>
              <a:t>SATAN</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 see thou </a:t>
            </a:r>
            <a:r>
              <a:rPr lang="en-GB" b="0" i="0" u="none" strike="noStrike" baseline="0" dirty="0" err="1">
                <a:solidFill>
                  <a:srgbClr val="FFFFFF"/>
                </a:solidFill>
                <a:latin typeface="Palatino Linotype"/>
              </a:rPr>
              <a:t>know’st</a:t>
            </a:r>
            <a:r>
              <a:rPr lang="en-GB" b="0" i="0" u="none" strike="noStrike" baseline="0" dirty="0">
                <a:solidFill>
                  <a:srgbClr val="FFFFFF"/>
                </a:solidFill>
                <a:latin typeface="Palatino Linotype"/>
              </a:rPr>
              <a:t> what is of use to know,</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What best to say canst say, to do canst do.	</a:t>
            </a:r>
            <a:br>
              <a:rPr lang="en-GB" b="0" i="0" u="none" strike="noStrike" baseline="0" dirty="0">
                <a:solidFill>
                  <a:srgbClr val="FFFFFF"/>
                </a:solidFill>
                <a:latin typeface="Palatino Linotype"/>
              </a:rPr>
            </a:b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These godlike virtues wherefore dost thou hide?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Affecting private life, or more obscure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In savage wilderness, wherefore deprive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All Earth her wonder at thy acts, thyself</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fame and glory—</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r="5162" b="24431"/>
          <a:stretch/>
        </p:blipFill>
        <p:spPr>
          <a:xfrm>
            <a:off x="6134100" y="177800"/>
            <a:ext cx="3009900" cy="2905229"/>
          </a:xfrm>
          <a:prstGeom prst="rect">
            <a:avLst/>
          </a:prstGeom>
        </p:spPr>
      </p:pic>
    </p:spTree>
    <p:extLst>
      <p:ext uri="{BB962C8B-B14F-4D97-AF65-F5344CB8AC3E}">
        <p14:creationId xmlns:p14="http://schemas.microsoft.com/office/powerpoint/2010/main" val="63408093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glory, the reward</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That sole excites to high attempts the flame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most erected spirits, most </a:t>
            </a:r>
            <a:r>
              <a:rPr lang="en-GB" b="0" i="0" u="none" strike="noStrike" baseline="0" dirty="0" err="1">
                <a:solidFill>
                  <a:srgbClr val="FFFFFF"/>
                </a:solidFill>
                <a:latin typeface="Palatino Linotype"/>
              </a:rPr>
              <a:t>temper’d</a:t>
            </a:r>
            <a:r>
              <a:rPr lang="en-GB" b="0" i="0" u="none" strike="noStrike" baseline="0" dirty="0">
                <a:solidFill>
                  <a:srgbClr val="FFFFFF"/>
                </a:solidFill>
                <a:latin typeface="Palatino Linotype"/>
              </a:rPr>
              <a:t>, pure,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t>
            </a:r>
            <a:r>
              <a:rPr lang="en-GB" b="0" i="0" u="none" strike="noStrike" baseline="0" dirty="0" err="1">
                <a:solidFill>
                  <a:srgbClr val="FFFFFF"/>
                </a:solidFill>
                <a:latin typeface="Palatino Linotype"/>
              </a:rPr>
              <a:t>Aethereal</a:t>
            </a:r>
            <a:r>
              <a:rPr lang="en-GB" b="0" i="0" u="none" strike="noStrike" baseline="0" dirty="0">
                <a:solidFill>
                  <a:srgbClr val="FFFFFF"/>
                </a:solidFill>
                <a:latin typeface="Palatino Linotype"/>
              </a:rPr>
              <a:t>, who all pleasures else despise,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All treasures and all gain esteem as dross,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dignities and powers, all but the highest?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5162" b="24431"/>
          <a:stretch/>
        </p:blipFill>
        <p:spPr>
          <a:xfrm>
            <a:off x="6134100" y="177800"/>
            <a:ext cx="3009900" cy="2905229"/>
          </a:xfrm>
          <a:prstGeom prst="rect">
            <a:avLst/>
          </a:prstGeom>
        </p:spPr>
      </p:pic>
    </p:spTree>
    <p:extLst>
      <p:ext uri="{BB962C8B-B14F-4D97-AF65-F5344CB8AC3E}">
        <p14:creationId xmlns:p14="http://schemas.microsoft.com/office/powerpoint/2010/main" val="12345144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Thy years are ripe, and over-ripe.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Quench not the thirst of glory, but augment.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Great Julius, whom now all the world admires,</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more he grew in years, the more </a:t>
            </a:r>
            <a:r>
              <a:rPr lang="en-GB" b="0" i="0" u="none" strike="noStrike" baseline="0" dirty="0" err="1">
                <a:solidFill>
                  <a:srgbClr val="FFFFFF"/>
                </a:solidFill>
                <a:latin typeface="Palatino Linotype"/>
              </a:rPr>
              <a:t>inflam’d</a:t>
            </a:r>
            <a:r>
              <a:rPr lang="en-GB" b="0" i="0" u="none" strike="noStrike" baseline="0" dirty="0">
                <a:solidFill>
                  <a:srgbClr val="FFFFFF"/>
                </a:solidFill>
                <a:latin typeface="Palatino Linotype"/>
              </a:rPr>
              <a:t>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With glory, wept that he had </a:t>
            </a:r>
            <a:r>
              <a:rPr lang="en-GB" b="0" i="0" u="none" strike="noStrike" baseline="0" dirty="0" err="1">
                <a:solidFill>
                  <a:srgbClr val="FFFFFF"/>
                </a:solidFill>
                <a:latin typeface="Palatino Linotype"/>
              </a:rPr>
              <a:t>liv’d</a:t>
            </a:r>
            <a:r>
              <a:rPr lang="en-GB" b="0" i="0" u="none" strike="noStrike" baseline="0" dirty="0">
                <a:solidFill>
                  <a:srgbClr val="FFFFFF"/>
                </a:solidFill>
                <a:latin typeface="Palatino Linotype"/>
              </a:rPr>
              <a:t> so long</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Inglorious.  But thou yet art not too late.</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5162" b="24431"/>
          <a:stretch/>
        </p:blipFill>
        <p:spPr>
          <a:xfrm>
            <a:off x="6134100" y="177800"/>
            <a:ext cx="3009900" cy="2905229"/>
          </a:xfrm>
          <a:prstGeom prst="rect">
            <a:avLst/>
          </a:prstGeom>
        </p:spPr>
      </p:pic>
    </p:spTree>
    <p:extLst>
      <p:ext uri="{BB962C8B-B14F-4D97-AF65-F5344CB8AC3E}">
        <p14:creationId xmlns:p14="http://schemas.microsoft.com/office/powerpoint/2010/main" val="49391520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JESUS</a:t>
            </a:r>
            <a:br>
              <a:rPr lang="en-GB" b="0" i="1" u="none" strike="noStrike" baseline="0" dirty="0">
                <a:solidFill>
                  <a:srgbClr val="FFFFFF"/>
                </a:solidFill>
                <a:latin typeface="Palatino Linotype"/>
              </a:rPr>
            </a:br>
            <a:r>
              <a:rPr lang="en-GB" b="0" i="0" u="none" strike="noStrike" baseline="0" dirty="0">
                <a:solidFill>
                  <a:srgbClr val="FFFFFF"/>
                </a:solidFill>
                <a:latin typeface="Palatino Linotype"/>
              </a:rPr>
              <a:t>  Thou neither dost persuade me to seek wealth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For empire’s sake, nor empire to affect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For glory’s sake, by all thy argument.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For what is glory but the blaze of fame,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 people’s praise, if always praise </a:t>
            </a:r>
            <a:r>
              <a:rPr lang="en-GB" b="0" i="0" u="none" strike="noStrike" baseline="0" dirty="0" err="1">
                <a:solidFill>
                  <a:srgbClr val="FFFFFF"/>
                </a:solidFill>
                <a:latin typeface="Palatino Linotype"/>
              </a:rPr>
              <a:t>unmix’d</a:t>
            </a:r>
            <a:r>
              <a:rPr lang="en-GB" b="0" i="0" u="none" strike="noStrike" baseline="0" dirty="0">
                <a:solidFill>
                  <a:srgbClr val="FFFFFF"/>
                </a:solidFill>
                <a:latin typeface="Palatino Linotype"/>
              </a:rPr>
              <a:t>?</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0332" y="127000"/>
            <a:ext cx="2973668" cy="2895600"/>
          </a:xfrm>
          <a:prstGeom prst="rect">
            <a:avLst/>
          </a:prstGeom>
        </p:spPr>
      </p:pic>
    </p:spTree>
    <p:extLst>
      <p:ext uri="{BB962C8B-B14F-4D97-AF65-F5344CB8AC3E}">
        <p14:creationId xmlns:p14="http://schemas.microsoft.com/office/powerpoint/2010/main" val="18056439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0"/>
            <a:r>
              <a:rPr lang="en-GB" b="0" i="0" u="none" strike="noStrike" baseline="0" dirty="0">
                <a:solidFill>
                  <a:srgbClr val="FFFFFF"/>
                </a:solidFill>
                <a:latin typeface="Palatino Linotype"/>
              </a:rPr>
              <a:t>  And what the people but a herd </a:t>
            </a:r>
            <a:r>
              <a:rPr lang="en-GB" b="0" i="0" u="none" strike="noStrike" baseline="0" dirty="0" err="1">
                <a:solidFill>
                  <a:srgbClr val="FFFFFF"/>
                </a:solidFill>
                <a:latin typeface="Palatino Linotype"/>
              </a:rPr>
              <a:t>confus’d</a:t>
            </a:r>
            <a:r>
              <a:rPr lang="en-GB" b="0" i="0" u="none" strike="noStrike" baseline="0" dirty="0">
                <a:solidFill>
                  <a:srgbClr val="FFFFFF"/>
                </a:solidFill>
                <a:latin typeface="Palatino Linotype"/>
              </a:rPr>
              <a: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 miscellaneous rabble, who extol                           	</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Things vulgar, and, well </a:t>
            </a:r>
            <a:r>
              <a:rPr lang="en-GB" b="0" i="0" u="none" strike="noStrike" baseline="0" dirty="0" err="1">
                <a:solidFill>
                  <a:srgbClr val="FFFFFF"/>
                </a:solidFill>
                <a:latin typeface="Palatino Linotype"/>
              </a:rPr>
              <a:t>weigh’d</a:t>
            </a:r>
            <a:r>
              <a:rPr lang="en-GB" b="0" i="0" u="none" strike="noStrike" baseline="0" dirty="0">
                <a:solidFill>
                  <a:srgbClr val="FFFFFF"/>
                </a:solidFill>
                <a:latin typeface="Palatino Linotype"/>
              </a:rPr>
              <a:t>, scarce worth the praise;</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They praise and they admire they know not what,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And know not whom, but as one leads the other;</a:t>
            </a:r>
            <a:br>
              <a:rPr lang="en-GB" b="0" i="0" u="none" strike="noStrike" baseline="0" dirty="0">
                <a:solidFill>
                  <a:srgbClr val="FFFFFF"/>
                </a:solidFill>
                <a:latin typeface="Palatino Linotype"/>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0332" y="127000"/>
            <a:ext cx="2973668" cy="2895600"/>
          </a:xfrm>
          <a:prstGeom prst="rect">
            <a:avLst/>
          </a:prstGeom>
        </p:spPr>
      </p:pic>
    </p:spTree>
    <p:extLst>
      <p:ext uri="{BB962C8B-B14F-4D97-AF65-F5344CB8AC3E}">
        <p14:creationId xmlns:p14="http://schemas.microsoft.com/office/powerpoint/2010/main" val="301599595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0" i="0" u="none" strike="noStrike" baseline="0" dirty="0">
                <a:solidFill>
                  <a:srgbClr val="FFFFFF"/>
                </a:solidFill>
                <a:latin typeface="Palatino Linotype"/>
              </a:rPr>
              <a:t>  And what delight to be by such </a:t>
            </a:r>
            <a:r>
              <a:rPr lang="en-GB" b="0" i="0" u="none" strike="noStrike" baseline="0" dirty="0" err="1">
                <a:solidFill>
                  <a:srgbClr val="FFFFFF"/>
                </a:solidFill>
                <a:latin typeface="Palatino Linotype"/>
              </a:rPr>
              <a:t>extoll’d</a:t>
            </a:r>
            <a:r>
              <a:rPr lang="en-GB" b="0" i="0" u="none" strike="noStrike" baseline="0" dirty="0">
                <a:solidFill>
                  <a:srgbClr val="FFFFFF"/>
                </a:solidFill>
                <a:latin typeface="Palatino Linotype"/>
              </a:rPr>
              <a:t>,</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To live upon their tongues, and be their talk,</a:t>
            </a:r>
            <a:br>
              <a:rPr lang="en-GB" b="0" i="0" u="none" strike="noStrike" baseline="0" dirty="0">
                <a:solidFill>
                  <a:srgbClr val="FFFFFF"/>
                </a:solidFill>
                <a:latin typeface="Palatino Linotype"/>
              </a:rPr>
            </a:br>
            <a:r>
              <a:rPr lang="en-GB" b="0" i="0" u="none" strike="noStrike" baseline="0" dirty="0">
                <a:solidFill>
                  <a:srgbClr val="FFFFFF"/>
                </a:solidFill>
                <a:latin typeface="Palatino Linotype"/>
              </a:rPr>
              <a:t>  Of whom to be </a:t>
            </a:r>
            <a:r>
              <a:rPr lang="en-GB" b="0" i="0" u="none" strike="noStrike" baseline="0" dirty="0" err="1">
                <a:solidFill>
                  <a:srgbClr val="FFFFFF"/>
                </a:solidFill>
                <a:latin typeface="Palatino Linotype"/>
              </a:rPr>
              <a:t>disprais’d</a:t>
            </a:r>
            <a:r>
              <a:rPr lang="en-GB" b="0" i="0" u="none" strike="noStrike" baseline="0" dirty="0">
                <a:solidFill>
                  <a:srgbClr val="FFFFFF"/>
                </a:solidFill>
                <a:latin typeface="Palatino Linotype"/>
              </a:rPr>
              <a:t> were no small praise</a:t>
            </a:r>
            <a:r>
              <a:rPr lang="en-GB" dirty="0">
                <a:solidFill>
                  <a:srgbClr val="FFFFFF"/>
                </a:solidFill>
              </a:rPr>
              <a:t>?</a:t>
            </a:r>
            <a:br>
              <a:rPr lang="en-GB" dirty="0">
                <a:solidFill>
                  <a:srgbClr val="FFFFFF"/>
                </a:solidFill>
              </a:rPr>
            </a:br>
            <a:br>
              <a:rPr lang="en-GB" dirty="0">
                <a:solidFill>
                  <a:srgbClr val="FFFFFF"/>
                </a:solidFill>
              </a:rPr>
            </a:br>
            <a:r>
              <a:rPr lang="en-GB" dirty="0">
                <a:solidFill>
                  <a:srgbClr val="FFFFFF"/>
                </a:solidFill>
              </a:rPr>
              <a:t>  The intelligent among them and the wise</a:t>
            </a:r>
            <a:br>
              <a:rPr lang="en-GB" dirty="0">
                <a:solidFill>
                  <a:srgbClr val="FFFFFF"/>
                </a:solidFill>
              </a:rPr>
            </a:br>
            <a:r>
              <a:rPr lang="en-GB" dirty="0">
                <a:solidFill>
                  <a:srgbClr val="FFFFFF"/>
                </a:solidFill>
              </a:rPr>
              <a:t>  Are few; and glory scarce of few is raised.</a:t>
            </a:r>
            <a:br>
              <a:rPr lang="en-GB" dirty="0">
                <a:solidFill>
                  <a:srgbClr val="FFFFFF"/>
                </a:solidFill>
              </a:rPr>
            </a:br>
            <a:endParaRPr lang="en-GB" b="0" i="0" u="none" strike="noStrike" baseline="0" dirty="0">
              <a:solidFill>
                <a:srgbClr val="FFFFFF"/>
              </a:solidFill>
              <a:latin typeface="Palatino Linotype"/>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0332" y="127000"/>
            <a:ext cx="2973668" cy="2895600"/>
          </a:xfrm>
          <a:prstGeom prst="rect">
            <a:avLst/>
          </a:prstGeom>
        </p:spPr>
      </p:pic>
    </p:spTree>
    <p:extLst>
      <p:ext uri="{BB962C8B-B14F-4D97-AF65-F5344CB8AC3E}">
        <p14:creationId xmlns:p14="http://schemas.microsoft.com/office/powerpoint/2010/main" val="4267963431"/>
      </p:ext>
    </p:extLst>
  </p:cSld>
  <p:clrMapOvr>
    <a:masterClrMapping/>
  </p:clrMapOvr>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Theme.thmx</Template>
  <TotalTime>2052</TotalTime>
  <Words>11051</Words>
  <Application>Microsoft Macintosh PowerPoint</Application>
  <PresentationFormat>On-screen Show (4:3)</PresentationFormat>
  <Paragraphs>217</Paragraphs>
  <Slides>212</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212</vt:i4>
      </vt:variant>
    </vt:vector>
  </HeadingPairs>
  <TitlesOfParts>
    <vt:vector size="216" baseType="lpstr">
      <vt:lpstr>Arial</vt:lpstr>
      <vt:lpstr>Palatino Linotype</vt:lpstr>
      <vt:lpstr>Calibri</vt:lpstr>
      <vt:lpstr>Default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Overture  &amp;  Introduction     </vt:lpstr>
      <vt:lpstr> Our play picks up the story at line 183 of the First Book.    Milton began by summarising the third chapter of Matthew’s Gospel,   telling us how Jesus (who had been living                in his mother’s house, private and unobserved)   was baptised by John the Baptist and by the Holy Spirit,   and identified by a voice from Heaven   as ‘My beloved Son’.  </vt:lpstr>
      <vt:lpstr>Then Milton presented the ‘celestial machinery’, proper to a classical epic poem.   He offered his own freely imagined account  of a debate in Hell among Satan and the Fallen Angels,   and the answering reflections of God  in conversation with the Archangel Gabriel.     </vt:lpstr>
      <vt:lpstr>You are about to hear the core of the rest of the epic  (in which Milton will expand just eleven verses in the fourth chapter of Matthew’s Gospel).     But our performance will begin with the poet’s statement of his theme and with his opening prayer for inspiration –   addressed not to the classical Muses, but to the Holy Spirit.    </vt:lpstr>
      <vt:lpstr>MILTON   I, who erewhile the happy Garden sung   By one man's disobedience lost, now sing   Recovered Paradise to all mankind,   By one man’s firm obedience fully tried   Through all temptation, and the Tempter foiled   In all his wiles, defeated and repulsed,   And Eden raised in the waste Wilderness. </vt:lpstr>
      <vt:lpstr>  Thou Spirit, who led’st this glorious Eremite   Into the desert, his victorious field   Against the spiritual foe, and brought’st him thence            By proof the undoubted Son of God, </vt:lpstr>
      <vt:lpstr>                                                            inspire   As thou art wont my prompted song, else mute,    To tell of deeds above heroic, though in secret done,   And unrecorded left through many an age:   Worthy to have not remained so long unsung. </vt:lpstr>
      <vt:lpstr>  Meanwhile the Son of God, who yet some days    Lodged in Bethabara, where John baptised,   Musing and much revolving in his breast   How best the mighty work he might begin   Of Saviour to mankind,   </vt:lpstr>
      <vt:lpstr>  One day forth walked alone, the better to converse    With solitude, till, far from track of men,   Thought following thought, and step by step led on,   He entered now the bordering Desert wild,   And, with dark shades and rocks environed round,   His holy meditations thus pursued:– </vt:lpstr>
      <vt:lpstr>JESUS   O what a multitude of thoughts at once    Awakened in me swarm.     When I was yet a child, no childish play    To me was pleasing; all my mind was set   Serious to learn and know, and thence to do   What might be public good; myself I thought   Born to that end, born to promote all truth,   All righteous things.  </vt:lpstr>
      <vt:lpstr>                         Therefore, above my years,   The Law of God I read, and found it sweet;   Made it my whole delight, and in it grew   To such perfection that, ere yet my age   Had measured twice six years, at our great Feast                I went into the Temple, there to hear   The teachers of our Law, and to propose   What might improve my knowledge or their own,   And was admired by all.   </vt:lpstr>
      <vt:lpstr>                                          Yet this not all   To which my spirit aspired.  Victorious deeds   Flamed in my heart, heroic acts—one while   To rescue Israel from the Roman yoke;   Then to subdue and quell, o’er all the earth,   Brute violence and proud tyrannic power,   Till truth were freed, and equity restored:                   </vt:lpstr>
      <vt:lpstr>  Yet held it more humane, more heavenly, first   By winning words to conquer willing hearts,   And make persuasion do the work of fear;   At least to try, and teach the erring soul   Not wilfully mis-doing, but unware   Misled; the stubborn only to subdue.  </vt:lpstr>
      <vt:lpstr>MILTON                            Full forty days he passed,    Nor tasted human food, nor hunger felt,    Till those days ended; hungered then at last   Among wild beasts.                                     They at his sight grew mild,                Nor sleeping him nor waking harmed; his walk   The fiery serpent fled and noxious worm;   The lion and fierce tiger glared aloof. </vt:lpstr>
      <vt:lpstr>  But now an agèd man in rural weeds,   Following, as seemed, the quest of some stray ewe,   Or withered sticks to gather, which might serve   Against a winter’s day, when winds blow keen,   To warm him wet-return’d from field at eve,   He saw approach; who first with curious eye   Perused him, then with words thus uttered spake:–          </vt:lpstr>
      <vt:lpstr>SATAN   Sir, what ill chance hath brought thee to this place,   So far from path or road of men, who pass   In troop or caravan? for single none   Durst ever, who returned, and dropt not here   His carcass, pined with hunger and with drouth. </vt:lpstr>
      <vt:lpstr>  I ask the rather, and the more admire,   For that to me thou seem’st the man whom late   Our new baptising Prophet at the ford   Of Jordan honoured so, and called thee Son   Of God.  </vt:lpstr>
      <vt:lpstr>  I saw and heard, for we sometimes                      Who dwell this wild, constrained by want, come forth   To town or village nigh (nighest is far),   Where aught we hear, and curious are to hear,   What happens new; fame also finds us out. </vt:lpstr>
      <vt:lpstr>JESUS   Who brought me hither   Will bring me hence; no other guide I seek. </vt:lpstr>
      <vt:lpstr>SATAN                                       By miracle he may,   What other way I see not; for we here   Live on tough roots and stubs, to thirst inured   More than the camel, and to drink go far—                     Men to much misery and hardship born. </vt:lpstr>
      <vt:lpstr>  But, if thou be the Son of God, command   That out of these hard stones be made thee bread;   So shalt thou save thyself, and us relieve   With food, whereof we wretched seldom taste. </vt:lpstr>
      <vt:lpstr>JESUS   Think’st thou such force in bread?  Is it not written   (For I discern thee other than thou seem’st),   Man lives not by bread only, but each word   Proceeding from the mouth of God, who fed                    Our fathers here with manna?  </vt:lpstr>
      <vt:lpstr>  Why dost thou, then, suggest to me distrust    Knowing who I am, as I know who thou art? </vt:lpstr>
      <vt:lpstr>SATAN   ’Tis true, I am that Spirit unfortunate    Who, leagued with millions more in rash revolt,   Kept not my happy station, but was driven                      With them from bliss to the bottomless Deep— </vt:lpstr>
      <vt:lpstr>  Yet to that hideous place not so confin’d,                                              but that oft,   Leaving my dolorous prison, I enjoy   Large liberty to round this globe of Earth,   Or range in the Air; nor from the Heaven of Heavens   Hath he excluded my resort sometimes. </vt:lpstr>
      <vt:lpstr>   I came, among the Sons of God, when he   Gave up into my hands Uzzéan Job,   To prove him, and illustrate his high worth;                  </vt:lpstr>
      <vt:lpstr>  And, when to all his Angels he proposed   To draw the proud king Ahab into fraud,    I undertook that office, and the tongues    Of all his flattering prophets glibb’d with lies   To his destruction, as I had in charge.   For what he bids, I do.  </vt:lpstr>
      <vt:lpstr>                                 Though I have lost   Much lustre of my native brightness, lost   To be belov’d of God, I have not lost   To love, at least contemplate and admire,                       What I see excellent in good, or fair,   Or virtuous; I should so have lost all sense. </vt:lpstr>
      <vt:lpstr>  What can be then less in me than desire   To see thee and approach thee, whom I know   Declared the Son of God, to hear attent   Thy wisdom, and behold thy godlike deeds? </vt:lpstr>
      <vt:lpstr>  Men generally think me much a foe   To all mankind.  Why should I? They to me   Never did wrong or violence.  By them   I lost not what I lost; rather by them                          I gained what I have gained, and with them dwell   Co-partner in these regions of the World.  </vt:lpstr>
      <vt:lpstr>JESUS   Deservedly thou griev’st, compos’d of lies    From the beginning, and in lies wilt end,   Who boast’st release from Hell, and leave to come   Into the Heaven of Heavens.  </vt:lpstr>
      <vt:lpstr>                              Thou com’st, indeed,               As a poor miserable captive thrall   Comes to the place where he before had sat   Among the prime in splendour, now depos’d,   Ejected, emptied, gazed, unpitied, shunned,   A spectacle of ruin, or of scorn,   To all the host of Heaven.  </vt:lpstr>
      <vt:lpstr>                                         The happy place   Imparts to thee no happiness, no joy—   Rather inflames thy torment.     So never more in Hell than when in Heaven.                    </vt:lpstr>
      <vt:lpstr>  But thou art serviceable to Heaven's King!   Wilt thou impute to obedience what thy fear   Extorts, or pleasure to do ill excites? </vt:lpstr>
      <vt:lpstr>  What but thy malice moved thee to misdeem   Of righteous Job, then cruelly to afflict him   With all inflictions? but his patience won. </vt:lpstr>
      <vt:lpstr>  The other service was thy chosen task,   To be a liar in four hundred mouths;   For lying is thy sustenance, thy food.    Yet thou pretend’st to truth! all oracles                       By thee are given, and what confess’d more true   Among the nations?  </vt:lpstr>
      <vt:lpstr>                                 That hath been thy craft,   By mixing somewhat true to vent more lies.   But what have been thy answers? what but dark,   Ambiguous, and with double sense deluding,   Which they who asked have seldom understood,   And, not well understood, as good not known?</vt:lpstr>
      <vt:lpstr>  Who ever, by consulting at thy shrine,   Return’d the wiser, or the more instrúct   To fly or follow what concerned him most,                      And run not sooner to his fatal snare? </vt:lpstr>
      <vt:lpstr>  Thy coming hither, though I know thy scope,    I bid not, or forbid.  Do as thou find’st   Permission from above; thou canst not more. </vt:lpstr>
      <vt:lpstr>MILTON   He added not; and Satan, bowing low   His grey dissimulation, disappeared,   Into thin air diffused: for now began   Night with her sullen wing to double-shade                     The desert; fowls in their clay nests were couched;   And now wild beasts came forth the woods to roam. </vt:lpstr>
      <vt:lpstr>    Meanwhile the new-baptised, who yet remained    At Jordan with the Baptist, and had seen   Him whom they heard so late expressly called   Jesus Messiah, Son of God declared,    Now missing him, their joy so lately found,    So lately found and so abruptly gone,                           Began to doubt, and doubted many days. </vt:lpstr>
      <vt:lpstr>  Thus on the bank of Jordan, by a creek,    Where winds with reeds and osiers whispering play,   Plain fishermen (no greater men them call),   Close in a cottage low together got,   Their unexpected loss and plaints outbreathed:– </vt:lpstr>
      <vt:lpstr>SIMON   Alas, from what high hope to what relapse                    Unlook’d for are we fallen!  Our eyes beheld   Messiah certainly now come, so long   Expected of our fathers. </vt:lpstr>
      <vt:lpstr>                                        We have heard   His words, his wisdom full of grace and truth.   ‘Now, now, for sure, deliverance is at hand;   The kingdom shall to Israel be restored:’ </vt:lpstr>
      <vt:lpstr>  Thus we rejoic’d, but soon our joy is turned   Into perplexity and new amaze.   For whither is he gone?   </vt:lpstr>
      <vt:lpstr>MILTON   Now to his mother Mary, when she saw                              Others return’d from baptism, not her Son,   Nor left at Jordan tidings of him none,   Within her breast though calm, her breast though pure,   Motherly cares and fears got head, and raised   Some troubled thoughts, which she in sighs thus clad:– </vt:lpstr>
      <vt:lpstr>MARY   Oh, what avails me now that honour high,   To have conceiv’d of God? or that salute,   ‘Hail, highly favoured, among women blest!’?   While I to sorrows am no less advanced    By the birth I bore—  </vt:lpstr>
      <vt:lpstr>  In such a season born, when scarce a shed   Could be obtain’d to shelter him or me   From the bleak air?  A stable was our warmth,   A manger his; </vt:lpstr>
      <vt:lpstr>                          yet soon enforc’d to fly   Thence into Egypt, till the murderous king   Were dead, who sought his life, and, missing, fill’d   With infant blood the streets of Bethlehem. </vt:lpstr>
      <vt:lpstr>      From Egypt home return’d, in Nazareth   Hath been our dwelling many years; his life   Private, unactive, calm, contemplative,   Little suspicious to any king.    </vt:lpstr>
      <vt:lpstr>                                                   But now,   Full grown to man, acknowledged, as I hear,   By John the Baptist, and in public shewn,   Son owned from Heaven by his Father's voice—    But where delays he now?  </vt:lpstr>
      <vt:lpstr>                                             Some great intent    Conceals him.  When twelve years he scarce had seen,   I lost him, but so found as well I saw   He could not lose himself, but went about   His Father’s business.  </vt:lpstr>
      <vt:lpstr>                                      What he meant I mused—   Since understand; much more his absence now    Thus long to some great purpose he obscures. </vt:lpstr>
      <vt:lpstr>  But I to wait with patience am inured;   My heart hath been a storehouse long of things   And sayings laid up, portending strange events. </vt:lpstr>
      <vt:lpstr>MILTON   Thus Mary, pondering oft, and oft to mind   Recalling what remarkably had passed   Since first her Salutation heard, with thoughts   Meekly composed awaited the fulfilling: </vt:lpstr>
      <vt:lpstr>  The while her Son, tracing the desert wild,   Sole, but with holiest meditations fed,                         Into himself descended, and at once   All his great work to come before him set–   How to begin, how to accomplish best   His end of being on Earth, and mission high.  </vt:lpstr>
      <vt:lpstr>  Now to the desert Satan takes his flight,    Where still, from shade to shade, the Son of God,   After forty days’ fasting, had remained,   Now hungering first, and to himself thus said:– </vt:lpstr>
      <vt:lpstr>JESUS   Where will this end?  Four times ten days I have passed   Wandering this woody maze, and human food   Nor tasted, nor had appetite.    </vt:lpstr>
      <vt:lpstr>  But now I feel I hunger; which declares    Nature hath need of what she asks.  Yet God   Can satisfy that need some other way,   Though hunger still remain.    </vt:lpstr>
      <vt:lpstr>MILTON   It was the hour of night, when thus the Son                   Communed in silent walk, then laid him down   Under the hospitable covert nigh   Of trees thick interwoven.  </vt:lpstr>
      <vt:lpstr>                                         There he slept,   And dreamed, as appetite is wont to dream,   Of meats and drinks, nature’s refreshment sweet.   Him thought he by the brook of Cherith stood,   And saw the ravens with their horny beaks   Food to Elijah bringing even and morn–   Though ravenous, taught to abstain from what they                                                                                           brought;</vt:lpstr>
      <vt:lpstr>  He saw the Prophet also, how he fled                            Into the desert, and how there he slept   Under a juniper—then how, awaked,   He found his supper on the coals prepared,   And by the Angel was bid rise and eat,   And eat the second time after repose,   The strength whereof sufficed him forty days.   </vt:lpstr>
      <vt:lpstr>  Thus wore out night; and now the herald lark    Left his ground-nest, high tow’ring to descry                  The Morn’s approach, and greet her with his song. </vt:lpstr>
      <vt:lpstr>  As lightly from his grassy couch up rose   Our Saviour, and found all was but a dream;   Fasting he went to sleep, and fasting wak’d. </vt:lpstr>
      <vt:lpstr>  Up to a hill anon his steps he rear’d,   From whose high top to ken the prospect round,   If cottage were in view, sheep-cote, or herd;   But cottage, herd, or sheep-cote, none he saw–   Only in a bottom saw a pleasant grove,   With chant of tuneful birds resounding loud.                </vt:lpstr>
      <vt:lpstr>  Thither he bent his way, determined there   To rest at noon, and entered soon the shade   High-roof’d, and walks beneath, and alleys brown,   That opened in the midst a woody scene;   Nature’s own work it seemed (Nature taught Art),   And, to a superstitious eye, the haunt   Of wood-gods and wood-nymphs.   </vt:lpstr>
      <vt:lpstr>                                          He view’d it round;   When suddenly a man before him stood,   Not rustic as before, but seemlier clad,   As one in city or court or palace bred,                         And with fair speech these words to him addressed:– </vt:lpstr>
      <vt:lpstr>SATAN   With granted leave officious I return,   But much more wonder that the Son of God   In this wild solitude so long should bide,   Of all things destitute, and, well I know,   Not without hunger.    </vt:lpstr>
      <vt:lpstr>                                       Behold,    Nature ashamed, or – better to express –   Troubled, that thou should’st hunger, hath purveyed   From all the elements her choicest store,   To treat thee as beseems, and as her Lord   With honour.  Only deign to sit and eat. </vt:lpstr>
      <vt:lpstr>MILTON   He spake no dream; for, as his words had end,   Our Saviour, lifting up his eyes, beheld,   In ample space under the broadest shade,   A table richly spread in regal mode,                            With dishes piled and meats of noblest sort   And savour—</vt:lpstr>
      <vt:lpstr>                         beasts of chase, or fowl of game,   In pastry built, or from the spit, or boiled,   Grisamber-steamed; all fish, from sea or shore,   Freshet or purling brook, of shell or fin,   And exquisítest name, for which was drained   Pontus, and Lucrine bay, and Afric coast. </vt:lpstr>
      <vt:lpstr>  Alas! how simple, to these cates compared,   Was that crude Apple that diverted Eve! </vt:lpstr>
      <vt:lpstr>  And at a stately sideboard, by the wine,                        That fragrant smell diffused, in order stood   Tall stripling youths, rich-clad, of fairer hue   Than Ganymed or Hylas; </vt:lpstr>
      <vt:lpstr>                                            distant more,   Under the trees now tripp’d, now solemn stood,   Nymphs of Diana's train, and Naiades   With fruits and flowers from Amalthea’s horn,   And ladies of the Hesperides, that seemed   Fairer than feign’d of old, or fabled since   Of faery damsels met in forest wide   By knights of Logrës, or of Lyoness,                             Lancelot, or Pelleas, or Pellenore.</vt:lpstr>
      <vt:lpstr>  And all the while harmonious airs were heard   Of chiming strings or charming pipes; and winds   Of gentlest gale Arabian odours fann’d   From their soft wings, and Flora’s earliest smells. </vt:lpstr>
      <vt:lpstr>  Such was the splendour; and the Tempter now   His invitation earnestly renew’d.  </vt:lpstr>
      <vt:lpstr>SATAN   What doubts the Son of God to sit and eat?   These are not fruits forbidden; no interdict   Defends the touching of these viands pure.                   </vt:lpstr>
      <vt:lpstr>JESUS   Shall I receive by gift what of my own,    When and where likes me best, I can command?   I can at will, doubt not, as soon as thou,   Command a table in this wilderness,   And call swift flights of Angels ministrant,   Arrayed in glory, on my cup to attend.    Thy pompous delicacies I condemn,                               And count thy specious gifts no gifts, but guiles. </vt:lpstr>
      <vt:lpstr>Entracte   &amp;  Transition     </vt:lpstr>
      <vt:lpstr>Satan now tries another line of attack.   Clearly, Jesus’ heart is ‘set on high designs’.  But ‘great acts require great means of enterprise’.   In short, Jesus will need money:        ‘Money brings honour, friends, conquest, and realms.         Get riches first, get wealth, and treasure heap.          Those whom I favour thrive in wealth amain,         While Virtue, Valour, Wisdom sit in want.’    </vt:lpstr>
      <vt:lpstr>Jesus dismisses the efficacy of wealth                              as a means to the end of conquest:       ‘Yet wealth without these three is impotent        To gain dominïon, or keep it gained.’    Then he condemns the end of conquest itself:                                  “With like aversion I reject         Riches and realms.”   </vt:lpstr>
      <vt:lpstr>MILTON   So spake the Son of God; and Satan stood    A while as mute, confounded what to say,   What to reply, confuted and convinc’d   Of his weak arguing and fallacious drift.    At length, collecting all his serpent wiles,   With soothing words renew’d, him thus accosts:–</vt:lpstr>
      <vt:lpstr>SATAN   I see thou know’st what is of use to know,   What best to say canst say, to do canst do.     These godlike virtues wherefore dost thou hide?     Affecting private life, or more obscure   In savage wilderness, wherefore deprive   All Earth her wonder at thy acts, thyself   The fame and glory—</vt:lpstr>
      <vt:lpstr>                                      glory, the reward   That sole excites to high attempts the flame   Of most erected spirits, most temper’d, pure,   Aethereal, who all pleasures else despise,   All treasures and all gain esteem as dross,   And dignities and powers, all but the highest?               </vt:lpstr>
      <vt:lpstr>  Thy years are ripe, and over-ripe.     Quench not the thirst of glory, but augment.      Great Julius, whom now all the world admires,   The more he grew in years, the more inflam’d                 With glory, wept that he had liv’d so long   Inglorious.  But thou yet art not too late. </vt:lpstr>
      <vt:lpstr>JESUS   Thou neither dost persuade me to seek wealth    For empire’s sake, nor empire to affect   For glory’s sake, by all thy argument.   For what is glory but the blaze of fame,   The people’s praise, if always praise unmix’d? </vt:lpstr>
      <vt:lpstr>  And what the people but a herd confus’d,   A miscellaneous rabble, who extol                               Things vulgar, and, well weigh’d, scarce worth the praise;   They praise and they admire they know not what,   And know not whom, but as one leads the other; </vt:lpstr>
      <vt:lpstr>  And what delight to be by such extoll’d,   To live upon their tongues, and be their talk,   Of whom to be disprais’d were no small praise?    The intelligent among them and the wise   Are few; and glory scarce of few is raised. </vt:lpstr>
      <vt:lpstr>   This is true glory and renown–when God,    Looking on the Earth, with approbation marks   The just man, and divulges him through Heaven   To all his Angels, who with true applause   Recount his praises. </vt:lpstr>
      <vt:lpstr>  They err who count it glorious to subdue    By conquest far and wide, to overrun   Large countries, and in field great battles win,   Great cities by assault.  </vt:lpstr>
      <vt:lpstr>                                What do these worthies   But rob and spoil, burn, slaughter, and enslave   Peaceable nations, neighbouring or remote,   Made captive, yet deserving freedom more   Than those their conquerors, who leave behind   Nothing but ruin wheresoe'er they rove,   And all the flourishing works of peace destroy;            </vt:lpstr>
      <vt:lpstr>  Then swell with pride, and must be titled Gods,   Great Benefactors of mankind, Deliverers,   Worshipp’d with temple, priest, and sacrifice?   One is the son of Jove, of Mars the other;   Till conqueror Death discover them scarce men,   Rowling in brutish vices, and deform’d,   Violent or shameful death their due reward. </vt:lpstr>
      <vt:lpstr>MILTON   So spake the Son of God; and here again    Satan had not to answer, but stood struck   With guilt of his own sin—for he himself,   Insatiable of glory, had lost all.    Yet of another plea bethought him soon:– </vt:lpstr>
      <vt:lpstr>SATAN   Of glory, as thou wilt, so deem:                 Worth or not worth the seeking, let it pass. </vt:lpstr>
      <vt:lpstr>  But to a Kingdom thou art born—ordain’d   To sit upon thy father David’s throne,   By mother’s side thy father, though thy right   Be now in powerful hands, that will not part   Easily from possession won with arms. </vt:lpstr>
      <vt:lpstr>  Judaea now and all the Promised Land,   Reduced a province under Roman yoke,   Obeys Tiberius, nor is always rul’d   With temperate sway: oft have they violated     The Temple, oft the Law, with foul affronts.                            And think’st thou to regain    Thy right by sitting still, or thus retiring? </vt:lpstr>
      <vt:lpstr>JESUS   But what concerns it thee when I begin    My everlasting Kingdom?  Why art thou   Solicitous?  What moves thy inquisition?                         Know'st thou not that my rising is thy fall,   And my promotion will be thy destruction? </vt:lpstr>
      <vt:lpstr>SATAN   Let that come when it comes.  All hope is lost    Of my reception into grace; what worse?    For where no hope is left, is left no fear. </vt:lpstr>
      <vt:lpstr>  If there be worse, the expectation more   Of worse torments me than the feeling can.    I would be at the worst; worst is my port,   My harbour, and my ultimate repose,                             The end I would attain, my final good. </vt:lpstr>
      <vt:lpstr>  My error was my error, and my crime   My crime, whatever, for itself condemn’d;   And will alike be punish’d, whether thou   Reign or reign not—</vt:lpstr>
      <vt:lpstr>                      though to that gentle brow   Willingly I could fly, and hope thy reign   (From that placid aspect and meek regard),   Rather than aggravate my evil state,   Would stand between me and thy Father’s ire   (Whose ire I dread more than the fire of Hell)                  A shelter and a kind of shading cool   Interposition, as a summer’s cloud. </vt:lpstr>
      <vt:lpstr>  If I, then, to the worst that can be haste,   Why move thy feet so slow to what is best?   Happiest, both to thyself and all the world,   That thou, who worthiest art, shouldst be their King!  </vt:lpstr>
      <vt:lpstr>                                                       But consider,    Thy life hath yet been private, most part spent   At home, scarce viewed the Galilean towns,   And once a year Jerusalem, few days’   Short sojourn; and what thence could’st thou observe? </vt:lpstr>
      <vt:lpstr>  The world thou hast not seen, much less her glory,   Empires, and monarchs, and their radiant courts—   Best school of best experience, quickest insight   In all things that to greatest actions lead.    The wisest, unexperienced, will be ever                         Timorous, and loth, with novice modesty,    Irresolute, unhardy, unadventrous. </vt:lpstr>
      <vt:lpstr>  But I will bring thee where thou soon shalt quit   Those rudiments, and see before thine eyes   The monarchies of the Earth, their pomp and state–   Sufficient introduction to inform   Thee, of thyself so apt, in regal arts,   And regal mysteries; that thou may’st know   How best their opposition to withstand.                      </vt:lpstr>
      <vt:lpstr>MILTON   With that (such power was given him then), he took    The Son of God up to a mountain high.   </vt:lpstr>
      <vt:lpstr>    It was a mountain at whose verdant feet   A spacious plain outstretched in circuit wide   Lay pleasant; </vt:lpstr>
      <vt:lpstr>              from his side two rivers flowed,   The one winding, the other straight, and left between   Fair champaign, with less rivers intervein’d,   Then meeting joined their tribute to the sea. </vt:lpstr>
      <vt:lpstr> To this high mountain-top the Tempter brought   Our Saviour, and new train of words began:—  </vt:lpstr>
      <vt:lpstr>SATAN   Well have we speeded, and o’er hill and dale,   Forest, and field, and flood, temples and towers,   Cut shorter many a league.    </vt:lpstr>
      <vt:lpstr>                                              Here thou behold’st   Assyria, and her empire’s ancient bounds,                       Araxes and the Caspian lake; thence on   As far as Indus east, Euphrates west,   And oft beyond; to south the Persian bay,   And, inaccessible, the Arabian drouth. </vt:lpstr>
      <vt:lpstr>                                       Here, Nineveh,     There Babylon, the wonder of all tongues,                       As ancient, but rebuilt by him who twice   Judah and all thy father David’s house   Led captive, and Jerusalem laid waste,    Till Cyrus set them free;  </vt:lpstr>
      <vt:lpstr>                                         Persepolis,   His city, there thou seest, and Bactra there;   Ecbatana her structure vast there shews,    And Hecatompylos her hundred gates.    There Susa by Choaspes, amber stream,   The drink of none but kings; and there ,    Artaxata, Teredon, Ctesiphon,   Turning with easy eye, thou may’st behold.  </vt:lpstr>
      <vt:lpstr>   All these the Parthian under his dominion holds;   And just in time thou com’st to have a view    Of his great power; for now the Parthian king   In Ctesiphon hath gathered all his host                         Against the Scythian.    </vt:lpstr>
      <vt:lpstr>                                        See, though from far,    His thousands, in what martial equipage   They issue forth, steel bows and shafts their arms,   Of equal dread in flight or in pursuit—   All horsemen, in which fight they most excel.  </vt:lpstr>
      <vt:lpstr>MILTON   He looked, and saw what numbers numberless     The city gates outpour’d, light-armèd troops   In coats of mail and military pride.   </vt:lpstr>
      <vt:lpstr>    He saw them in their forms of battle rang’d,    How quick they wheeled, and flying behind them shot   Sharp sleet of arrowy showers against the face   Of their pursuers, and overcame by flight;   The field all iron cast a gleaming brown. </vt:lpstr>
      <vt:lpstr>  Nor wanted clouds of foot, nor, on each horn,   Cuirassiers all in steel for standing fight,   Chariots, or elephants indors’d with towers   Of archers;                        </vt:lpstr>
      <vt:lpstr>                     nor of labouring pioneers                            A multitude, with spades and axes arm’d,   To lay hills plain, fell woods, or valleys fill,   Or where plain was raise hill, or overlay   With bridges rivers proud, as with a yoke:    Mules after these, camels and dromedaries,   And waggons fraught with útensils of war. </vt:lpstr>
      <vt:lpstr>  Such forces met not, nor so wide a camp,   When Agrican, with all his northern powers,   Besieged Albracca, as romances tell,   The city of Gallaphrone, from thence to win                     The fairest of her sex, Angelica,   His daughter, sought by many prowest knights,   Both Paynim, and the peers of Charlemane.    Such and so numerous was their chivalry.   </vt:lpstr>
      <vt:lpstr>SATAN                                             Hear and mark     To what end I have brought thee hither.            </vt:lpstr>
      <vt:lpstr>                      Thy kingdom, though foretold    By Prophet or by Angel, unless thou   Endeavour, as thy father David did,   Thou never shalt obtain. Prediction still   In all things, and all men, supposes means;   Without means used, what it predicts, revokes. </vt:lpstr>
      <vt:lpstr>     But say thou wert possess’d of David's throne,    How couldst thou hope long to enjoy it quiet and secure   Between two such enclosing enemies,   Roman and Parthian?                                       Therefore one of these   Thou must make sure thy own: the Parthian first,   By my advice.  </vt:lpstr>
      <vt:lpstr>JESUS   Much ostentation vain of fleshly arm    And fragile arms, much instrument of war,   Long in preparing, soon to nothing brought,   Before mine eyes thou hast set, and in my ear     Vented much policy, and projects deep   Of enemies, of aids, battles, and leagues,   Plausible to the world, to me worth naught.</vt:lpstr>
      <vt:lpstr>  Means I must use, thou say’st; prediction else   Will unpredict, and fail me of the throne!   My time, I told thee (and that time for thee   Were better farthest off), is not yet come.  </vt:lpstr>
      <vt:lpstr>  When that comes, think not thou to find me slack   On my part aught endeavouring, or to need   Thy politic maxims, or that cumbersome                          Luggage of war there shewn me—argument   Of human weakness rather than of strength. </vt:lpstr>
      <vt:lpstr>  My brethren, as thou call’st them, those Ten Tribes,   I must deliver, if I mean to reign   David’s true heir, and his full sceptre sway   To just extent over all Israel's sons!   But whence to thee this zeal?   </vt:lpstr>
      <vt:lpstr>  As for those captive tribes, themselves were they    Who wrought their own captivity, fell off   From God to worship calves, the deities   Of Egypt, Baal next and Ashtaroth,   And all the idolatries of heathen round.    Should I of these the liberty regard?    No; let them serve    Their enemies who serve idols with God. </vt:lpstr>
      <vt:lpstr>MILTON    So spake Israel's true King, and to the Fiend    Made answer meet, that made void all his wiles.   So fares it when with truth falsehood contends. </vt:lpstr>
      <vt:lpstr>   Perplex’d and troubled at his bad success    The Tempter stood, nor had what to reply,   Discovered in his fraud, thrown from his hope   So oft, and the persuasive rhetoric   That sleek’d his tongue, and won so much on Eve,   So little here, nay lost.   </vt:lpstr>
      <vt:lpstr>  But as a swarm of flies in vintage-time,    About the wine-press where sweet must is poured,   Beat off, returns as oft with humming sound;    Or surging waves against a solid rock,   Though all to shivers dash’d, the assault renew,   (Vain battery!) and in froth or bubbles end—                 </vt:lpstr>
      <vt:lpstr>  So Satan, whom repulse upon repulse   Met ever, and to shameful silence brought,   Yet gives not o’er, though desperate of success,   And his vain importunity pursues. </vt:lpstr>
      <vt:lpstr>  He brought our Saviour to the western side   Of that high mountain, whence he might behold   Another plain, long, but in breadth not wide,   Wash’d by the southern sea, and on the north   To equal length back’d with a ridge of hills   That screen’d the fruits of the earth and seats of men        From cold Septentrion blasts. </vt:lpstr>
      <vt:lpstr>  There in the midst an Imperial City stood,    With towers and temples proudly elevate   On seven small hills, with palaces adorn’d,   Porches and theatres, baths, aqueducts,   Statues and trophies, and triumphal arcs,   Gardens and groves presented to his eyes.      And now the Tempter thus his silence broke:—</vt:lpstr>
      <vt:lpstr>SATAN  The city which thou seest no other deem   Than great and glorious Rome, Queen of the Earth   So far renown’d, and with the spoils enrich’d   Of nations.  There the Capitol thou seest,   Above the rest lifting his stately head   On the Tarpeian rock, her citadel   Impregnable; </vt:lpstr>
      <vt:lpstr>                        and there Mount Palatine,                          The imperial palace, compass huge, and high   The structure, skill of noblest architects,   With gilded battlements, conspicuous far,   Turrets, and terraces, and glittering spires.    </vt:lpstr>
      <vt:lpstr>  Thence to the gates cast round thine eye, and see    What conflux issuing forth, or entering in:   Praetors, proconsuls to their provinces   Hasting, or on return, in robes of state;   Lictors and rods, the ensigns of their power;   Legions and cohorts, turms of horse and wings; </vt:lpstr>
      <vt:lpstr>  Or embassies from regions far remote—    From India and the Golden Chersoness,    And utmost Indian isle Taprobane,   Dusk faces with white silken turbants wreathed;   From Gallia, Gades, and the British west;   Germans, and Scythians, and Sarmatians north   Beyond Danubius to the Tauric pool. </vt:lpstr>
      <vt:lpstr>  All nations now to Rome obedience pay—                       To Rome’s great Emperor, whose wide domain,   In ample territory, wealth and power,   Civility of manners, arts and arms,   And long renown, thou justly may’st prefer   Before the Parthian. </vt:lpstr>
      <vt:lpstr>                                    These two thrones except,   The rest are barbarous, and scarce worth the sight,   Shared among petty kings too far remov’d;   These having shewn thee, I have shewn thee all   The kingdoms of the world, and all their glory.  </vt:lpstr>
      <vt:lpstr>Entracte   &amp;  Transition     </vt:lpstr>
      <vt:lpstr>Satan becomes specific.   He urges Jesus to ‘expel from his throne’ the hated Emperor Tiberius, now ‘easily subdued’.    He insists that:                                             ‘To me such power       Is given, and by that right I give it thee.’  -     </vt:lpstr>
      <vt:lpstr>Jesus, ‘unmoved’, dismisses the advice,  asserting that ‘of my kingdom there shall be no end’  when ‘my season comes to sit on David’s throne’.    Satan becomes ‘impudent’.  He repeats his offer of the ‘kingdoms of this world’,  but now makes the offer a conditional one:                     ‘… yet with this reserve, not else,         On this condition:— if thou wilt fall down,       And worship me as thy superior lord.’    </vt:lpstr>
      <vt:lpstr>Jesus replies ‘with disdain’:        ‘I never liked thy talk, thy offers less;        Now both abhor, since thou hast dared to utter       The abominable terms, impious condition.’     And his rebuke ends with the command:         ‘Get thee behind me ! ‘   </vt:lpstr>
      <vt:lpstr>JESUS   Get thee behind me ! Plain thou now appear’st    That Evil One, Satan for ever damn’d.  </vt:lpstr>
      <vt:lpstr>SATAN   Be not so sore offended, Son of God–    The trial hath indamag’d thee no way,    Rather more honour left and more esteem;   Me naught advantag’d, missing what I aim’d. </vt:lpstr>
      <vt:lpstr>  Therefore let pass, as they are transitory,   The kingdoms of this world; I shall no more                    Advise thee; gain them as thou canst, or not.    And thou thyself seem’st otherwise inclined   Than to a worldly crown, addicted more   To contemplation and profound dispute;</vt:lpstr>
      <vt:lpstr>  As by that early action may be judg’d,   When, slipping from thy mother's eye, thou went’st   Alone into the Temple, there wast found   Among the gravest Rabbis, disputant   On points and questions fitting Moses’ chair,   Teaching, not taught.                                           The childhood shews the man,      As morning shews the day.  </vt:lpstr>
      <vt:lpstr>                                         Be famous, then,   By wisdom; as thy empire must extend,   So let extend thy mind o'er all the world   In knowledge; all things in it comprehend.   All knowledge is not couch’d in Moses’ law,   The Pentateuch, or what the Prophets wrote; </vt:lpstr>
      <vt:lpstr>  The Gentiles also know, and write, and teach   To admiration, led by Nature’s light;   And with the Gentiles much thou must converse,   Ruling them by persuasion, as thou mean’st.                   </vt:lpstr>
      <vt:lpstr>  Look once more, ere we leave this specular mount,    Westward, much nearer by south-west; behold   Where on the Aegean shore a city stands,   Built nobly, pure the air and light the soil—   Athens, the eye of Greece, mother of arts                       And eloquence.  </vt:lpstr>
      <vt:lpstr>  See there the olive-grove of Academe,    Plato’s retirement, where the Attic bird   Trills her thick-warbled notes the summer long.  </vt:lpstr>
      <vt:lpstr>  There thou shalt hear and learn the secret power    Of harmony, in tones and numbers hit   By voice or hand, and various-measured verse;    And his who gave them breath, but higher sung,    Blind Melesígenes, thence Homer called,   Whose poem Phoebus challeng’d for his own.                   </vt:lpstr>
      <vt:lpstr>  Thence what the lofty grave Tragedians taught   In chorus or iambic, teachers best   Of moral prudence, with delight received   In brief sententious precepts, while they treat   Of fate, and chance, and change in human life,   High actions and high passions best describing. </vt:lpstr>
      <vt:lpstr>  Thence to the famous Orators repair,   Those ancient, whose resistless eloquence   Wielded at will that fierce democraty.  </vt:lpstr>
      <vt:lpstr>  To sage Philosophy next lend thine ear,    From heaven descended to the low-roof’d house   Of Socrates–see there his tenement–   Whom, well inspired, the Oracle pronounced   Wisest of men;                             from whose mouth issu’d forth   Mellifluous streams, that watered all the schools   Of Academics old and new, with those   Surnamed Peripatetics, and the sect   Epicurean, and the Stoic severe.                             </vt:lpstr>
      <vt:lpstr>  These here revolve, or, as thou lik’st, at home,   Till time mature thee to a kingdom’s weight:   These rules will render thee a king complete   Within thyself, much more with empire join’d. </vt:lpstr>
      <vt:lpstr>JESUS   Think not but that I know these things.                                               He who receives    Light from above, from the Fountain of Light,   No other doctrine needs, though granted true;                </vt:lpstr>
      <vt:lpstr>  But these are false, or little else but dreams,   Conjectures, fancies, built on nothing firm.   The first and wisest of them all profess’d   To know this only, that he nothing knew.  </vt:lpstr>
      <vt:lpstr>  Alas! what can they teach, and not mislead,    Ignorant of themselves, of God much more,       And how the World began, and how Man fell,   Degraded by himself, on grace depending?   Much of the Soul they talk, but all awry; </vt:lpstr>
      <vt:lpstr>  And in themselves seek virtue; and to themselves   All glory arrogate, to God give none;   Rather accuse him under usual names,   Fortune and Fate, as one regardless quite   Of mortal things.  Who, therefore, seeks in these   True wisdom, finds her not.                                                      Many books    (Wise men have said) are wearisome.  </vt:lpstr>
      <vt:lpstr>                                              Who reads   Incessantly, and to his reading brings not   A spirit and judgment equal or superior,   (And what he brings, what needs he elsewhere seek?)   Uncertain and unsettled still remains,   Deep-versed in books and shallow in himself,   Crude or intoxicate, collecting toys   And trifles for choice matters, worth a sponge,   As children gathering pebbles on the shore.                  </vt:lpstr>
      <vt:lpstr>  Or, if I would delight my private hours   With music or with poem, where so soon   As in our native language can I find   That solace?                                      </vt:lpstr>
      <vt:lpstr>                          All our Law and Story strewed   With hymns, our Psalms, with artful terms inscribed,    Our Hebrew songs and harps, declare    That rather Greece from us these arts derived—   Ill imitated while they loudest sing   The vices of their deities, and their own.                 </vt:lpstr>
      <vt:lpstr>                              Their orators, then—    The top of eloquence ! Statists indeed,   And lovers of their country, as may seem;   But herein to our Prophets far beneath,   As men divinely taught, and better teaching   The solid rules of civil government,   In their majestic, unaffected style,   Than all the oratory of Greece and Rome.                     </vt:lpstr>
      <vt:lpstr>  In them is plainest taught, and easiest learnt,   What makes a nation happy, and keeps it so,   What ruins kingdoms, and lays cities flat;   These only, with our Law, best form a king. </vt:lpstr>
      <vt:lpstr>MILTON                       But Satan, now, to the Wilderness    Brought back the Son of God, and left him there,   Feigning to disappear.                                             Darkness now rose,   As daylight sunk, and brought in louring Night.  </vt:lpstr>
      <vt:lpstr>  Our Saviour, meek, and with untroubled mind,    Hungry and cold, betook him to his rest,    Wherever, under some concourse of shades,   Whose branching arms, thick intertwined, might shield   From dews and damps of night his sheltered head; </vt:lpstr>
      <vt:lpstr>   But, shelter’d, slept in vain; for at his head   The Tempter watch’d, and soon with ugly dreams   Disturb’d his sleep.   </vt:lpstr>
      <vt:lpstr>                                    And either tropic now   ’Gan thunder, and both ends of heaven; the clouds    From many a horrid rift abortive poured   Fierce rain with lightning mixed, water with fire,   In ruin reconciled;  </vt:lpstr>
      <vt:lpstr>                                         nor slept the winds   Within their stony caves, but rushed abroad   From the four hinges of the world, and fell   On the vex’d wilderness, whose tallest pines   (Though rooted deep as high) and sturdiest oaks   Bow’d their stiff necks, loaden with stormy blasts,   Or torn up sheer.</vt:lpstr>
      <vt:lpstr>                              Ill wast thou shrouded then,   O patient Son of God, yet only stood’st                         Unshaken!    </vt:lpstr>
      <vt:lpstr>  Thus passed the night so foul, till Morning fair    Came forth with pilgrim steps, in amice grey,   Who with her radiant finger stilled the roar   Of thunder, chased the clouds, and laid the winds,   And grisly spectres, which the Fiend had raised    To tempt the Son of God with terrors dire.</vt:lpstr>
      <vt:lpstr>  And now the sun with more effectual beams   Had cheer’d the face of earth, and dried the wet   From drooping plant, or dropping tree; the birds,   Who all things now behold more fresh and green,   After a night of storm so ruinous,   Clear’d up their choicest notes in bush and spray,   To gratulate the sweet return of morn. </vt:lpstr>
      <vt:lpstr>   Nor yet, amidst this joy and brightest morn,   Was absent, after all his mischief done,                        The Prince of Darkness; glad would also seem   Of this fair change, and to our Saviour came;   Yet with no new device (they all were spent). </vt:lpstr>
      <vt:lpstr>SATAN    Fair morning yet betides thee, Son of God,    After a dismal night… </vt:lpstr>
      <vt:lpstr>JESUS                                   Desist (thou art discerned,    And toil’st in vain), nor me in vain molest. </vt:lpstr>
      <vt:lpstr>SATAN   Then hear, O Son of David, virgin-born!                        For Son of God to me is yet in doubt.    Of the Messiah I have heard foretold   By all the Prophets; of thy birth, at length   Announced by Gabriel, with the first I knew,   And of the angelic song in Bethlehem field,   On thy birth-night, that sung thee Saviour born.</vt:lpstr>
      <vt:lpstr>  From that time seldom have I ceased to eye   Thy infancy, thy childhood, and thy youth,   Thy manhood last, though yet in private bred;   Till, at the ford of Jordan, whither all                        Flocked to the Baptist, I among the rest   (Though not to be baptised), by voice from Heaven   Heard thee pronounc’d the Son of God belov’d. </vt:lpstr>
      <vt:lpstr>  Thenceforth I thought thee worth my nearer view   And narrower scrutiny, that I might learn   In what degree or meaning thou art call’d   The Son of God, which bears no single sense.  </vt:lpstr>
      <vt:lpstr>   The Son of God I also am, or was;   And, if I was, I am; relation stands:   All men are Sons of God; yet thee I thought                     In some respect far higher so declared. </vt:lpstr>
      <vt:lpstr>  Therefore I watch’d thy footsteps from that hour,   And follow’d thee still on to this waste wild,   Where, by all best conjectures, I collect   Thou art to be my fatal enemy.       Therefore, to know what more thou art than man,    Worth naming the Son of God by voice from Heaven,   Another method I must now begin.                         </vt:lpstr>
      <vt:lpstr>MILTON   So saying, he caught him up, and, without wing   Of hippogrif, bore through the air sublime,   Over the wilderness and o’er the plain,   Till underneath them fair Jerusalem,   The Holy City, lifted high her towers, </vt:lpstr>
      <vt:lpstr>  And higher yet the glorious Temple rear’d   Her pile, far off appearing like a mount   Of alabaster, topt with golden spires:    There, on the highest pinnacle, he set   The Son of God, and added thus in scorn:–                    </vt:lpstr>
      <vt:lpstr>SATAN   There stand, if thou wilt stand. To stand upright   Will ask thee skill.  I to thy Father's house   Have brought thee, and highest placed: highest is best. </vt:lpstr>
      <vt:lpstr>  Now shew thy progeny: if not to stand,   Cast thyself down.   Safely, if Son of God;   For it is written, ‘He will give command   Concerning thee to his Angels; in their hands   They shall uplift thee, lest at any time   Thou chance to dash thy foot against a stone.’ </vt:lpstr>
      <vt:lpstr>JESUS                                              Also it is written,                      ‘Tempt not the Lord thy God.’    </vt:lpstr>
      <vt:lpstr>MILTON   He said, and stood.    But Satan, smitten with amazement, fell—    Fell whence he stood to see his victor fall.   </vt:lpstr>
      <vt:lpstr>PowerPoint Presentation</vt:lpstr>
      <vt:lpstr>  And, as that Theban monster that proposed   Her riddle, and him who solved it not devoured,   That once found out and solv’d, for grief and spite   Cast herself headlong from the Ismenian steep,  </vt:lpstr>
      <vt:lpstr>   So, strook with dread and anguish, fell the Fiend,   And to his crew of rebel angels brought   Joyless triumphals of his hoped success,   Ruin, and desperation, and dismay,   Who durst so proudly tempt the Son of God.                   </vt:lpstr>
      <vt:lpstr>  So Satan fell; and straight a fiery globe   Of Angels on full sail of wing flew nigh,   Who on their vans receiv’d our Saviour soft   From his uneasy station, and upbore,   As on a floating couch, through the blithe air; </vt:lpstr>
      <vt:lpstr>  Then, in a flowery valley, set him down   On a green bank, and set before him spread   A table of celestial food, divine,   Ambrosial fruits fetch’d from the Tree of Life,   And from the Fount of Life ambrosial drink.                 </vt:lpstr>
      <vt:lpstr>                            And, as he fed, Angelic quires    Sung heavenly anthems of his victory   Over temptation and the Tempter proud:– </vt:lpstr>
      <vt:lpstr>ANGELS   True Image of the Father, whether thron’d   In the bosom of bliss, and light of light   Conceiving,                   or, remote from Heaven, enshrin’d   In fleshly tabernacle and human form,   Wandering the wilderness, still expressing    The Son of God, with Godlike force endued   Against the attempter of thy Father's throne   And thief of Paradise!  </vt:lpstr>
      <vt:lpstr>                                  Him long of old   Thou didst debéll,                             and down from Heaven cast   With all his army; now thou hast aveng’d   Supplanted Adam, and, by vanquishing   Temptation, hast regained lost Paradise,  </vt:lpstr>
      <vt:lpstr>  For, though that seat of earthly bliss be fail’d,     A fairer Paradise is founded now   For Adam and his chosen sons, whom thou   A Saviour art come down to re-install,   Where they shall dwell secure, when time shall be,   Of tempter and temptation without fear. </vt:lpstr>
      <vt:lpstr>  Hail, Son of the Most High,    Heir of both Worlds,    Queller of Satan!  On thy glorious work   Now enter, and begin to save Mankind. </vt:lpstr>
      <vt:lpstr>MILTON   Thus they the Son of God, our Saviour meek,   Sung victor, and, from heavenly feast refreshed,   Brought on his way with joy.                                                       He, unobserved,   Home to his mother’s house private returned.  </vt:lpstr>
      <vt:lpstr>                                                     Finis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Harrison</dc:creator>
  <cp:lastModifiedBy>Patrick Boyde</cp:lastModifiedBy>
  <cp:revision>115</cp:revision>
  <dcterms:created xsi:type="dcterms:W3CDTF">2016-11-06T16:33:49Z</dcterms:created>
  <dcterms:modified xsi:type="dcterms:W3CDTF">2023-03-30T14:24:00Z</dcterms:modified>
</cp:coreProperties>
</file>