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1" r:id="rId1"/>
    <p:sldMasterId id="2147483677" r:id="rId2"/>
  </p:sldMasterIdLst>
  <p:notesMasterIdLst>
    <p:notesMasterId r:id="rId299"/>
  </p:notesMasterIdLst>
  <p:sldIdLst>
    <p:sldId id="256" r:id="rId3"/>
    <p:sldId id="1992" r:id="rId4"/>
    <p:sldId id="257" r:id="rId5"/>
    <p:sldId id="1991" r:id="rId6"/>
    <p:sldId id="1898" r:id="rId7"/>
    <p:sldId id="1899" r:id="rId8"/>
    <p:sldId id="1900" r:id="rId9"/>
    <p:sldId id="1901" r:id="rId10"/>
    <p:sldId id="1902" r:id="rId11"/>
    <p:sldId id="1903" r:id="rId12"/>
    <p:sldId id="262" r:id="rId13"/>
    <p:sldId id="263" r:id="rId14"/>
    <p:sldId id="264" r:id="rId15"/>
    <p:sldId id="265" r:id="rId16"/>
    <p:sldId id="266" r:id="rId17"/>
    <p:sldId id="259" r:id="rId18"/>
    <p:sldId id="260" r:id="rId19"/>
    <p:sldId id="261" r:id="rId20"/>
    <p:sldId id="267" r:id="rId21"/>
    <p:sldId id="268" r:id="rId22"/>
    <p:sldId id="269" r:id="rId23"/>
    <p:sldId id="270" r:id="rId24"/>
    <p:sldId id="271" r:id="rId25"/>
    <p:sldId id="272" r:id="rId26"/>
    <p:sldId id="273" r:id="rId27"/>
    <p:sldId id="274" r:id="rId28"/>
    <p:sldId id="1993" r:id="rId29"/>
    <p:sldId id="1904" r:id="rId30"/>
    <p:sldId id="277" r:id="rId31"/>
    <p:sldId id="278" r:id="rId32"/>
    <p:sldId id="279" r:id="rId33"/>
    <p:sldId id="1905" r:id="rId34"/>
    <p:sldId id="1906" r:id="rId35"/>
    <p:sldId id="1907" r:id="rId36"/>
    <p:sldId id="1908" r:id="rId37"/>
    <p:sldId id="280" r:id="rId38"/>
    <p:sldId id="281" r:id="rId39"/>
    <p:sldId id="282" r:id="rId40"/>
    <p:sldId id="283" r:id="rId41"/>
    <p:sldId id="284" r:id="rId42"/>
    <p:sldId id="285" r:id="rId43"/>
    <p:sldId id="286" r:id="rId44"/>
    <p:sldId id="287" r:id="rId45"/>
    <p:sldId id="288" r:id="rId46"/>
    <p:sldId id="289" r:id="rId47"/>
    <p:sldId id="1909" r:id="rId48"/>
    <p:sldId id="1910" r:id="rId49"/>
    <p:sldId id="1911" r:id="rId50"/>
    <p:sldId id="1912" r:id="rId51"/>
    <p:sldId id="290" r:id="rId52"/>
    <p:sldId id="291" r:id="rId53"/>
    <p:sldId id="292" r:id="rId54"/>
    <p:sldId id="293" r:id="rId55"/>
    <p:sldId id="294" r:id="rId56"/>
    <p:sldId id="295" r:id="rId57"/>
    <p:sldId id="296" r:id="rId58"/>
    <p:sldId id="297" r:id="rId59"/>
    <p:sldId id="298" r:id="rId60"/>
    <p:sldId id="1913" r:id="rId61"/>
    <p:sldId id="1914" r:id="rId62"/>
    <p:sldId id="1915" r:id="rId63"/>
    <p:sldId id="1916" r:id="rId64"/>
    <p:sldId id="299" r:id="rId65"/>
    <p:sldId id="300" r:id="rId66"/>
    <p:sldId id="301" r:id="rId67"/>
    <p:sldId id="302" r:id="rId68"/>
    <p:sldId id="303" r:id="rId69"/>
    <p:sldId id="304" r:id="rId70"/>
    <p:sldId id="305" r:id="rId71"/>
    <p:sldId id="306" r:id="rId72"/>
    <p:sldId id="307" r:id="rId73"/>
    <p:sldId id="308" r:id="rId74"/>
    <p:sldId id="309" r:id="rId75"/>
    <p:sldId id="310" r:id="rId76"/>
    <p:sldId id="311" r:id="rId77"/>
    <p:sldId id="312" r:id="rId78"/>
    <p:sldId id="313" r:id="rId79"/>
    <p:sldId id="314" r:id="rId80"/>
    <p:sldId id="315" r:id="rId81"/>
    <p:sldId id="316" r:id="rId82"/>
    <p:sldId id="317" r:id="rId83"/>
    <p:sldId id="318" r:id="rId84"/>
    <p:sldId id="319" r:id="rId85"/>
    <p:sldId id="320" r:id="rId86"/>
    <p:sldId id="1920" r:id="rId87"/>
    <p:sldId id="1921" r:id="rId88"/>
    <p:sldId id="1922" r:id="rId89"/>
    <p:sldId id="327" r:id="rId90"/>
    <p:sldId id="328" r:id="rId91"/>
    <p:sldId id="329" r:id="rId92"/>
    <p:sldId id="330" r:id="rId93"/>
    <p:sldId id="331" r:id="rId94"/>
    <p:sldId id="332" r:id="rId95"/>
    <p:sldId id="333" r:id="rId96"/>
    <p:sldId id="334" r:id="rId97"/>
    <p:sldId id="1923" r:id="rId98"/>
    <p:sldId id="1924" r:id="rId99"/>
    <p:sldId id="1925" r:id="rId100"/>
    <p:sldId id="1926" r:id="rId101"/>
    <p:sldId id="335" r:id="rId102"/>
    <p:sldId id="336" r:id="rId103"/>
    <p:sldId id="337" r:id="rId104"/>
    <p:sldId id="338" r:id="rId105"/>
    <p:sldId id="339" r:id="rId106"/>
    <p:sldId id="340" r:id="rId107"/>
    <p:sldId id="341" r:id="rId108"/>
    <p:sldId id="342" r:id="rId109"/>
    <p:sldId id="343" r:id="rId110"/>
    <p:sldId id="344" r:id="rId111"/>
    <p:sldId id="345" r:id="rId112"/>
    <p:sldId id="346" r:id="rId113"/>
    <p:sldId id="1927" r:id="rId114"/>
    <p:sldId id="2014" r:id="rId115"/>
    <p:sldId id="1929" r:id="rId116"/>
    <p:sldId id="1930" r:id="rId117"/>
    <p:sldId id="347" r:id="rId118"/>
    <p:sldId id="348" r:id="rId119"/>
    <p:sldId id="349" r:id="rId120"/>
    <p:sldId id="350" r:id="rId121"/>
    <p:sldId id="351" r:id="rId122"/>
    <p:sldId id="352" r:id="rId123"/>
    <p:sldId id="354" r:id="rId124"/>
    <p:sldId id="355" r:id="rId125"/>
    <p:sldId id="356" r:id="rId126"/>
    <p:sldId id="357" r:id="rId127"/>
    <p:sldId id="1931" r:id="rId128"/>
    <p:sldId id="1932" r:id="rId129"/>
    <p:sldId id="1933" r:id="rId130"/>
    <p:sldId id="1934" r:id="rId131"/>
    <p:sldId id="358" r:id="rId132"/>
    <p:sldId id="359" r:id="rId133"/>
    <p:sldId id="360" r:id="rId134"/>
    <p:sldId id="361" r:id="rId135"/>
    <p:sldId id="1995" r:id="rId136"/>
    <p:sldId id="362" r:id="rId137"/>
    <p:sldId id="363" r:id="rId138"/>
    <p:sldId id="364" r:id="rId139"/>
    <p:sldId id="365" r:id="rId140"/>
    <p:sldId id="1938" r:id="rId141"/>
    <p:sldId id="1939" r:id="rId142"/>
    <p:sldId id="1940" r:id="rId143"/>
    <p:sldId id="1941" r:id="rId144"/>
    <p:sldId id="372" r:id="rId145"/>
    <p:sldId id="373" r:id="rId146"/>
    <p:sldId id="374" r:id="rId147"/>
    <p:sldId id="375" r:id="rId148"/>
    <p:sldId id="376" r:id="rId149"/>
    <p:sldId id="377" r:id="rId150"/>
    <p:sldId id="378" r:id="rId151"/>
    <p:sldId id="379" r:id="rId152"/>
    <p:sldId id="1942" r:id="rId153"/>
    <p:sldId id="1996" r:id="rId154"/>
    <p:sldId id="1945" r:id="rId155"/>
    <p:sldId id="1946" r:id="rId156"/>
    <p:sldId id="1947" r:id="rId157"/>
    <p:sldId id="1948" r:id="rId158"/>
    <p:sldId id="380" r:id="rId159"/>
    <p:sldId id="381" r:id="rId160"/>
    <p:sldId id="382" r:id="rId161"/>
    <p:sldId id="383" r:id="rId162"/>
    <p:sldId id="384" r:id="rId163"/>
    <p:sldId id="385" r:id="rId164"/>
    <p:sldId id="386" r:id="rId165"/>
    <p:sldId id="387" r:id="rId166"/>
    <p:sldId id="388" r:id="rId167"/>
    <p:sldId id="389" r:id="rId168"/>
    <p:sldId id="390" r:id="rId169"/>
    <p:sldId id="391" r:id="rId170"/>
    <p:sldId id="392" r:id="rId171"/>
    <p:sldId id="1949" r:id="rId172"/>
    <p:sldId id="1950" r:id="rId173"/>
    <p:sldId id="1951" r:id="rId174"/>
    <p:sldId id="1952" r:id="rId175"/>
    <p:sldId id="393" r:id="rId176"/>
    <p:sldId id="394" r:id="rId177"/>
    <p:sldId id="395" r:id="rId178"/>
    <p:sldId id="396" r:id="rId179"/>
    <p:sldId id="397" r:id="rId180"/>
    <p:sldId id="398" r:id="rId181"/>
    <p:sldId id="1954" r:id="rId182"/>
    <p:sldId id="1955" r:id="rId183"/>
    <p:sldId id="1956" r:id="rId184"/>
    <p:sldId id="399" r:id="rId185"/>
    <p:sldId id="400" r:id="rId186"/>
    <p:sldId id="401" r:id="rId187"/>
    <p:sldId id="402" r:id="rId188"/>
    <p:sldId id="403" r:id="rId189"/>
    <p:sldId id="404" r:id="rId190"/>
    <p:sldId id="1997" r:id="rId191"/>
    <p:sldId id="1957" r:id="rId192"/>
    <p:sldId id="1958" r:id="rId193"/>
    <p:sldId id="1959" r:id="rId194"/>
    <p:sldId id="405" r:id="rId195"/>
    <p:sldId id="406" r:id="rId196"/>
    <p:sldId id="1998" r:id="rId197"/>
    <p:sldId id="407" r:id="rId198"/>
    <p:sldId id="408" r:id="rId199"/>
    <p:sldId id="409" r:id="rId200"/>
    <p:sldId id="410" r:id="rId201"/>
    <p:sldId id="1999" r:id="rId202"/>
    <p:sldId id="411" r:id="rId203"/>
    <p:sldId id="412" r:id="rId204"/>
    <p:sldId id="413" r:id="rId205"/>
    <p:sldId id="414" r:id="rId206"/>
    <p:sldId id="1962" r:id="rId207"/>
    <p:sldId id="1963" r:id="rId208"/>
    <p:sldId id="1964" r:id="rId209"/>
    <p:sldId id="415" r:id="rId210"/>
    <p:sldId id="416" r:id="rId211"/>
    <p:sldId id="417" r:id="rId212"/>
    <p:sldId id="418" r:id="rId213"/>
    <p:sldId id="419" r:id="rId214"/>
    <p:sldId id="1970" r:id="rId215"/>
    <p:sldId id="1966" r:id="rId216"/>
    <p:sldId id="1968" r:id="rId217"/>
    <p:sldId id="1972" r:id="rId218"/>
    <p:sldId id="1973" r:id="rId219"/>
    <p:sldId id="425" r:id="rId220"/>
    <p:sldId id="426" r:id="rId221"/>
    <p:sldId id="427" r:id="rId222"/>
    <p:sldId id="428" r:id="rId223"/>
    <p:sldId id="429" r:id="rId224"/>
    <p:sldId id="430" r:id="rId225"/>
    <p:sldId id="431" r:id="rId226"/>
    <p:sldId id="432" r:id="rId227"/>
    <p:sldId id="433" r:id="rId228"/>
    <p:sldId id="434" r:id="rId229"/>
    <p:sldId id="435" r:id="rId230"/>
    <p:sldId id="436" r:id="rId231"/>
    <p:sldId id="437" r:id="rId232"/>
    <p:sldId id="438" r:id="rId233"/>
    <p:sldId id="439" r:id="rId234"/>
    <p:sldId id="2001" r:id="rId235"/>
    <p:sldId id="440" r:id="rId236"/>
    <p:sldId id="441" r:id="rId237"/>
    <p:sldId id="1974" r:id="rId238"/>
    <p:sldId id="1975" r:id="rId239"/>
    <p:sldId id="1976" r:id="rId240"/>
    <p:sldId id="2000" r:id="rId241"/>
    <p:sldId id="442" r:id="rId242"/>
    <p:sldId id="443" r:id="rId243"/>
    <p:sldId id="444" r:id="rId244"/>
    <p:sldId id="445" r:id="rId245"/>
    <p:sldId id="446" r:id="rId246"/>
    <p:sldId id="447" r:id="rId247"/>
    <p:sldId id="448" r:id="rId248"/>
    <p:sldId id="449" r:id="rId249"/>
    <p:sldId id="450" r:id="rId250"/>
    <p:sldId id="451" r:id="rId251"/>
    <p:sldId id="1978" r:id="rId252"/>
    <p:sldId id="1979" r:id="rId253"/>
    <p:sldId id="1980" r:id="rId254"/>
    <p:sldId id="1981" r:id="rId255"/>
    <p:sldId id="452" r:id="rId256"/>
    <p:sldId id="453" r:id="rId257"/>
    <p:sldId id="454" r:id="rId258"/>
    <p:sldId id="455" r:id="rId259"/>
    <p:sldId id="456" r:id="rId260"/>
    <p:sldId id="457" r:id="rId261"/>
    <p:sldId id="458" r:id="rId262"/>
    <p:sldId id="2003" r:id="rId263"/>
    <p:sldId id="2004" r:id="rId264"/>
    <p:sldId id="2005" r:id="rId265"/>
    <p:sldId id="2006" r:id="rId266"/>
    <p:sldId id="2007" r:id="rId267"/>
    <p:sldId id="2008" r:id="rId268"/>
    <p:sldId id="2009" r:id="rId269"/>
    <p:sldId id="2010" r:id="rId270"/>
    <p:sldId id="2011" r:id="rId271"/>
    <p:sldId id="2012" r:id="rId272"/>
    <p:sldId id="2013" r:id="rId273"/>
    <p:sldId id="1982" r:id="rId274"/>
    <p:sldId id="1983" r:id="rId275"/>
    <p:sldId id="1984" r:id="rId276"/>
    <p:sldId id="1985" r:id="rId277"/>
    <p:sldId id="1986" r:id="rId278"/>
    <p:sldId id="459" r:id="rId279"/>
    <p:sldId id="460" r:id="rId280"/>
    <p:sldId id="461" r:id="rId281"/>
    <p:sldId id="462" r:id="rId282"/>
    <p:sldId id="463" r:id="rId283"/>
    <p:sldId id="1987" r:id="rId284"/>
    <p:sldId id="1988" r:id="rId285"/>
    <p:sldId id="1989" r:id="rId286"/>
    <p:sldId id="1990" r:id="rId287"/>
    <p:sldId id="464" r:id="rId288"/>
    <p:sldId id="465" r:id="rId289"/>
    <p:sldId id="466" r:id="rId290"/>
    <p:sldId id="467" r:id="rId291"/>
    <p:sldId id="468" r:id="rId292"/>
    <p:sldId id="469" r:id="rId293"/>
    <p:sldId id="470" r:id="rId294"/>
    <p:sldId id="471" r:id="rId295"/>
    <p:sldId id="472" r:id="rId296"/>
    <p:sldId id="473" r:id="rId297"/>
    <p:sldId id="2002" r:id="rId298"/>
  </p:sldIdLst>
  <p:sldSz cx="9144000" cy="5143500" type="screen16x9"/>
  <p:notesSz cx="6858000" cy="9144000"/>
  <p:embeddedFontLst>
    <p:embeddedFont>
      <p:font typeface="Calibri" panose="020F0502020204030204" pitchFamily="34" charset="0"/>
      <p:regular r:id="rId300"/>
      <p:bold r:id="rId301"/>
      <p:italic r:id="rId302"/>
      <p:boldItalic r:id="rId303"/>
    </p:embeddedFont>
    <p:embeddedFont>
      <p:font typeface="Cambria" panose="02040503050406030204" pitchFamily="18" charset="0"/>
      <p:regular r:id="rId304"/>
      <p:bold r:id="rId305"/>
      <p:italic r:id="rId306"/>
      <p:boldItalic r:id="rId307"/>
    </p:embeddedFont>
    <p:embeddedFont>
      <p:font typeface="Palatino Linotype" panose="02040502050505030304" pitchFamily="18" charset="0"/>
      <p:regular r:id="rId308"/>
      <p:bold r:id="rId309"/>
      <p:italic r:id="rId310"/>
      <p:boldItalic r:id="rId31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F99B"/>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213" autoAdjust="0"/>
    <p:restoredTop sz="93741" autoAdjust="0"/>
  </p:normalViewPr>
  <p:slideViewPr>
    <p:cSldViewPr snapToGrid="0" snapToObjects="1">
      <p:cViewPr varScale="1">
        <p:scale>
          <a:sx n="150" d="100"/>
          <a:sy n="150" d="100"/>
        </p:scale>
        <p:origin x="160" y="224"/>
      </p:cViewPr>
      <p:guideLst>
        <p:guide orient="horz" pos="1620"/>
        <p:guide pos="2880"/>
      </p:guideLst>
    </p:cSldViewPr>
  </p:slideViewPr>
  <p:outlineViewPr>
    <p:cViewPr>
      <p:scale>
        <a:sx n="33" d="100"/>
        <a:sy n="33" d="100"/>
      </p:scale>
      <p:origin x="0" y="-74756"/>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notesMaster" Target="notesMasters/notesMaster1.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279" Type="http://schemas.openxmlformats.org/officeDocument/2006/relationships/slide" Target="slides/slide277.xml"/><Relationship Id="rId43" Type="http://schemas.openxmlformats.org/officeDocument/2006/relationships/slide" Target="slides/slide41.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font" Target="fonts/font5.fntdata"/><Relationship Id="rId85" Type="http://schemas.openxmlformats.org/officeDocument/2006/relationships/slide" Target="slides/slide83.xml"/><Relationship Id="rId150" Type="http://schemas.openxmlformats.org/officeDocument/2006/relationships/slide" Target="slides/slide148.xml"/><Relationship Id="rId192" Type="http://schemas.openxmlformats.org/officeDocument/2006/relationships/slide" Target="slides/slide190.xml"/><Relationship Id="rId206" Type="http://schemas.openxmlformats.org/officeDocument/2006/relationships/slide" Target="slides/slide204.xml"/><Relationship Id="rId248" Type="http://schemas.openxmlformats.org/officeDocument/2006/relationships/slide" Target="slides/slide246.xml"/><Relationship Id="rId12" Type="http://schemas.openxmlformats.org/officeDocument/2006/relationships/slide" Target="slides/slide10.xml"/><Relationship Id="rId108" Type="http://schemas.openxmlformats.org/officeDocument/2006/relationships/slide" Target="slides/slide106.xml"/><Relationship Id="rId315" Type="http://schemas.openxmlformats.org/officeDocument/2006/relationships/tableStyles" Target="tableStyles.xml"/><Relationship Id="rId54" Type="http://schemas.openxmlformats.org/officeDocument/2006/relationships/slide" Target="slides/slide52.xml"/><Relationship Id="rId96" Type="http://schemas.openxmlformats.org/officeDocument/2006/relationships/slide" Target="slides/slide94.xml"/><Relationship Id="rId161" Type="http://schemas.openxmlformats.org/officeDocument/2006/relationships/slide" Target="slides/slide159.xml"/><Relationship Id="rId217" Type="http://schemas.openxmlformats.org/officeDocument/2006/relationships/slide" Target="slides/slide215.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65" Type="http://schemas.openxmlformats.org/officeDocument/2006/relationships/slide" Target="slides/slide63.xml"/><Relationship Id="rId130" Type="http://schemas.openxmlformats.org/officeDocument/2006/relationships/slide" Target="slides/slide128.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font" Target="fonts/font7.fntdata"/><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font" Target="fonts/font8.fntdata"/><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font" Target="fonts/font9.fntdata"/><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font" Target="fonts/font10.fntdata"/><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font" Target="fonts/font11.fntdata"/><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font" Target="fonts/font1.fntdata"/><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font" Target="fonts/font12.fntdata"/><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font" Target="fonts/font2.fntdata"/><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presProps" Target="presProps.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font" Target="fonts/font3.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303" Type="http://schemas.openxmlformats.org/officeDocument/2006/relationships/font" Target="fonts/font4.fntdata"/><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289" Type="http://schemas.openxmlformats.org/officeDocument/2006/relationships/slide" Target="slides/slide287.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314" Type="http://schemas.openxmlformats.org/officeDocument/2006/relationships/theme" Target="theme/theme1.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258" Type="http://schemas.openxmlformats.org/officeDocument/2006/relationships/slide" Target="slides/slide256.xml"/><Relationship Id="rId22" Type="http://schemas.openxmlformats.org/officeDocument/2006/relationships/slide" Target="slides/slide20.xml"/><Relationship Id="rId64" Type="http://schemas.openxmlformats.org/officeDocument/2006/relationships/slide" Target="slides/slide62.xml"/><Relationship Id="rId118" Type="http://schemas.openxmlformats.org/officeDocument/2006/relationships/slide" Target="slides/slide116.xml"/><Relationship Id="rId171" Type="http://schemas.openxmlformats.org/officeDocument/2006/relationships/slide" Target="slides/slide169.xml"/><Relationship Id="rId227" Type="http://schemas.openxmlformats.org/officeDocument/2006/relationships/slide" Target="slides/slide225.xml"/><Relationship Id="rId269" Type="http://schemas.openxmlformats.org/officeDocument/2006/relationships/slide" Target="slides/slide267.xml"/><Relationship Id="rId33" Type="http://schemas.openxmlformats.org/officeDocument/2006/relationships/slide" Target="slides/slide31.xml"/><Relationship Id="rId129" Type="http://schemas.openxmlformats.org/officeDocument/2006/relationships/slide" Target="slides/slide127.xml"/><Relationship Id="rId280" Type="http://schemas.openxmlformats.org/officeDocument/2006/relationships/slide" Target="slides/slide278.xml"/><Relationship Id="rId75" Type="http://schemas.openxmlformats.org/officeDocument/2006/relationships/slide" Target="slides/slide73.xml"/><Relationship Id="rId140" Type="http://schemas.openxmlformats.org/officeDocument/2006/relationships/slide" Target="slides/slide138.xml"/><Relationship Id="rId182" Type="http://schemas.openxmlformats.org/officeDocument/2006/relationships/slide" Target="slides/slide180.xml"/><Relationship Id="rId6" Type="http://schemas.openxmlformats.org/officeDocument/2006/relationships/slide" Target="slides/slide4.xml"/><Relationship Id="rId238" Type="http://schemas.openxmlformats.org/officeDocument/2006/relationships/slide" Target="slides/slide236.xml"/><Relationship Id="rId291" Type="http://schemas.openxmlformats.org/officeDocument/2006/relationships/slide" Target="slides/slide289.xml"/><Relationship Id="rId305" Type="http://schemas.openxmlformats.org/officeDocument/2006/relationships/font" Target="fonts/font6.fntdata"/><Relationship Id="rId44" Type="http://schemas.openxmlformats.org/officeDocument/2006/relationships/slide" Target="slides/slide42.xml"/><Relationship Id="rId86" Type="http://schemas.openxmlformats.org/officeDocument/2006/relationships/slide" Target="slides/slide84.xml"/><Relationship Id="rId151" Type="http://schemas.openxmlformats.org/officeDocument/2006/relationships/slide" Target="slides/slide1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B6005-8BBD-964A-BCC6-78567D838753}" type="datetimeFigureOut">
              <a:rPr lang="en-US" smtClean="0"/>
              <a:t>8/4/23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C19B19-DA05-214B-890A-DBDD1E614D4F}" type="slidenum">
              <a:rPr lang="en-US" smtClean="0"/>
              <a:t>‹#›</a:t>
            </a:fld>
            <a:endParaRPr lang="en-US"/>
          </a:p>
        </p:txBody>
      </p:sp>
    </p:spTree>
    <p:extLst>
      <p:ext uri="{BB962C8B-B14F-4D97-AF65-F5344CB8AC3E}">
        <p14:creationId xmlns:p14="http://schemas.microsoft.com/office/powerpoint/2010/main" val="228582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1</a:t>
            </a:fld>
            <a:endParaRPr lang="en-US"/>
          </a:p>
        </p:txBody>
      </p:sp>
    </p:spTree>
    <p:extLst>
      <p:ext uri="{BB962C8B-B14F-4D97-AF65-F5344CB8AC3E}">
        <p14:creationId xmlns:p14="http://schemas.microsoft.com/office/powerpoint/2010/main" val="281600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9</a:t>
            </a:fld>
            <a:endParaRPr lang="en-US"/>
          </a:p>
        </p:txBody>
      </p:sp>
    </p:spTree>
    <p:extLst>
      <p:ext uri="{BB962C8B-B14F-4D97-AF65-F5344CB8AC3E}">
        <p14:creationId xmlns:p14="http://schemas.microsoft.com/office/powerpoint/2010/main" val="492997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31</a:t>
            </a:fld>
            <a:endParaRPr lang="en-US"/>
          </a:p>
        </p:txBody>
      </p:sp>
    </p:spTree>
    <p:extLst>
      <p:ext uri="{BB962C8B-B14F-4D97-AF65-F5344CB8AC3E}">
        <p14:creationId xmlns:p14="http://schemas.microsoft.com/office/powerpoint/2010/main" val="2202881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73</a:t>
            </a:fld>
            <a:endParaRPr lang="en-US"/>
          </a:p>
        </p:txBody>
      </p:sp>
    </p:spTree>
    <p:extLst>
      <p:ext uri="{BB962C8B-B14F-4D97-AF65-F5344CB8AC3E}">
        <p14:creationId xmlns:p14="http://schemas.microsoft.com/office/powerpoint/2010/main" val="2816427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121</a:t>
            </a:fld>
            <a:endParaRPr lang="en-US"/>
          </a:p>
        </p:txBody>
      </p:sp>
    </p:spTree>
    <p:extLst>
      <p:ext uri="{BB962C8B-B14F-4D97-AF65-F5344CB8AC3E}">
        <p14:creationId xmlns:p14="http://schemas.microsoft.com/office/powerpoint/2010/main" val="3834893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C19B19-DA05-214B-890A-DBDD1E614D4F}" type="slidenum">
              <a:rPr lang="en-US" smtClean="0"/>
              <a:t>214</a:t>
            </a:fld>
            <a:endParaRPr lang="en-US"/>
          </a:p>
        </p:txBody>
      </p:sp>
    </p:spTree>
    <p:extLst>
      <p:ext uri="{BB962C8B-B14F-4D97-AF65-F5344CB8AC3E}">
        <p14:creationId xmlns:p14="http://schemas.microsoft.com/office/powerpoint/2010/main" val="2234097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GB"/>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46400" y="205979"/>
            <a:ext cx="8229600" cy="4491765"/>
          </a:xfrm>
        </p:spPr>
        <p:txBody>
          <a:bodyPr anchor="t">
            <a:normAutofit/>
          </a:bodyPr>
          <a:lstStyle>
            <a:lvl1pPr algn="l">
              <a:defRPr sz="1350"/>
            </a:lvl1pPr>
          </a:lstStyle>
          <a:p>
            <a:r>
              <a:rPr lang="en-GB"/>
              <a:t>Click to edit Master title style</a:t>
            </a:r>
            <a:endParaRPr lang="en-US" dirty="0"/>
          </a:p>
        </p:txBody>
      </p:sp>
      <p:sp>
        <p:nvSpPr>
          <p:cNvPr id="6" name="Slide Number Placeholder 5"/>
          <p:cNvSpPr>
            <a:spLocks noGrp="1"/>
          </p:cNvSpPr>
          <p:nvPr>
            <p:ph type="sldNum" sz="quarter" idx="12"/>
          </p:nvPr>
        </p:nvSpPr>
        <p:spPr/>
        <p:txBody>
          <a:bodyPr/>
          <a:lstStyle/>
          <a:p>
            <a:fld id="{E75C1C60-E267-FA43-8313-50DE007F2FA8}" type="slidenum">
              <a:rPr lang="en-US" smtClean="0"/>
              <a:t>‹#›</a:t>
            </a:fld>
            <a:endParaRPr lang="en-US"/>
          </a:p>
        </p:txBody>
      </p:sp>
    </p:spTree>
    <p:extLst>
      <p:ext uri="{BB962C8B-B14F-4D97-AF65-F5344CB8AC3E}">
        <p14:creationId xmlns:p14="http://schemas.microsoft.com/office/powerpoint/2010/main" val="3317658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100000"/>
              </a:lnSpc>
              <a:defRPr sz="1900" b="1" i="0">
                <a:latin typeface="Cambria" panose="02040503050406030204" pitchFamily="18" charset="0"/>
              </a:defRPr>
            </a:lvl1p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6A9D146-0896-4C35-AE82-166CB1555870}" type="datetimeFigureOut">
              <a:rPr lang="en-GB"/>
              <a:pPr>
                <a:defRPr/>
              </a:pPr>
              <a:t>04/08/2023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BAC448-D8ED-414E-BC08-24ADBAC8B6FC}" type="slidenum">
              <a:rPr/>
              <a:pPr>
                <a:defRPr/>
              </a:pPr>
              <a:t>‹#›</a:t>
            </a:fld>
            <a:endParaRPr lang="en-US"/>
          </a:p>
        </p:txBody>
      </p:sp>
    </p:spTree>
    <p:extLst>
      <p:ext uri="{BB962C8B-B14F-4D97-AF65-F5344CB8AC3E}">
        <p14:creationId xmlns:p14="http://schemas.microsoft.com/office/powerpoint/2010/main" val="705868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GB"/>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749532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3744957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6"/>
          </a:xfrm>
        </p:spPr>
        <p:txBody>
          <a:bodyPr anchor="t"/>
          <a:lstStyle>
            <a:lvl1pPr algn="l">
              <a:defRPr sz="2250" b="1" cap="all"/>
            </a:lvl1pPr>
          </a:lstStyle>
          <a:p>
            <a:r>
              <a:rPr lang="en-GB"/>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81315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3607397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5EE630C8-1D1D-9C44-AA77-3B413E6AF1C1}" type="datetimeFigureOut">
              <a:rPr lang="en-US" smtClean="0"/>
              <a:t>8/4/23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164079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EE630C8-1D1D-9C44-AA77-3B413E6AF1C1}" type="datetimeFigureOut">
              <a:rPr lang="en-US" smtClean="0"/>
              <a:t>8/4/23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923689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630C8-1D1D-9C44-AA77-3B413E6AF1C1}" type="datetimeFigureOut">
              <a:rPr lang="en-US" smtClean="0"/>
              <a:t>8/4/23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3950917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125" b="1"/>
            </a:lvl1pPr>
          </a:lstStyle>
          <a:p>
            <a:r>
              <a:rPr lang="en-GB"/>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6497495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125" b="1"/>
            </a:lvl1pPr>
          </a:lstStyle>
          <a:p>
            <a:r>
              <a:rPr lang="en-GB"/>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GB"/>
              <a:t>Drag picture to placeholder or click icon to add</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745797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5630698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95845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46400" y="205979"/>
            <a:ext cx="8229600" cy="4491765"/>
          </a:xfrm>
        </p:spPr>
        <p:txBody>
          <a:bodyPr anchor="t">
            <a:normAutofit/>
          </a:bodyPr>
          <a:lstStyle>
            <a:lvl1pPr algn="l">
              <a:defRPr sz="1350"/>
            </a:lvl1pPr>
          </a:lstStyle>
          <a:p>
            <a:r>
              <a:rPr lang="en-GB"/>
              <a:t>Click to edit Master title style</a:t>
            </a:r>
            <a:endParaRPr lang="en-US" dirty="0"/>
          </a:p>
        </p:txBody>
      </p:sp>
      <p:sp>
        <p:nvSpPr>
          <p:cNvPr id="6" name="Slide Number Placeholder 5"/>
          <p:cNvSpPr>
            <a:spLocks noGrp="1"/>
          </p:cNvSpPr>
          <p:nvPr>
            <p:ph type="sldNum" sz="quarter" idx="12"/>
          </p:nvPr>
        </p:nvSpPr>
        <p:spPr/>
        <p:txBody>
          <a:bodyPr/>
          <a:lstStyle/>
          <a:p>
            <a:fld id="{E75C1C60-E267-FA43-8313-50DE007F2FA8}" type="slidenum">
              <a:rPr lang="en-US" smtClean="0"/>
              <a:t>‹#›</a:t>
            </a:fld>
            <a:endParaRPr lang="en-US"/>
          </a:p>
        </p:txBody>
      </p:sp>
    </p:spTree>
    <p:extLst>
      <p:ext uri="{BB962C8B-B14F-4D97-AF65-F5344CB8AC3E}">
        <p14:creationId xmlns:p14="http://schemas.microsoft.com/office/powerpoint/2010/main" val="19958354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sz="1900" b="1" i="1">
                <a:solidFill>
                  <a:srgbClr val="FFFF00"/>
                </a:solidFill>
              </a:defRPr>
            </a:lvl1p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6A9D146-0896-4C35-AE82-166CB1555870}" type="datetimeFigureOut">
              <a:rPr lang="en-GB"/>
              <a:pPr>
                <a:defRPr/>
              </a:pPr>
              <a:t>04/08/2023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BAC448-D8ED-414E-BC08-24ADBAC8B6FC}" type="slidenum">
              <a:rPr/>
              <a:pPr>
                <a:defRPr/>
              </a:pPr>
              <a:t>‹#›</a:t>
            </a:fld>
            <a:endParaRPr lang="en-US"/>
          </a:p>
        </p:txBody>
      </p:sp>
    </p:spTree>
    <p:extLst>
      <p:ext uri="{BB962C8B-B14F-4D97-AF65-F5344CB8AC3E}">
        <p14:creationId xmlns:p14="http://schemas.microsoft.com/office/powerpoint/2010/main" val="1851287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6"/>
          </a:xfrm>
        </p:spPr>
        <p:txBody>
          <a:bodyPr anchor="t"/>
          <a:lstStyle>
            <a:lvl1pPr algn="l">
              <a:defRPr sz="2250" b="1" cap="all"/>
            </a:lvl1pPr>
          </a:lstStyle>
          <a:p>
            <a:r>
              <a:rPr lang="en-GB"/>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5EE630C8-1D1D-9C44-AA77-3B413E6AF1C1}" type="datetimeFigureOut">
              <a:rPr lang="en-US" smtClean="0"/>
              <a:t>8/4/23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EE630C8-1D1D-9C44-AA77-3B413E6AF1C1}" type="datetimeFigureOut">
              <a:rPr lang="en-US" smtClean="0"/>
              <a:t>8/4/23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630C8-1D1D-9C44-AA77-3B413E6AF1C1}" type="datetimeFigureOut">
              <a:rPr lang="en-US" smtClean="0"/>
              <a:t>8/4/23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125" b="1"/>
            </a:lvl1pPr>
          </a:lstStyle>
          <a:p>
            <a:r>
              <a:rPr lang="en-GB"/>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125" b="1"/>
            </a:lvl1pPr>
          </a:lstStyle>
          <a:p>
            <a:r>
              <a:rPr lang="en-GB"/>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GB"/>
              <a:t>Drag picture to placeholder or click icon to add</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890000"/>
            <a:ext cx="8229600" cy="2801063"/>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p:cNvSpPr>
            <a:spLocks noGrp="1"/>
          </p:cNvSpPr>
          <p:nvPr>
            <p:ph type="body" idx="1"/>
          </p:nvPr>
        </p:nvSpPr>
        <p:spPr>
          <a:xfrm flipV="1">
            <a:off x="457201" y="4594624"/>
            <a:ext cx="45719" cy="3428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6BFECD78-3C8E-49F2-8FAB-59489D168ABB}" type="datetimeFigureOut">
              <a:rPr lang="en-US" smtClean="0"/>
              <a:t>8/4/23</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2E8D6EFD-5F41-4D42-83A0-342C6BE7BA99}"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6" r:id="rId13"/>
  </p:sldLayoutIdLst>
  <p:txStyles>
    <p:titleStyle>
      <a:lvl1pPr algn="l" defTabSz="514350" rtl="0" eaLnBrk="1" latinLnBrk="0" hangingPunct="1">
        <a:lnSpc>
          <a:spcPts val="1547"/>
        </a:lnSpc>
        <a:spcBef>
          <a:spcPct val="0"/>
        </a:spcBef>
        <a:buNone/>
        <a:defRPr sz="1350" kern="1200">
          <a:solidFill>
            <a:schemeClr val="tx1"/>
          </a:solidFill>
          <a:latin typeface="+mj-lt"/>
          <a:ea typeface="+mj-ea"/>
          <a:cs typeface="+mj-cs"/>
        </a:defRPr>
      </a:lvl1pPr>
    </p:titleStyle>
    <p:bodyStyle>
      <a:lvl1pPr marL="192881" indent="-192881"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1pPr>
      <a:lvl2pPr marL="417910" indent="-160735"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2pPr>
      <a:lvl3pPr marL="64293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3pPr>
      <a:lvl4pPr marL="900113"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4pPr>
      <a:lvl5pPr marL="115728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890000"/>
            <a:ext cx="8229600" cy="2801063"/>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p:cNvSpPr>
            <a:spLocks noGrp="1"/>
          </p:cNvSpPr>
          <p:nvPr>
            <p:ph type="body" idx="1"/>
          </p:nvPr>
        </p:nvSpPr>
        <p:spPr>
          <a:xfrm flipV="1">
            <a:off x="457201" y="4594624"/>
            <a:ext cx="45719" cy="3428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6BFECD78-3C8E-49F2-8FAB-59489D168ABB}" type="datetimeFigureOut">
              <a:rPr lang="en-US" smtClean="0"/>
              <a:t>8/4/23</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2E8D6EFD-5F41-4D42-83A0-342C6BE7BA99}" type="slidenum">
              <a:rPr lang="en-US" smtClean="0"/>
              <a:t>‹#›</a:t>
            </a:fld>
            <a:endParaRPr lang="en-US"/>
          </a:p>
        </p:txBody>
      </p:sp>
    </p:spTree>
    <p:extLst>
      <p:ext uri="{BB962C8B-B14F-4D97-AF65-F5344CB8AC3E}">
        <p14:creationId xmlns:p14="http://schemas.microsoft.com/office/powerpoint/2010/main" val="3862293104"/>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xStyles>
    <p:titleStyle>
      <a:lvl1pPr algn="l" defTabSz="514350" rtl="0" eaLnBrk="1" latinLnBrk="0" hangingPunct="1">
        <a:lnSpc>
          <a:spcPts val="1547"/>
        </a:lnSpc>
        <a:spcBef>
          <a:spcPct val="0"/>
        </a:spcBef>
        <a:buNone/>
        <a:defRPr sz="1350" kern="1200">
          <a:solidFill>
            <a:schemeClr val="tx1"/>
          </a:solidFill>
          <a:latin typeface="+mj-lt"/>
          <a:ea typeface="+mj-ea"/>
          <a:cs typeface="+mj-cs"/>
        </a:defRPr>
      </a:lvl1pPr>
    </p:titleStyle>
    <p:bodyStyle>
      <a:lvl1pPr marL="192881" indent="-192881"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1pPr>
      <a:lvl2pPr marL="417910" indent="-160735"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2pPr>
      <a:lvl3pPr marL="64293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3pPr>
      <a:lvl4pPr marL="900113"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4pPr>
      <a:lvl5pPr marL="115728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1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1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6.xml"/></Relationships>
</file>

<file path=ppt/slides/_rels/slide1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0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2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552E-0A43-7147-A3C9-A1CDB7C3A1D7}"/>
              </a:ext>
            </a:extLst>
          </p:cNvPr>
          <p:cNvSpPr>
            <a:spLocks noGrp="1"/>
          </p:cNvSpPr>
          <p:nvPr>
            <p:ph type="title"/>
          </p:nvPr>
        </p:nvSpPr>
        <p:spPr/>
        <p:txBody>
          <a:bodyPr/>
          <a:lstStyle/>
          <a:p>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38427595-51FD-8047-9C41-FBFDE72CE34F}"/>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several, fabric&#10;&#10;Description automatically generated">
            <a:extLst>
              <a:ext uri="{FF2B5EF4-FFF2-40B4-BE49-F238E27FC236}">
                <a16:creationId xmlns:a16="http://schemas.microsoft.com/office/drawing/2014/main" id="{BA7EFDA9-FC56-1807-EF83-FAAC2133D17E}"/>
              </a:ext>
            </a:extLst>
          </p:cNvPr>
          <p:cNvPicPr>
            <a:picLocks noChangeAspect="1"/>
          </p:cNvPicPr>
          <p:nvPr/>
        </p:nvPicPr>
        <p:blipFill>
          <a:blip r:embed="rId3"/>
          <a:stretch>
            <a:fillRect/>
          </a:stretch>
        </p:blipFill>
        <p:spPr>
          <a:xfrm>
            <a:off x="6844681" y="0"/>
            <a:ext cx="2299319" cy="5143500"/>
          </a:xfrm>
          <a:prstGeom prst="rect">
            <a:avLst/>
          </a:prstGeom>
        </p:spPr>
      </p:pic>
      <p:sp>
        <p:nvSpPr>
          <p:cNvPr id="5" name="TextBox 4">
            <a:extLst>
              <a:ext uri="{FF2B5EF4-FFF2-40B4-BE49-F238E27FC236}">
                <a16:creationId xmlns:a16="http://schemas.microsoft.com/office/drawing/2014/main" id="{65AD3F0A-C8E9-B573-FFF8-9D451662D5AD}"/>
              </a:ext>
            </a:extLst>
          </p:cNvPr>
          <p:cNvSpPr txBox="1"/>
          <p:nvPr/>
        </p:nvSpPr>
        <p:spPr>
          <a:xfrm>
            <a:off x="502920" y="1062990"/>
            <a:ext cx="6001451" cy="1384995"/>
          </a:xfrm>
          <a:prstGeom prst="rect">
            <a:avLst/>
          </a:prstGeom>
          <a:noFill/>
        </p:spPr>
        <p:txBody>
          <a:bodyPr wrap="none" rtlCol="0">
            <a:spAutoFit/>
          </a:bodyPr>
          <a:lstStyle/>
          <a:p>
            <a:r>
              <a:rPr lang="en-GB" sz="2800" b="1" i="1" dirty="0">
                <a:solidFill>
                  <a:srgbClr val="FFFF00"/>
                </a:solidFill>
                <a:latin typeface="Palatino Linotype" panose="02040502050505030304" pitchFamily="18" charset="0"/>
                <a:ea typeface="+mj-ea"/>
                <a:cs typeface="+mj-cs"/>
              </a:rPr>
              <a:t>Dante’s Virgil:</a:t>
            </a:r>
          </a:p>
          <a:p>
            <a:endParaRPr lang="en-US" sz="2800" b="1" i="1" dirty="0">
              <a:solidFill>
                <a:srgbClr val="FFFF00"/>
              </a:solidFill>
              <a:latin typeface="Palatino Linotype" panose="02040502050505030304" pitchFamily="18" charset="0"/>
              <a:ea typeface="+mj-ea"/>
              <a:cs typeface="+mj-cs"/>
            </a:endParaRPr>
          </a:p>
          <a:p>
            <a:r>
              <a:rPr lang="en-US" sz="2800" b="1" i="1" dirty="0">
                <a:solidFill>
                  <a:srgbClr val="FFFF00"/>
                </a:solidFill>
                <a:latin typeface="Palatino Linotype" panose="02040502050505030304" pitchFamily="18" charset="0"/>
                <a:ea typeface="+mj-ea"/>
                <a:cs typeface="+mj-cs"/>
              </a:rPr>
              <a:t>The Tragedy of a ‘More-than-Father’</a:t>
            </a:r>
            <a:endParaRPr lang="en-GB" sz="2800" b="1" i="1" dirty="0">
              <a:solidFill>
                <a:srgbClr val="FFFF00"/>
              </a:solidFill>
              <a:latin typeface="Palatino Linotype" panose="02040502050505030304" pitchFamily="18" charset="0"/>
              <a:ea typeface="+mj-ea"/>
              <a:cs typeface="+mj-cs"/>
            </a:endParaRPr>
          </a:p>
        </p:txBody>
      </p:sp>
      <p:sp>
        <p:nvSpPr>
          <p:cNvPr id="6" name="TextBox 5">
            <a:extLst>
              <a:ext uri="{FF2B5EF4-FFF2-40B4-BE49-F238E27FC236}">
                <a16:creationId xmlns:a16="http://schemas.microsoft.com/office/drawing/2014/main" id="{5B773D23-DD83-9EBA-2AAC-0FDAC421D6C1}"/>
              </a:ext>
            </a:extLst>
          </p:cNvPr>
          <p:cNvSpPr txBox="1"/>
          <p:nvPr/>
        </p:nvSpPr>
        <p:spPr>
          <a:xfrm>
            <a:off x="509520" y="3577938"/>
            <a:ext cx="5104282" cy="923330"/>
          </a:xfrm>
          <a:prstGeom prst="rect">
            <a:avLst/>
          </a:prstGeom>
          <a:noFill/>
        </p:spPr>
        <p:txBody>
          <a:bodyPr wrap="none" rtlCol="0">
            <a:spAutoFit/>
          </a:bodyPr>
          <a:lstStyle/>
          <a:p>
            <a:r>
              <a:rPr lang="en-US" dirty="0"/>
              <a:t>Lo </a:t>
            </a:r>
            <a:r>
              <a:rPr lang="en-US" dirty="0" err="1"/>
              <a:t>più</a:t>
            </a:r>
            <a:r>
              <a:rPr lang="en-US" dirty="0"/>
              <a:t> </a:t>
            </a:r>
            <a:r>
              <a:rPr lang="en-US" dirty="0" err="1"/>
              <a:t>che</a:t>
            </a:r>
            <a:r>
              <a:rPr lang="en-US" dirty="0"/>
              <a:t> padre mi </a:t>
            </a:r>
            <a:r>
              <a:rPr lang="en-US" dirty="0" err="1"/>
              <a:t>dicea</a:t>
            </a:r>
            <a:r>
              <a:rPr lang="en-US" dirty="0"/>
              <a:t>, “</a:t>
            </a:r>
            <a:r>
              <a:rPr lang="en-US" dirty="0" err="1"/>
              <a:t>Figliuolo</a:t>
            </a:r>
            <a:r>
              <a:rPr lang="en-US" dirty="0"/>
              <a:t>” (Pg 23, 4)</a:t>
            </a:r>
          </a:p>
          <a:p>
            <a:endParaRPr lang="en-US" dirty="0"/>
          </a:p>
          <a:p>
            <a:r>
              <a:rPr lang="en-US" dirty="0"/>
              <a:t>Virgilio, dolcissimo </a:t>
            </a:r>
            <a:r>
              <a:rPr lang="en-US" dirty="0" err="1"/>
              <a:t>patre</a:t>
            </a:r>
            <a:r>
              <a:rPr lang="en-US" dirty="0"/>
              <a:t> (Pg 30, 50)</a:t>
            </a:r>
          </a:p>
        </p:txBody>
      </p:sp>
    </p:spTree>
    <p:extLst>
      <p:ext uri="{BB962C8B-B14F-4D97-AF65-F5344CB8AC3E}">
        <p14:creationId xmlns:p14="http://schemas.microsoft.com/office/powerpoint/2010/main" val="2947795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9613E-9BF4-5F49-9B4C-53D68DFB081C}"/>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PROTAGONISTA </a:t>
            </a:r>
            <a:r>
              <a:rPr lang="en-GB" b="1" i="1" u="none" strike="noStrike" baseline="0" dirty="0">
                <a:latin typeface="Cambria" panose="02040503050406030204" pitchFamily="18" charset="0"/>
              </a:rPr>
              <a:t>(con </a:t>
            </a:r>
            <a:r>
              <a:rPr lang="en-GB" b="1" i="1" u="none" strike="noStrike" baseline="0" dirty="0" err="1">
                <a:latin typeface="Cambria" panose="02040503050406030204" pitchFamily="18" charset="0"/>
              </a:rPr>
              <a:t>vergognosa</a:t>
            </a:r>
            <a:r>
              <a:rPr lang="en-GB" b="1" i="1" u="none" strike="noStrike" baseline="0" dirty="0">
                <a:latin typeface="Cambria" panose="02040503050406030204" pitchFamily="18" charset="0"/>
              </a:rPr>
              <a:t> </a:t>
            </a:r>
            <a:r>
              <a:rPr lang="en-GB" b="1" i="1" u="none" strike="noStrike" baseline="0" dirty="0" err="1">
                <a:latin typeface="Cambria" panose="02040503050406030204" pitchFamily="18" charset="0"/>
              </a:rPr>
              <a:t>fronte</a:t>
            </a:r>
            <a:r>
              <a:rPr lang="en-GB" b="1" i="1"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Or se’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quel</a:t>
            </a:r>
            <a:r>
              <a:rPr lang="en-GB" b="1" i="0" u="none" strike="noStrike" baseline="0" dirty="0">
                <a:latin typeface="Cambria" panose="02040503050406030204" pitchFamily="18" charset="0"/>
              </a:rPr>
              <a:t> Virgilio e </a:t>
            </a:r>
            <a:r>
              <a:rPr lang="en-GB" b="1" i="0" u="none" strike="noStrike" baseline="0" dirty="0" err="1">
                <a:latin typeface="Cambria" panose="02040503050406030204" pitchFamily="18" charset="0"/>
              </a:rPr>
              <a:t>quella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fonte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spandi</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parlar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largo </a:t>
            </a:r>
            <a:r>
              <a:rPr lang="en-GB" b="1" i="0" u="none" strike="noStrike" baseline="0" dirty="0" err="1">
                <a:latin typeface="Cambria" panose="02040503050406030204" pitchFamily="18" charset="0"/>
              </a:rPr>
              <a:t>fiume</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O de li </a:t>
            </a:r>
            <a:r>
              <a:rPr lang="en-GB" b="1" i="0" u="none" strike="noStrike" baseline="0" dirty="0" err="1">
                <a:latin typeface="Cambria" panose="02040503050406030204" pitchFamily="18" charset="0"/>
              </a:rPr>
              <a:t>altri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poeti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onore</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lume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vagliami</a:t>
            </a:r>
            <a:r>
              <a:rPr lang="en-GB" b="1" i="0" u="none" strike="noStrike" baseline="0" dirty="0">
                <a:latin typeface="Cambria" panose="02040503050406030204" pitchFamily="18" charset="0"/>
              </a:rPr>
              <a:t> ’l </a:t>
            </a:r>
            <a:r>
              <a:rPr lang="en-GB" b="1" i="0" u="none" strike="noStrike" baseline="0" dirty="0" err="1">
                <a:latin typeface="Cambria" panose="02040503050406030204" pitchFamily="18" charset="0"/>
              </a:rPr>
              <a:t>lungo</a:t>
            </a:r>
            <a:r>
              <a:rPr lang="en-GB" b="1" i="0" u="none" strike="noStrike" baseline="0" dirty="0">
                <a:latin typeface="Cambria" panose="02040503050406030204" pitchFamily="18" charset="0"/>
              </a:rPr>
              <a:t> studio e ’l </a:t>
            </a:r>
            <a:r>
              <a:rPr lang="en-GB" b="1" i="0" u="none" strike="noStrike" baseline="0" dirty="0" err="1">
                <a:latin typeface="Cambria" panose="02040503050406030204" pitchFamily="18" charset="0"/>
              </a:rPr>
              <a:t>grande</a:t>
            </a:r>
            <a:r>
              <a:rPr lang="en-GB" b="1" i="0" u="none" strike="noStrike" baseline="0" dirty="0">
                <a:latin typeface="Cambria" panose="02040503050406030204" pitchFamily="18" charset="0"/>
              </a:rPr>
              <a:t> amore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m’ha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fatto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cercar</a:t>
            </a:r>
            <a:r>
              <a:rPr lang="en-GB" b="1" i="0" u="none" strike="noStrike" baseline="0" dirty="0">
                <a:latin typeface="Cambria" panose="02040503050406030204" pitchFamily="18" charset="0"/>
              </a:rPr>
              <a:t> lo </a:t>
            </a:r>
            <a:r>
              <a:rPr lang="en-GB" b="1" i="0" u="none" strike="noStrike" baseline="0" dirty="0" err="1">
                <a:latin typeface="Cambria" panose="02040503050406030204" pitchFamily="18" charset="0"/>
              </a:rPr>
              <a:t>tuo</a:t>
            </a:r>
            <a:r>
              <a:rPr lang="en-GB" b="1" i="0" u="none" strike="noStrike" baseline="0" dirty="0">
                <a:latin typeface="Cambria" panose="02040503050406030204" pitchFamily="18" charset="0"/>
              </a:rPr>
              <a:t> volume.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se’ lo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maestro e ’l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autore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se’ solo </a:t>
            </a:r>
            <a:r>
              <a:rPr lang="en-GB" b="1" i="0" u="none" strike="noStrike" baseline="0" dirty="0" err="1">
                <a:latin typeface="Cambria" panose="02040503050406030204" pitchFamily="18" charset="0"/>
              </a:rPr>
              <a:t>colui</a:t>
            </a:r>
            <a:r>
              <a:rPr lang="en-GB" b="1" i="0" u="none" strike="noStrike" baseline="0" dirty="0">
                <a:latin typeface="Cambria" panose="02040503050406030204" pitchFamily="18" charset="0"/>
              </a:rPr>
              <a:t> da cu’ </a:t>
            </a:r>
            <a:r>
              <a:rPr lang="en-GB" b="1" i="0" u="none" strike="noStrike" baseline="0" dirty="0" err="1">
                <a:latin typeface="Cambria" panose="02040503050406030204" pitchFamily="18" charset="0"/>
              </a:rPr>
              <a:t>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tolsi</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lo bello </a:t>
            </a:r>
            <a:r>
              <a:rPr lang="en-GB" b="1" i="0" u="none" strike="noStrike" baseline="0" dirty="0" err="1">
                <a:latin typeface="Cambria" panose="02040503050406030204" pitchFamily="18" charset="0"/>
              </a:rPr>
              <a:t>stilo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m’ha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fatto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onore</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6CD0D198-25B4-D64F-9FFE-6BEEA3B33FDA}"/>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5B4B88A7-E824-9681-CC00-1874B5A8F460}"/>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Are you Virgil the fountain of eloquence?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Glory of poets, may my long study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of your work help me now! You are my master,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took from you the style that brought me fame.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B3CE768B-B1BF-A79C-A1EA-B8D39C113C84}"/>
              </a:ext>
            </a:extLst>
          </p:cNvPr>
          <p:cNvPicPr>
            <a:picLocks noChangeAspect="1"/>
          </p:cNvPicPr>
          <p:nvPr/>
        </p:nvPicPr>
        <p:blipFill rotWithShape="1">
          <a:blip r:embed="rId2"/>
          <a:srcRect l="10092" t="8796" r="12459" b="8796"/>
          <a:stretch/>
        </p:blipFill>
        <p:spPr>
          <a:xfrm>
            <a:off x="7153307" y="1"/>
            <a:ext cx="1990692" cy="2417736"/>
          </a:xfrm>
          <a:prstGeom prst="rect">
            <a:avLst/>
          </a:prstGeom>
        </p:spPr>
      </p:pic>
      <p:pic>
        <p:nvPicPr>
          <p:cNvPr id="6" name="Picture 5" descr="A picture containing text, old&#10;&#10;Description automatically generated">
            <a:extLst>
              <a:ext uri="{FF2B5EF4-FFF2-40B4-BE49-F238E27FC236}">
                <a16:creationId xmlns:a16="http://schemas.microsoft.com/office/drawing/2014/main" id="{05C8886D-006C-3233-D8EB-6F09433EA460}"/>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35358131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9BE8-1D24-4E46-B2BB-31CC5F5B9BA0}"/>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pur convien che novità risponda</a:t>
            </a:r>
            <a:br>
              <a:rPr lang="en-GB" b="1" i="0" u="none" strike="noStrike" baseline="0">
                <a:latin typeface="Cambria" panose="02040503050406030204" pitchFamily="18" charset="0"/>
              </a:rPr>
            </a:br>
            <a:r>
              <a:rPr lang="en-GB" b="1" i="0" u="none" strike="noStrike" baseline="0">
                <a:latin typeface="Cambria" panose="02040503050406030204" pitchFamily="18" charset="0"/>
              </a:rPr>
              <a:t>                                           al novo cenno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 maestro con l’occhio sì seconda.</a:t>
            </a:r>
          </a:p>
        </p:txBody>
      </p:sp>
      <p:sp>
        <p:nvSpPr>
          <p:cNvPr id="3" name="Text Placeholder 2">
            <a:extLst>
              <a:ext uri="{FF2B5EF4-FFF2-40B4-BE49-F238E27FC236}">
                <a16:creationId xmlns:a16="http://schemas.microsoft.com/office/drawing/2014/main" id="{2A76FFE6-097F-C242-9511-20066E228A7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F774F8E-08F5-F524-97AC-3146BFF2BEF5}"/>
              </a:ext>
            </a:extLst>
          </p:cNvPr>
          <p:cNvSpPr txBox="1">
            <a:spLocks/>
          </p:cNvSpPr>
          <p:nvPr/>
        </p:nvSpPr>
        <p:spPr>
          <a:xfrm>
            <a:off x="-1" y="1"/>
            <a:ext cx="4651787" cy="118841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Surely something strange must happen in response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the strange sign my Master is watching so closely?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erson in a dress&#10;&#10;Description automatically generated with low confidence">
            <a:extLst>
              <a:ext uri="{FF2B5EF4-FFF2-40B4-BE49-F238E27FC236}">
                <a16:creationId xmlns:a16="http://schemas.microsoft.com/office/drawing/2014/main" id="{788145E2-8F0F-9B61-418F-C41E2B1AAA9F}"/>
              </a:ext>
            </a:extLst>
          </p:cNvPr>
          <p:cNvPicPr>
            <a:picLocks noChangeAspect="1"/>
          </p:cNvPicPr>
          <p:nvPr/>
        </p:nvPicPr>
        <p:blipFill rotWithShape="1">
          <a:blip r:embed="rId2"/>
          <a:srcRect r="8674"/>
          <a:stretch/>
        </p:blipFill>
        <p:spPr>
          <a:xfrm>
            <a:off x="7364895" y="0"/>
            <a:ext cx="1779105" cy="3347939"/>
          </a:xfrm>
          <a:prstGeom prst="rect">
            <a:avLst/>
          </a:prstGeom>
        </p:spPr>
      </p:pic>
    </p:spTree>
    <p:extLst>
      <p:ext uri="{BB962C8B-B14F-4D97-AF65-F5344CB8AC3E}">
        <p14:creationId xmlns:p14="http://schemas.microsoft.com/office/powerpoint/2010/main" val="17315718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51689-6BCB-134C-9E4B-D472D0ABEED9}"/>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Tosto verrà di sovra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ciò ch’io attendo e che il tuo pensier sogna;</a:t>
            </a:r>
            <a:br>
              <a:rPr lang="en-GB" b="1" i="0" u="none" strike="noStrike" baseline="0">
                <a:latin typeface="Cambria" panose="02040503050406030204" pitchFamily="18" charset="0"/>
              </a:rPr>
            </a:br>
            <a:r>
              <a:rPr lang="en-GB" b="1" i="0" u="none" strike="noStrike" baseline="0">
                <a:latin typeface="Cambria" panose="02040503050406030204" pitchFamily="18" charset="0"/>
              </a:rPr>
              <a:t>tosto convien ch’al tuo viso si scovra.</a:t>
            </a:r>
          </a:p>
        </p:txBody>
      </p:sp>
      <p:sp>
        <p:nvSpPr>
          <p:cNvPr id="3" name="Text Placeholder 2">
            <a:extLst>
              <a:ext uri="{FF2B5EF4-FFF2-40B4-BE49-F238E27FC236}">
                <a16:creationId xmlns:a16="http://schemas.microsoft.com/office/drawing/2014/main" id="{46EF20FF-A53D-A143-A582-689B8735CD4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3B85642-49C6-B97A-A637-A12DFF957AEA}"/>
              </a:ext>
            </a:extLst>
          </p:cNvPr>
          <p:cNvSpPr txBox="1">
            <a:spLocks/>
          </p:cNvSpPr>
          <p:nvPr/>
        </p:nvSpPr>
        <p:spPr>
          <a:xfrm>
            <a:off x="0" y="1"/>
            <a:ext cx="4579200" cy="115062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Soon there will rise up what I</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am waiting for, and what you saw in dreams</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It must soon come into sight</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p>
        </p:txBody>
      </p:sp>
      <p:pic>
        <p:nvPicPr>
          <p:cNvPr id="6" name="Picture 5" descr="A picture containing text, old&#10;&#10;Description automatically generated">
            <a:extLst>
              <a:ext uri="{FF2B5EF4-FFF2-40B4-BE49-F238E27FC236}">
                <a16:creationId xmlns:a16="http://schemas.microsoft.com/office/drawing/2014/main" id="{EDE5DE7C-27DA-7AAA-1418-EA9151325DE9}"/>
              </a:ext>
            </a:extLst>
          </p:cNvPr>
          <p:cNvPicPr>
            <a:picLocks noChangeAspect="1"/>
          </p:cNvPicPr>
          <p:nvPr/>
        </p:nvPicPr>
        <p:blipFill>
          <a:blip r:embed="rId2"/>
          <a:stretch>
            <a:fillRect/>
          </a:stretch>
        </p:blipFill>
        <p:spPr>
          <a:xfrm flipH="1">
            <a:off x="6814456" y="0"/>
            <a:ext cx="2329543" cy="3232129"/>
          </a:xfrm>
          <a:prstGeom prst="rect">
            <a:avLst/>
          </a:prstGeom>
        </p:spPr>
      </p:pic>
    </p:spTree>
    <p:extLst>
      <p:ext uri="{BB962C8B-B14F-4D97-AF65-F5344CB8AC3E}">
        <p14:creationId xmlns:p14="http://schemas.microsoft.com/office/powerpoint/2010/main" val="21740832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99482-C4C2-8E42-B914-A08C8F8FF447}"/>
              </a:ext>
            </a:extLst>
          </p:cNvPr>
          <p:cNvSpPr>
            <a:spLocks noGrp="1"/>
          </p:cNvSpPr>
          <p:nvPr>
            <p:ph type="title"/>
          </p:nvPr>
        </p:nvSpPr>
        <p:spPr/>
        <p:txBody>
          <a:bodyPr>
            <a:normAutofit fontScale="90000"/>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Per le note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questa comedìa, lettor, ti giuro, </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vidi per quell’ aere grosso e scuro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venir notando una figura in suso,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maravigliosa ad ogne cor sicuro,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come torna colui che va giuso</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talora a solver l’àncora ch’aggrappa</a:t>
            </a:r>
            <a:br>
              <a:rPr lang="en-GB" b="1" i="0" u="none" strike="noStrike" baseline="0">
                <a:latin typeface="Cambria" panose="02040503050406030204" pitchFamily="18" charset="0"/>
              </a:rPr>
            </a:br>
            <a:r>
              <a:rPr lang="en-GB" b="1" i="0" u="none" strike="noStrike" baseline="0">
                <a:latin typeface="Cambria" panose="02040503050406030204" pitchFamily="18" charset="0"/>
              </a:rPr>
              <a:t>o scoglio o altro che nel mare è chiuso,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 sù si stende e da piè si rattrappa.</a:t>
            </a:r>
          </a:p>
        </p:txBody>
      </p:sp>
      <p:sp>
        <p:nvSpPr>
          <p:cNvPr id="3" name="Text Placeholder 2">
            <a:extLst>
              <a:ext uri="{FF2B5EF4-FFF2-40B4-BE49-F238E27FC236}">
                <a16:creationId xmlns:a16="http://schemas.microsoft.com/office/drawing/2014/main" id="{04E2D64D-17D4-A64B-97CD-0A8B5518FA0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3B4FEC6-CB4F-D849-6C50-3153D542827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By the very words of this Comedy, Reader,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swear that through the murky air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saw a figure swim up, a horrifying sight,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like a diver coming up from releasing an anchor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snagged by something under the sea.</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F84B06F-2E94-8427-7B84-EA6FE0614714}"/>
              </a:ext>
            </a:extLst>
          </p:cNvPr>
          <p:cNvPicPr>
            <a:picLocks noChangeAspect="1"/>
          </p:cNvPicPr>
          <p:nvPr/>
        </p:nvPicPr>
        <p:blipFill>
          <a:blip r:embed="rId2"/>
          <a:stretch>
            <a:fillRect/>
          </a:stretch>
        </p:blipFill>
        <p:spPr>
          <a:xfrm flipH="1">
            <a:off x="6814456" y="0"/>
            <a:ext cx="2329543" cy="3232129"/>
          </a:xfrm>
          <a:prstGeom prst="rect">
            <a:avLst/>
          </a:prstGeom>
        </p:spPr>
      </p:pic>
    </p:spTree>
    <p:extLst>
      <p:ext uri="{BB962C8B-B14F-4D97-AF65-F5344CB8AC3E}">
        <p14:creationId xmlns:p14="http://schemas.microsoft.com/office/powerpoint/2010/main" val="176314897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13957-C8D1-6D4F-8B02-D63A4BA1BEFB}"/>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Ecco la fiera con la coda aguzza,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passa i monti e rompe i muri e l’armi!</a:t>
            </a:r>
            <a:br>
              <a:rPr lang="en-GB" b="1" i="0" u="none" strike="noStrike" baseline="0">
                <a:latin typeface="Cambria" panose="02040503050406030204" pitchFamily="18" charset="0"/>
              </a:rPr>
            </a:br>
            <a:r>
              <a:rPr lang="en-GB" b="1" i="0" u="none" strike="noStrike" baseline="0">
                <a:latin typeface="Cambria" panose="02040503050406030204" pitchFamily="18" charset="0"/>
              </a:rPr>
              <a:t>Ecco colei che tutto ’l mondo appuzza!</a:t>
            </a:r>
          </a:p>
        </p:txBody>
      </p:sp>
      <p:sp>
        <p:nvSpPr>
          <p:cNvPr id="3" name="Text Placeholder 2">
            <a:extLst>
              <a:ext uri="{FF2B5EF4-FFF2-40B4-BE49-F238E27FC236}">
                <a16:creationId xmlns:a16="http://schemas.microsoft.com/office/drawing/2014/main" id="{D036996A-75B9-1740-A0F6-871488569D4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C2DB400-B53D-A4F2-ED04-C63D0ABE74CF}"/>
              </a:ext>
            </a:extLst>
          </p:cNvPr>
          <p:cNvSpPr txBox="1">
            <a:spLocks/>
          </p:cNvSpPr>
          <p:nvPr/>
        </p:nvSpPr>
        <p:spPr>
          <a:xfrm>
            <a:off x="0" y="1"/>
            <a:ext cx="4673600" cy="11342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See, the beast with pointed tail,</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crosses mountains, breaks walls and weapons.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Look at him, he makes the whole world stink!</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16C4B3A0-3369-6F03-8DAE-6FE168B52A73}"/>
              </a:ext>
            </a:extLst>
          </p:cNvPr>
          <p:cNvPicPr>
            <a:picLocks noChangeAspect="1"/>
          </p:cNvPicPr>
          <p:nvPr/>
        </p:nvPicPr>
        <p:blipFill>
          <a:blip r:embed="rId2"/>
          <a:stretch>
            <a:fillRect/>
          </a:stretch>
        </p:blipFill>
        <p:spPr>
          <a:xfrm flipH="1">
            <a:off x="6814456" y="0"/>
            <a:ext cx="2329543" cy="3232129"/>
          </a:xfrm>
          <a:prstGeom prst="rect">
            <a:avLst/>
          </a:prstGeom>
        </p:spPr>
      </p:pic>
    </p:spTree>
    <p:extLst>
      <p:ext uri="{BB962C8B-B14F-4D97-AF65-F5344CB8AC3E}">
        <p14:creationId xmlns:p14="http://schemas.microsoft.com/office/powerpoint/2010/main" val="258041097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3426C-FBA9-194B-9B2E-F9DB05A7AD60}"/>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talvolta stanno a riva i burchi,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parte sono in acqua e parte in terra,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come là tra li Tedeschi lurchi</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bivero s’assetta a far sua guerra,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la fiera pessima si stava</a:t>
            </a:r>
            <a:br>
              <a:rPr lang="en-GB" b="1" i="0" u="none" strike="noStrike" baseline="0">
                <a:latin typeface="Cambria" panose="02040503050406030204" pitchFamily="18" charset="0"/>
              </a:rPr>
            </a:br>
            <a:r>
              <a:rPr lang="en-GB" b="1" i="0" u="none" strike="noStrike" baseline="0">
                <a:latin typeface="Cambria" panose="02040503050406030204" pitchFamily="18" charset="0"/>
              </a:rPr>
              <a:t>su l’orlo ch’è di pietra e ’l sabbion serra.</a:t>
            </a:r>
          </a:p>
        </p:txBody>
      </p:sp>
      <p:sp>
        <p:nvSpPr>
          <p:cNvPr id="3" name="Text Placeholder 2">
            <a:extLst>
              <a:ext uri="{FF2B5EF4-FFF2-40B4-BE49-F238E27FC236}">
                <a16:creationId xmlns:a16="http://schemas.microsoft.com/office/drawing/2014/main" id="{0938008D-E271-9945-A804-825FBD5B391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C4473D3-2745-F073-DB98-D9CF9A63ED55}"/>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boats are sometimes drawn up,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half on land, half in the water, and as beavers sit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 their tails in the river to catch fish,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this vile beast lay on the cliff.</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D96A0AD7-1527-92D9-D148-F804068B4DFC}"/>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39345408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F317F-1081-5F41-9372-B5EE443EC873}"/>
              </a:ext>
            </a:extLst>
          </p:cNvPr>
          <p:cNvSpPr>
            <a:spLocks noGrp="1"/>
          </p:cNvSpPr>
          <p:nvPr>
            <p:ph type="title"/>
          </p:nvPr>
        </p:nvSpPr>
        <p:spPr/>
        <p:txBody>
          <a:bodyPr/>
          <a:lstStyle/>
          <a:p>
            <a:pPr marR="21210"/>
            <a:r>
              <a:rPr lang="en-GB" b="1" i="0" u="none" strike="noStrike" baseline="0">
                <a:latin typeface="Cambria" panose="02040503050406030204" pitchFamily="18" charset="0"/>
              </a:rPr>
              <a:t>Nel vano tutta sua coda guizzava,</a:t>
            </a:r>
            <a:br>
              <a:rPr lang="en-GB" b="1" i="0" u="none" strike="noStrike" baseline="0">
                <a:latin typeface="Cambria" panose="02040503050406030204" pitchFamily="18" charset="0"/>
              </a:rPr>
            </a:br>
            <a:r>
              <a:rPr lang="en-GB" b="1" i="0" u="none" strike="noStrike" baseline="0">
                <a:latin typeface="Cambria" panose="02040503050406030204" pitchFamily="18" charset="0"/>
              </a:rPr>
              <a:t>torcendo in sù la venenosa forca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ch’a guisa di scorpion la punta armava.</a:t>
            </a:r>
          </a:p>
        </p:txBody>
      </p:sp>
      <p:sp>
        <p:nvSpPr>
          <p:cNvPr id="3" name="Text Placeholder 2">
            <a:extLst>
              <a:ext uri="{FF2B5EF4-FFF2-40B4-BE49-F238E27FC236}">
                <a16:creationId xmlns:a16="http://schemas.microsoft.com/office/drawing/2014/main" id="{82F3EC49-0049-F645-81B5-C4FAFA2A5C0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9EADDDB-5152-C6F6-2D16-7D1FBCD4F995}"/>
              </a:ext>
            </a:extLst>
          </p:cNvPr>
          <p:cNvSpPr txBox="1">
            <a:spLocks/>
          </p:cNvSpPr>
          <p:nvPr/>
        </p:nvSpPr>
        <p:spPr>
          <a:xfrm>
            <a:off x="0" y="1"/>
            <a:ext cx="4579200" cy="106097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His tail still hung over the edge,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whipping up its stinging end,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armed like a scorpion’s.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56890AA5-44C6-071C-CC95-74CFBF03587A}"/>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6498823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C8615-9BA0-C24C-9FBB-AE8901B690BF}"/>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Or convien che si torca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 nostra via un poco insino a quella</a:t>
            </a:r>
            <a:br>
              <a:rPr lang="en-GB" b="1" i="0" u="none" strike="noStrike" baseline="0">
                <a:latin typeface="Cambria" panose="02040503050406030204" pitchFamily="18" charset="0"/>
              </a:rPr>
            </a:br>
            <a:r>
              <a:rPr lang="en-GB" b="1" i="0" u="none" strike="noStrike" baseline="0">
                <a:latin typeface="Cambria" panose="02040503050406030204" pitchFamily="18" charset="0"/>
              </a:rPr>
              <a:t>bestia malvagia che colà si corca. </a:t>
            </a:r>
          </a:p>
        </p:txBody>
      </p:sp>
      <p:sp>
        <p:nvSpPr>
          <p:cNvPr id="3" name="Text Placeholder 2">
            <a:extLst>
              <a:ext uri="{FF2B5EF4-FFF2-40B4-BE49-F238E27FC236}">
                <a16:creationId xmlns:a16="http://schemas.microsoft.com/office/drawing/2014/main" id="{6F38F5F6-DB93-724B-B039-A7359A3ED5E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8706135-4135-480F-3704-053928F46147}"/>
              </a:ext>
            </a:extLst>
          </p:cNvPr>
          <p:cNvSpPr txBox="1">
            <a:spLocks/>
          </p:cNvSpPr>
          <p:nvPr/>
        </p:nvSpPr>
        <p:spPr>
          <a:xfrm>
            <a:off x="0" y="1"/>
            <a:ext cx="3743665" cy="107890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Now we must go to where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evil beast is crouching.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79245760-99B8-7A6C-E23D-1ACA9A6CBC5A}"/>
              </a:ext>
            </a:extLst>
          </p:cNvPr>
          <p:cNvPicPr>
            <a:picLocks noChangeAspect="1"/>
          </p:cNvPicPr>
          <p:nvPr/>
        </p:nvPicPr>
        <p:blipFill>
          <a:blip r:embed="rId2"/>
          <a:stretch>
            <a:fillRect/>
          </a:stretch>
        </p:blipFill>
        <p:spPr>
          <a:xfrm flipH="1">
            <a:off x="6814456" y="0"/>
            <a:ext cx="2329543" cy="3232129"/>
          </a:xfrm>
          <a:prstGeom prst="rect">
            <a:avLst/>
          </a:prstGeom>
        </p:spPr>
      </p:pic>
    </p:spTree>
    <p:extLst>
      <p:ext uri="{BB962C8B-B14F-4D97-AF65-F5344CB8AC3E}">
        <p14:creationId xmlns:p14="http://schemas.microsoft.com/office/powerpoint/2010/main" val="276473846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8D5D7-24AD-AF41-9C49-3EAF8865FBE5}"/>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Trova’ il duca mio ch’ era salito</a:t>
            </a:r>
            <a:br>
              <a:rPr lang="en-GB" b="1" i="0" u="none" strike="noStrike" baseline="0">
                <a:latin typeface="Cambria" panose="02040503050406030204" pitchFamily="18" charset="0"/>
              </a:rPr>
            </a:br>
            <a:r>
              <a:rPr lang="en-GB" b="1" i="0" u="none" strike="noStrike" baseline="0">
                <a:latin typeface="Cambria" panose="02040503050406030204" pitchFamily="18" charset="0"/>
              </a:rPr>
              <a:t>già su la groppa del fiero animale,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disse a me: </a:t>
            </a:r>
          </a:p>
        </p:txBody>
      </p:sp>
      <p:sp>
        <p:nvSpPr>
          <p:cNvPr id="3" name="Text Placeholder 2">
            <a:extLst>
              <a:ext uri="{FF2B5EF4-FFF2-40B4-BE49-F238E27FC236}">
                <a16:creationId xmlns:a16="http://schemas.microsoft.com/office/drawing/2014/main" id="{9EF1A703-9AF5-C04F-85F0-14D97C6605F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65673D8-1912-3465-69AC-89F4344DD436}"/>
              </a:ext>
            </a:extLst>
          </p:cNvPr>
          <p:cNvSpPr txBox="1">
            <a:spLocks/>
          </p:cNvSpPr>
          <p:nvPr/>
        </p:nvSpPr>
        <p:spPr>
          <a:xfrm>
            <a:off x="0" y="1"/>
            <a:ext cx="4120183" cy="97604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found my leader already mounted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the brute, and he told me: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143098EC-6C14-F2B5-F57F-C2FC31317839}"/>
              </a:ext>
            </a:extLst>
          </p:cNvPr>
          <p:cNvPicPr>
            <a:picLocks noChangeAspect="1"/>
          </p:cNvPicPr>
          <p:nvPr/>
        </p:nvPicPr>
        <p:blipFill>
          <a:blip r:embed="rId2"/>
          <a:stretch>
            <a:fillRect/>
          </a:stretch>
        </p:blipFill>
        <p:spPr>
          <a:xfrm flipH="1">
            <a:off x="6814456" y="0"/>
            <a:ext cx="2329543" cy="3232129"/>
          </a:xfrm>
          <a:prstGeom prst="rect">
            <a:avLst/>
          </a:prstGeom>
        </p:spPr>
      </p:pic>
    </p:spTree>
    <p:extLst>
      <p:ext uri="{BB962C8B-B14F-4D97-AF65-F5344CB8AC3E}">
        <p14:creationId xmlns:p14="http://schemas.microsoft.com/office/powerpoint/2010/main" val="9189934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B5C41-7767-D246-ABBD-F5BB51165C0A}"/>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Or </a:t>
            </a:r>
            <a:r>
              <a:rPr lang="en-GB" b="1" i="0" u="none" strike="noStrike" baseline="0" dirty="0" err="1">
                <a:latin typeface="Cambria" panose="02040503050406030204" pitchFamily="18" charset="0"/>
              </a:rPr>
              <a:t>sie</a:t>
            </a:r>
            <a:r>
              <a:rPr lang="en-GB" b="1" i="0" u="none" strike="noStrike" baseline="0" dirty="0">
                <a:latin typeface="Cambria" panose="02040503050406030204" pitchFamily="18" charset="0"/>
              </a:rPr>
              <a:t> forte e </a:t>
            </a:r>
            <a:r>
              <a:rPr lang="en-GB" b="1" i="0" u="none" strike="noStrike" baseline="0" dirty="0" err="1">
                <a:latin typeface="Cambria" panose="02040503050406030204" pitchFamily="18" charset="0"/>
              </a:rPr>
              <a:t>ardito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Omai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scende</a:t>
            </a:r>
            <a:r>
              <a:rPr lang="en-GB" b="1" i="0" u="none" strike="noStrike" baseline="0" dirty="0">
                <a:latin typeface="Cambria" panose="02040503050406030204" pitchFamily="18" charset="0"/>
              </a:rPr>
              <a:t> per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fatte</a:t>
            </a:r>
            <a:r>
              <a:rPr lang="en-GB" b="1" i="0" u="none" strike="noStrike" baseline="0" dirty="0">
                <a:latin typeface="Cambria" panose="02040503050406030204" pitchFamily="18" charset="0"/>
              </a:rPr>
              <a:t> scale;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monta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dinanzi</a:t>
            </a:r>
            <a:r>
              <a:rPr lang="en-GB" b="1" i="0" u="none" strike="noStrike" baseline="0" dirty="0">
                <a:latin typeface="Cambria" panose="02040503050406030204" pitchFamily="18" charset="0"/>
              </a:rPr>
              <a:t>, ch’i’ </a:t>
            </a:r>
            <a:r>
              <a:rPr lang="en-GB" b="1" i="0" u="none" strike="noStrike" baseline="0" dirty="0" err="1">
                <a:latin typeface="Cambria" panose="02040503050406030204" pitchFamily="18" charset="0"/>
              </a:rPr>
              <a:t>voglio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esser</a:t>
            </a:r>
            <a:r>
              <a:rPr lang="en-GB" b="1" i="0" u="none" strike="noStrike" baseline="0" dirty="0">
                <a:latin typeface="Cambria" panose="02040503050406030204" pitchFamily="18" charset="0"/>
              </a:rPr>
              <a:t> mezzo,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la coda non </a:t>
            </a:r>
            <a:r>
              <a:rPr lang="en-GB" b="1" i="0" u="none" strike="noStrike" baseline="0" dirty="0" err="1">
                <a:latin typeface="Cambria" panose="02040503050406030204" pitchFamily="18" charset="0"/>
              </a:rPr>
              <a:t>possa</a:t>
            </a:r>
            <a:r>
              <a:rPr lang="en-GB" b="1" i="0" u="none" strike="noStrike" baseline="0" dirty="0">
                <a:latin typeface="Cambria" panose="02040503050406030204" pitchFamily="18" charset="0"/>
              </a:rPr>
              <a:t> far male.</a:t>
            </a:r>
          </a:p>
        </p:txBody>
      </p:sp>
      <p:sp>
        <p:nvSpPr>
          <p:cNvPr id="3" name="Text Placeholder 2">
            <a:extLst>
              <a:ext uri="{FF2B5EF4-FFF2-40B4-BE49-F238E27FC236}">
                <a16:creationId xmlns:a16="http://schemas.microsoft.com/office/drawing/2014/main" id="{96E217B0-EC1C-864C-AE78-08E46D6C6A7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87561F0-2FDC-B7E9-05C3-9F7A1A92F165}"/>
              </a:ext>
            </a:extLst>
          </p:cNvPr>
          <p:cNvSpPr txBox="1">
            <a:spLocks/>
          </p:cNvSpPr>
          <p:nvPr/>
        </p:nvSpPr>
        <p:spPr>
          <a:xfrm>
            <a:off x="0" y="1"/>
            <a:ext cx="4120183" cy="108047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 strong and bold. This is how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shall go down. Mount in front,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I’ll protect you from his tail.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mollusk, hydrozoan&#10;&#10;Description automatically generated">
            <a:extLst>
              <a:ext uri="{FF2B5EF4-FFF2-40B4-BE49-F238E27FC236}">
                <a16:creationId xmlns:a16="http://schemas.microsoft.com/office/drawing/2014/main" id="{CE18D034-E6D4-9A2E-FACD-AE01CA4C6D16}"/>
              </a:ext>
            </a:extLst>
          </p:cNvPr>
          <p:cNvPicPr>
            <a:picLocks noChangeAspect="1"/>
          </p:cNvPicPr>
          <p:nvPr/>
        </p:nvPicPr>
        <p:blipFill rotWithShape="1">
          <a:blip r:embed="rId2"/>
          <a:srcRect t="2335" r="40405" b="14564"/>
          <a:stretch/>
        </p:blipFill>
        <p:spPr>
          <a:xfrm rot="1669743">
            <a:off x="5243286" y="953261"/>
            <a:ext cx="3538728" cy="3236976"/>
          </a:xfrm>
          <a:prstGeom prst="rect">
            <a:avLst/>
          </a:prstGeom>
        </p:spPr>
      </p:pic>
    </p:spTree>
    <p:extLst>
      <p:ext uri="{BB962C8B-B14F-4D97-AF65-F5344CB8AC3E}">
        <p14:creationId xmlns:p14="http://schemas.microsoft.com/office/powerpoint/2010/main" val="219239766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EA511-6795-CD49-9730-81D31BA6380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 è colui che sì presso ha ’l riprezzo</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la quartana, c’ha già l’unghie smorte,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triema tutto pur guardando ’l rezzo,</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 divenn’ io a le parole porte;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vergogna mi fé le sue minacce,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innanzi a buon segnor fa servo forte.</a:t>
            </a:r>
          </a:p>
        </p:txBody>
      </p:sp>
      <p:sp>
        <p:nvSpPr>
          <p:cNvPr id="3" name="Text Placeholder 2">
            <a:extLst>
              <a:ext uri="{FF2B5EF4-FFF2-40B4-BE49-F238E27FC236}">
                <a16:creationId xmlns:a16="http://schemas.microsoft.com/office/drawing/2014/main" id="{36FE3791-55C8-9342-9718-96A110DB700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7808B0F-8E3E-FDD7-62E1-1434A220C5C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At this I was like a man with ague,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fingernails pale, shaking all over.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I was shamed into courage, like a servant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puts on a brave face before his master.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7" name="Picture 6" descr="A picture containing mollusk, hydrozoan&#10;&#10;Description automatically generated">
            <a:extLst>
              <a:ext uri="{FF2B5EF4-FFF2-40B4-BE49-F238E27FC236}">
                <a16:creationId xmlns:a16="http://schemas.microsoft.com/office/drawing/2014/main" id="{544B939C-3015-BC19-1453-850AC70CC631}"/>
              </a:ext>
            </a:extLst>
          </p:cNvPr>
          <p:cNvPicPr>
            <a:picLocks noChangeAspect="1"/>
          </p:cNvPicPr>
          <p:nvPr/>
        </p:nvPicPr>
        <p:blipFill rotWithShape="1">
          <a:blip r:embed="rId2"/>
          <a:srcRect t="2335" r="40405" b="14564"/>
          <a:stretch/>
        </p:blipFill>
        <p:spPr>
          <a:xfrm rot="1669743">
            <a:off x="5243286" y="953261"/>
            <a:ext cx="3538728" cy="3236976"/>
          </a:xfrm>
          <a:prstGeom prst="rect">
            <a:avLst/>
          </a:prstGeom>
        </p:spPr>
      </p:pic>
    </p:spTree>
    <p:extLst>
      <p:ext uri="{BB962C8B-B14F-4D97-AF65-F5344CB8AC3E}">
        <p14:creationId xmlns:p14="http://schemas.microsoft.com/office/powerpoint/2010/main" val="1875564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43F3C-B72E-CF42-BB9F-BB99830BFEBF}"/>
              </a:ext>
            </a:extLst>
          </p:cNvPr>
          <p:cNvSpPr>
            <a:spLocks noGrp="1"/>
          </p:cNvSpPr>
          <p:nvPr>
            <p:ph type="title"/>
          </p:nvPr>
        </p:nvSpPr>
        <p:spPr/>
        <p:txBody>
          <a:bodyPr/>
          <a:lstStyle/>
          <a:p>
            <a:pPr marR="21210"/>
            <a:r>
              <a:rPr lang="en-GB" b="1" i="0" u="none" strike="noStrike" baseline="0">
                <a:latin typeface="Cambria" panose="02040503050406030204" pitchFamily="18" charset="0"/>
              </a:rPr>
              <a:t>   Vedi la bestia per cu’ io mi volsi;</a:t>
            </a:r>
            <a:br>
              <a:rPr lang="en-GB" b="1" i="0" u="none" strike="noStrike" baseline="0">
                <a:latin typeface="Cambria" panose="02040503050406030204" pitchFamily="18" charset="0"/>
              </a:rPr>
            </a:br>
            <a:r>
              <a:rPr lang="en-GB" b="1" i="0" u="none" strike="noStrike" baseline="0">
                <a:latin typeface="Cambria" panose="02040503050406030204" pitchFamily="18" charset="0"/>
              </a:rPr>
              <a:t>aiutami da lei, famoso saggio,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ch’ella mi fa tremar le vene e i polsi.</a:t>
            </a:r>
          </a:p>
        </p:txBody>
      </p:sp>
      <p:sp>
        <p:nvSpPr>
          <p:cNvPr id="3" name="Text Placeholder 2">
            <a:extLst>
              <a:ext uri="{FF2B5EF4-FFF2-40B4-BE49-F238E27FC236}">
                <a16:creationId xmlns:a16="http://schemas.microsoft.com/office/drawing/2014/main" id="{B7EF26BF-4789-8744-A46C-89960AD2E68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9E862E4-0803-0BB0-A2A6-587A23F7EBCB}"/>
              </a:ext>
            </a:extLst>
          </p:cNvPr>
          <p:cNvSpPr txBox="1">
            <a:spLocks/>
          </p:cNvSpPr>
          <p:nvPr/>
        </p:nvSpPr>
        <p:spPr>
          <a:xfrm>
            <a:off x="0" y="1"/>
            <a:ext cx="4579200" cy="74295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see the beast from which I fled.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Save me, for it terrifies me.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8" name="Picture 7" descr="A picture containing text, old&#10;&#10;Description automatically generated">
            <a:extLst>
              <a:ext uri="{FF2B5EF4-FFF2-40B4-BE49-F238E27FC236}">
                <a16:creationId xmlns:a16="http://schemas.microsoft.com/office/drawing/2014/main" id="{68423D9E-0416-C9D7-EE87-990B8DD738B4}"/>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32820581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D7BA7-FE90-D64B-871F-5FE67B2D8FFD}"/>
              </a:ext>
            </a:extLst>
          </p:cNvPr>
          <p:cNvSpPr>
            <a:spLocks noGrp="1"/>
          </p:cNvSpPr>
          <p:nvPr>
            <p:ph type="title"/>
          </p:nvPr>
        </p:nvSpPr>
        <p:spPr/>
        <p:txBody>
          <a:bodyPr/>
          <a:lstStyle/>
          <a:p>
            <a:pPr marR="21210"/>
            <a:r>
              <a:rPr lang="en-GB" b="1" i="0" u="none" strike="noStrike" baseline="0">
                <a:latin typeface="Cambria" panose="02040503050406030204" pitchFamily="18" charset="0"/>
              </a:rPr>
              <a:t>   I’ m’assettai in su quelle spallacce;</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volli dir, ma la voce non venne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io credetti: </a:t>
            </a:r>
            <a:br>
              <a:rPr lang="en-GB" b="1" i="0" u="none" strike="noStrike" baseline="0">
                <a:latin typeface="Cambria" panose="02040503050406030204" pitchFamily="18" charset="0"/>
              </a:rPr>
            </a:br>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Fa che tu m’abbracce.</a:t>
            </a:r>
          </a:p>
        </p:txBody>
      </p:sp>
      <p:sp>
        <p:nvSpPr>
          <p:cNvPr id="3" name="Text Placeholder 2">
            <a:extLst>
              <a:ext uri="{FF2B5EF4-FFF2-40B4-BE49-F238E27FC236}">
                <a16:creationId xmlns:a16="http://schemas.microsoft.com/office/drawing/2014/main" id="{2E884D86-BBD9-5D45-ADA7-903906A1DF3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DA7A30F-ED23-DC21-14DA-4B6883AFB00F}"/>
              </a:ext>
            </a:extLst>
          </p:cNvPr>
          <p:cNvSpPr txBox="1">
            <a:spLocks/>
          </p:cNvSpPr>
          <p:nvPr/>
        </p:nvSpPr>
        <p:spPr>
          <a:xfrm>
            <a:off x="0" y="1"/>
            <a:ext cx="4579200" cy="101190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sat on those huge shoulders,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wanted to say (but my voice failed)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Please hold me!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a:extLst>
              <a:ext uri="{FF2B5EF4-FFF2-40B4-BE49-F238E27FC236}">
                <a16:creationId xmlns:a16="http://schemas.microsoft.com/office/drawing/2014/main" id="{7A321F2A-8AD4-E982-E361-73188FCA3A2F}"/>
              </a:ext>
            </a:extLst>
          </p:cNvPr>
          <p:cNvPicPr>
            <a:picLocks noChangeAspect="1"/>
          </p:cNvPicPr>
          <p:nvPr/>
        </p:nvPicPr>
        <p:blipFill rotWithShape="1">
          <a:blip r:embed="rId2"/>
          <a:srcRect l="12393" t="38018" r="5799"/>
          <a:stretch/>
        </p:blipFill>
        <p:spPr>
          <a:xfrm rot="20894732">
            <a:off x="3824514" y="1093695"/>
            <a:ext cx="4862286" cy="2416629"/>
          </a:xfrm>
          <a:prstGeom prst="rect">
            <a:avLst/>
          </a:prstGeom>
        </p:spPr>
      </p:pic>
    </p:spTree>
    <p:extLst>
      <p:ext uri="{BB962C8B-B14F-4D97-AF65-F5344CB8AC3E}">
        <p14:creationId xmlns:p14="http://schemas.microsoft.com/office/powerpoint/2010/main" val="359641156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F477B-C651-5943-9B1C-8C554DC54C24}"/>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esso, ch’altra volta mi sovvenne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ad altro forse, tosto ch’i’ montai</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le braccia m’avvinse e mi sostenne.</a:t>
            </a:r>
          </a:p>
        </p:txBody>
      </p:sp>
      <p:sp>
        <p:nvSpPr>
          <p:cNvPr id="3" name="Text Placeholder 2">
            <a:extLst>
              <a:ext uri="{FF2B5EF4-FFF2-40B4-BE49-F238E27FC236}">
                <a16:creationId xmlns:a16="http://schemas.microsoft.com/office/drawing/2014/main" id="{F8A4B28A-20AC-E440-9828-714F50F93F5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88228C9-015D-FE80-F902-9EC0C093B496}"/>
              </a:ext>
            </a:extLst>
          </p:cNvPr>
          <p:cNvSpPr txBox="1">
            <a:spLocks/>
          </p:cNvSpPr>
          <p:nvPr/>
        </p:nvSpPr>
        <p:spPr>
          <a:xfrm>
            <a:off x="0" y="1"/>
            <a:ext cx="4579200" cy="109369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he, who had saved me before,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put his arms round me as soon as I was up,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held me there.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a:extLst>
              <a:ext uri="{FF2B5EF4-FFF2-40B4-BE49-F238E27FC236}">
                <a16:creationId xmlns:a16="http://schemas.microsoft.com/office/drawing/2014/main" id="{C1F6563B-9D0B-B790-1F03-E6C9FC1AFCEB}"/>
              </a:ext>
            </a:extLst>
          </p:cNvPr>
          <p:cNvPicPr>
            <a:picLocks noChangeAspect="1"/>
          </p:cNvPicPr>
          <p:nvPr/>
        </p:nvPicPr>
        <p:blipFill rotWithShape="1">
          <a:blip r:embed="rId2"/>
          <a:srcRect l="12393" t="38018" r="5799"/>
          <a:stretch/>
        </p:blipFill>
        <p:spPr>
          <a:xfrm rot="20462633">
            <a:off x="3824514" y="1093695"/>
            <a:ext cx="4862286" cy="2416629"/>
          </a:xfrm>
          <a:prstGeom prst="rect">
            <a:avLst/>
          </a:prstGeom>
        </p:spPr>
      </p:pic>
    </p:spTree>
    <p:extLst>
      <p:ext uri="{BB962C8B-B14F-4D97-AF65-F5344CB8AC3E}">
        <p14:creationId xmlns:p14="http://schemas.microsoft.com/office/powerpoint/2010/main" val="21321279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63015-1588-9146-A94C-E217D241AA13}"/>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a:t>
            </a:r>
            <a:r>
              <a:rPr lang="en-GB" sz="2400" dirty="0">
                <a:latin typeface="Palatino Linotype" panose="02040502050505030304" pitchFamily="18" charset="0"/>
              </a:rPr>
              <a:t>6</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Shortly after Sunrise</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(shortly after the Moon has set) </a:t>
            </a:r>
          </a:p>
        </p:txBody>
      </p:sp>
      <p:sp>
        <p:nvSpPr>
          <p:cNvPr id="3" name="Text Placeholder 2">
            <a:extLst>
              <a:ext uri="{FF2B5EF4-FFF2-40B4-BE49-F238E27FC236}">
                <a16:creationId xmlns:a16="http://schemas.microsoft.com/office/drawing/2014/main" id="{49F47B8D-1C21-1D48-89AA-DBABEC3B2A8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15830027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FAE54-2459-9749-99E2-60B1DF9F1DC7}"/>
              </a:ext>
            </a:extLst>
          </p:cNvPr>
          <p:cNvSpPr>
            <a:spLocks noGrp="1"/>
          </p:cNvSpPr>
          <p:nvPr>
            <p:ph type="title"/>
          </p:nvPr>
        </p:nvSpPr>
        <p:spPr/>
        <p:txBody>
          <a:bodyPr/>
          <a:lstStyle/>
          <a:p>
            <a:r>
              <a:rPr lang="en-GB" b="1" i="1" u="none" strike="noStrike" baseline="0" dirty="0">
                <a:latin typeface="Palatino Linotype" panose="02040502050505030304" pitchFamily="18" charset="0"/>
              </a:rPr>
              <a:t>The eighth Circle is divided into concentric moats (</a:t>
            </a:r>
            <a:r>
              <a:rPr lang="en-GB" b="1" i="0" u="none" strike="noStrike" baseline="0" dirty="0" err="1">
                <a:latin typeface="Palatino Linotype" panose="02040502050505030304" pitchFamily="18" charset="0"/>
              </a:rPr>
              <a:t>bolgie</a:t>
            </a:r>
            <a:r>
              <a:rPr lang="en-GB" b="1" i="1" u="none" strike="noStrike" baseline="0" dirty="0">
                <a:latin typeface="Palatino Linotype" panose="02040502050505030304" pitchFamily="18" charset="0"/>
              </a:rPr>
              <a:t>) which are spanned by narrow bridges, like spokes in a wheel.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In the space of three hours, the poets have reached the half-way point in their crossing.</a:t>
            </a:r>
          </a:p>
        </p:txBody>
      </p:sp>
      <p:sp>
        <p:nvSpPr>
          <p:cNvPr id="3" name="Text Placeholder 2">
            <a:extLst>
              <a:ext uri="{FF2B5EF4-FFF2-40B4-BE49-F238E27FC236}">
                <a16:creationId xmlns:a16="http://schemas.microsoft.com/office/drawing/2014/main" id="{7BDA93C6-7134-F14B-8C40-5380F086F1C5}"/>
              </a:ext>
            </a:extLst>
          </p:cNvPr>
          <p:cNvSpPr>
            <a:spLocks noGrp="1"/>
          </p:cNvSpPr>
          <p:nvPr>
            <p:ph type="body" idx="1"/>
          </p:nvPr>
        </p:nvSpPr>
        <p:spPr/>
        <p:txBody>
          <a:bodyPr>
            <a:normAutofit fontScale="25000" lnSpcReduction="20000"/>
          </a:bodyPr>
          <a:lstStyle/>
          <a:p>
            <a:endParaRPr lang="en-US"/>
          </a:p>
        </p:txBody>
      </p:sp>
      <p:pic>
        <p:nvPicPr>
          <p:cNvPr id="5" name="Picture 4" descr="A picture containing text, old&#10;&#10;Description automatically generated">
            <a:extLst>
              <a:ext uri="{FF2B5EF4-FFF2-40B4-BE49-F238E27FC236}">
                <a16:creationId xmlns:a16="http://schemas.microsoft.com/office/drawing/2014/main" id="{04564FF2-D5D4-7789-3954-90E9F2C72C4B}"/>
              </a:ext>
            </a:extLst>
          </p:cNvPr>
          <p:cNvPicPr>
            <a:picLocks noChangeAspect="1"/>
          </p:cNvPicPr>
          <p:nvPr/>
        </p:nvPicPr>
        <p:blipFill rotWithShape="1">
          <a:blip r:embed="rId2"/>
          <a:srcRect l="12291" t="3104" r="12312" b="9418"/>
          <a:stretch/>
        </p:blipFill>
        <p:spPr>
          <a:xfrm>
            <a:off x="7399867" y="1"/>
            <a:ext cx="1744133" cy="1889999"/>
          </a:xfrm>
          <a:prstGeom prst="rect">
            <a:avLst/>
          </a:prstGeom>
        </p:spPr>
      </p:pic>
    </p:spTree>
    <p:extLst>
      <p:ext uri="{BB962C8B-B14F-4D97-AF65-F5344CB8AC3E}">
        <p14:creationId xmlns:p14="http://schemas.microsoft.com/office/powerpoint/2010/main" val="303319466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64ED8-70C8-E444-B5D1-2372F3A11D01}"/>
              </a:ext>
            </a:extLst>
          </p:cNvPr>
          <p:cNvSpPr>
            <a:spLocks noGrp="1"/>
          </p:cNvSpPr>
          <p:nvPr>
            <p:ph type="title"/>
          </p:nvPr>
        </p:nvSpPr>
        <p:spPr/>
        <p:txBody>
          <a:bodyPr/>
          <a:lstStyle/>
          <a:p>
            <a:r>
              <a:rPr lang="en-GB" b="1" i="1" u="none" strike="noStrike" baseline="0" dirty="0">
                <a:latin typeface="Palatino Linotype" panose="02040502050505030304" pitchFamily="18" charset="0"/>
              </a:rPr>
              <a:t>The mood changes abruptly from heroic epic to vulgar farce, but the underlying purpose remains serious.</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Each of the </a:t>
            </a:r>
            <a:r>
              <a:rPr lang="en-GB" b="1" i="0" u="none" strike="noStrike" baseline="0" dirty="0" err="1">
                <a:latin typeface="Palatino Linotype" panose="02040502050505030304" pitchFamily="18" charset="0"/>
              </a:rPr>
              <a:t>bolgie</a:t>
            </a:r>
            <a:r>
              <a:rPr lang="en-GB" b="1" i="1" u="none" strike="noStrike" baseline="0" dirty="0">
                <a:latin typeface="Palatino Linotype" panose="02040502050505030304" pitchFamily="18" charset="0"/>
              </a:rPr>
              <a:t> is a place of torment for those who injured their fellows by practising some form of deception (Fraud).</a:t>
            </a:r>
            <a:endParaRPr lang="en-GB" b="1" i="1" u="none" strike="sng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BD97E9AE-54C9-7243-BA1C-B13E34218BBA}"/>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10;&#10;Description automatically generated">
            <a:extLst>
              <a:ext uri="{FF2B5EF4-FFF2-40B4-BE49-F238E27FC236}">
                <a16:creationId xmlns:a16="http://schemas.microsoft.com/office/drawing/2014/main" id="{7236C54B-67F8-74AB-1AB8-2DB56A0056A4}"/>
              </a:ext>
            </a:extLst>
          </p:cNvPr>
          <p:cNvPicPr>
            <a:picLocks noChangeAspect="1"/>
          </p:cNvPicPr>
          <p:nvPr/>
        </p:nvPicPr>
        <p:blipFill rotWithShape="1">
          <a:blip r:embed="rId2"/>
          <a:srcRect l="12291" t="3104" r="12312" b="9418"/>
          <a:stretch/>
        </p:blipFill>
        <p:spPr>
          <a:xfrm>
            <a:off x="7399867" y="1"/>
            <a:ext cx="1744133" cy="1889999"/>
          </a:xfrm>
          <a:prstGeom prst="rect">
            <a:avLst/>
          </a:prstGeom>
        </p:spPr>
      </p:pic>
    </p:spTree>
    <p:extLst>
      <p:ext uri="{BB962C8B-B14F-4D97-AF65-F5344CB8AC3E}">
        <p14:creationId xmlns:p14="http://schemas.microsoft.com/office/powerpoint/2010/main" val="23270954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0CFA4-3C78-7543-B7C4-C039BB6134F5}"/>
              </a:ext>
            </a:extLst>
          </p:cNvPr>
          <p:cNvSpPr>
            <a:spLocks noGrp="1"/>
          </p:cNvSpPr>
          <p:nvPr>
            <p:ph type="title"/>
          </p:nvPr>
        </p:nvSpPr>
        <p:spPr/>
        <p:txBody>
          <a:bodyPr/>
          <a:lstStyle/>
          <a:p>
            <a:r>
              <a:rPr lang="en-GB" b="1" i="1" u="none" strike="noStrike" baseline="0" dirty="0">
                <a:latin typeface="Palatino Linotype" panose="02040502050505030304" pitchFamily="18" charset="0"/>
              </a:rPr>
              <a:t>Here in the fifth </a:t>
            </a:r>
            <a:r>
              <a:rPr lang="en-GB" b="1" i="0" u="none" strike="noStrike" baseline="0" dirty="0" err="1">
                <a:latin typeface="Palatino Linotype" panose="02040502050505030304" pitchFamily="18" charset="0"/>
              </a:rPr>
              <a:t>bolgia</a:t>
            </a:r>
            <a:r>
              <a:rPr lang="en-GB" b="1" i="1" u="none" strike="noStrike" baseline="0" dirty="0">
                <a:latin typeface="Palatino Linotype" panose="02040502050505030304" pitchFamily="18" charset="0"/>
              </a:rPr>
              <a:t>, Fraud reveals itself in action because the sinners deceive the demons who guard them, as they in their turn deceive Virgil.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the weak and fallible pilgrim, is made to look ridiculous in his instinctive mistrust of evil.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the last laugh will be on the overconfidence of his crestfallen guide. </a:t>
            </a:r>
          </a:p>
        </p:txBody>
      </p:sp>
      <p:sp>
        <p:nvSpPr>
          <p:cNvPr id="3" name="Text Placeholder 2">
            <a:extLst>
              <a:ext uri="{FF2B5EF4-FFF2-40B4-BE49-F238E27FC236}">
                <a16:creationId xmlns:a16="http://schemas.microsoft.com/office/drawing/2014/main" id="{7A783AA2-056D-CC49-AB3A-DAE020BD525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10;&#10;Description automatically generated">
            <a:extLst>
              <a:ext uri="{FF2B5EF4-FFF2-40B4-BE49-F238E27FC236}">
                <a16:creationId xmlns:a16="http://schemas.microsoft.com/office/drawing/2014/main" id="{1F6C9865-57A9-AE7E-6171-6100FAE643F3}"/>
              </a:ext>
            </a:extLst>
          </p:cNvPr>
          <p:cNvPicPr>
            <a:picLocks noChangeAspect="1"/>
          </p:cNvPicPr>
          <p:nvPr/>
        </p:nvPicPr>
        <p:blipFill rotWithShape="1">
          <a:blip r:embed="rId2"/>
          <a:srcRect l="12291" t="3104" r="12312" b="9418"/>
          <a:stretch/>
        </p:blipFill>
        <p:spPr>
          <a:xfrm>
            <a:off x="7399867" y="1"/>
            <a:ext cx="1744133" cy="1889999"/>
          </a:xfrm>
          <a:prstGeom prst="rect">
            <a:avLst/>
          </a:prstGeom>
        </p:spPr>
      </p:pic>
    </p:spTree>
    <p:extLst>
      <p:ext uri="{BB962C8B-B14F-4D97-AF65-F5344CB8AC3E}">
        <p14:creationId xmlns:p14="http://schemas.microsoft.com/office/powerpoint/2010/main" val="37648737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FDD03-6B12-8447-A01A-B1179439FEA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Poscia passò di là dal co del ponte;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com’ el giunse in su la ripa sesta,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mestier li fu d’aver sicura fronte.</a:t>
            </a:r>
          </a:p>
        </p:txBody>
      </p:sp>
      <p:sp>
        <p:nvSpPr>
          <p:cNvPr id="3" name="Text Placeholder 2">
            <a:extLst>
              <a:ext uri="{FF2B5EF4-FFF2-40B4-BE49-F238E27FC236}">
                <a16:creationId xmlns:a16="http://schemas.microsoft.com/office/drawing/2014/main" id="{32F6BD1A-63B5-034E-BAA2-37A03A70D12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7FDABE0-31CB-6FDE-0A11-4E579A61DCC9}"/>
              </a:ext>
            </a:extLst>
          </p:cNvPr>
          <p:cNvSpPr txBox="1">
            <a:spLocks/>
          </p:cNvSpPr>
          <p:nvPr/>
        </p:nvSpPr>
        <p:spPr>
          <a:xfrm>
            <a:off x="0" y="1"/>
            <a:ext cx="4579200" cy="104147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went past the head of the bridge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on the sixth bank had to show courage.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EF8BD455-1B5F-5AC2-A8B6-632676B725BF}"/>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66275987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1524C-A8E9-4046-B856-2136DB62D23A}"/>
              </a:ext>
            </a:extLst>
          </p:cNvPr>
          <p:cNvSpPr>
            <a:spLocks noGrp="1"/>
          </p:cNvSpPr>
          <p:nvPr>
            <p:ph type="title"/>
          </p:nvPr>
        </p:nvSpPr>
        <p:spPr>
          <a:xfrm>
            <a:off x="295835" y="1827850"/>
            <a:ext cx="8229600" cy="2801063"/>
          </a:xfrm>
        </p:spPr>
        <p:txBody>
          <a:bodyPr/>
          <a:lstStyle/>
          <a:p>
            <a:pPr marR="21210"/>
            <a:r>
              <a:rPr lang="en-GB" b="1" i="0" u="none" strike="noStrike" baseline="0">
                <a:latin typeface="Cambria" panose="02040503050406030204" pitchFamily="18" charset="0"/>
              </a:rPr>
              <a:t>Con quel furore e con quella tempesta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ch’escono i cani a dosso al poverello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di sùbito chiede ove s’arresta,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usciron quei di sotto al ponticello,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volser contra lui tutt’ i runcigli;</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el gridò:</a:t>
            </a:r>
          </a:p>
        </p:txBody>
      </p:sp>
      <p:sp>
        <p:nvSpPr>
          <p:cNvPr id="3" name="Text Placeholder 2">
            <a:extLst>
              <a:ext uri="{FF2B5EF4-FFF2-40B4-BE49-F238E27FC236}">
                <a16:creationId xmlns:a16="http://schemas.microsoft.com/office/drawing/2014/main" id="{35B7D3E7-0BFD-1749-B4A6-0EF7B3B3D5B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F91A841-F7CF-CC5C-546D-5AF9E7A15B66}"/>
              </a:ext>
            </a:extLst>
          </p:cNvPr>
          <p:cNvSpPr txBox="1">
            <a:spLocks/>
          </p:cNvSpPr>
          <p:nvPr/>
        </p:nvSpPr>
        <p:spPr>
          <a:xfrm>
            <a:off x="0" y="0"/>
            <a:ext cx="4579200" cy="118334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Like dogs attacking a beggar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demons rushed out from under the bridge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brandished their forks at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he shouted: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4F8595F7-ED8E-E7C2-5579-666641D3CC8D}"/>
              </a:ext>
            </a:extLst>
          </p:cNvPr>
          <p:cNvPicPr>
            <a:picLocks noChangeAspect="1"/>
          </p:cNvPicPr>
          <p:nvPr/>
        </p:nvPicPr>
        <p:blipFill rotWithShape="1">
          <a:blip r:embed="rId2"/>
          <a:srcRect l="6346" t="12741"/>
          <a:stretch/>
        </p:blipFill>
        <p:spPr>
          <a:xfrm>
            <a:off x="5821680" y="0"/>
            <a:ext cx="3322320" cy="3167114"/>
          </a:xfrm>
          <a:prstGeom prst="rect">
            <a:avLst/>
          </a:prstGeom>
        </p:spPr>
      </p:pic>
    </p:spTree>
    <p:extLst>
      <p:ext uri="{BB962C8B-B14F-4D97-AF65-F5344CB8AC3E}">
        <p14:creationId xmlns:p14="http://schemas.microsoft.com/office/powerpoint/2010/main" val="279713450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94406-BD48-FD45-9929-CD95705463CC}"/>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Nessun di voi sia fello!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Innanzi che l’uncin vostro mi pigli,</a:t>
            </a:r>
            <a:br>
              <a:rPr lang="en-GB" b="1" i="0" u="none" strike="noStrike" baseline="0">
                <a:latin typeface="Cambria" panose="02040503050406030204" pitchFamily="18" charset="0"/>
              </a:rPr>
            </a:br>
            <a:r>
              <a:rPr lang="en-GB" b="1" i="0" u="none" strike="noStrike" baseline="0">
                <a:latin typeface="Cambria" panose="02040503050406030204" pitchFamily="18" charset="0"/>
              </a:rPr>
              <a:t>traggasi avante l’un di voi che m’oda,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poi d’arruncigliarmi si consigli.</a:t>
            </a:r>
          </a:p>
        </p:txBody>
      </p:sp>
      <p:sp>
        <p:nvSpPr>
          <p:cNvPr id="3" name="Text Placeholder 2">
            <a:extLst>
              <a:ext uri="{FF2B5EF4-FFF2-40B4-BE49-F238E27FC236}">
                <a16:creationId xmlns:a16="http://schemas.microsoft.com/office/drawing/2014/main" id="{A067EA16-3DA1-F744-9322-A665957F0E7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32DB582-5287-59C7-0DCD-C8F1D5CF73F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No mischief from any of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Before you try to hook me, let one of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come forward, and hear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Then you can discuss using your forks.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B4093924-809E-8943-F037-8A7A6A7F11CA}"/>
              </a:ext>
            </a:extLst>
          </p:cNvPr>
          <p:cNvPicPr>
            <a:picLocks noChangeAspect="1"/>
          </p:cNvPicPr>
          <p:nvPr/>
        </p:nvPicPr>
        <p:blipFill rotWithShape="1">
          <a:blip r:embed="rId2"/>
          <a:srcRect l="6346" t="12741"/>
          <a:stretch/>
        </p:blipFill>
        <p:spPr>
          <a:xfrm>
            <a:off x="5821680" y="0"/>
            <a:ext cx="3322320" cy="3167114"/>
          </a:xfrm>
          <a:prstGeom prst="rect">
            <a:avLst/>
          </a:prstGeom>
        </p:spPr>
      </p:pic>
    </p:spTree>
    <p:extLst>
      <p:ext uri="{BB962C8B-B14F-4D97-AF65-F5344CB8AC3E}">
        <p14:creationId xmlns:p14="http://schemas.microsoft.com/office/powerpoint/2010/main" val="213107539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021E-4809-D34C-A03E-A90D438F4739}"/>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Tutti </a:t>
            </a:r>
            <a:r>
              <a:rPr lang="en-GB" b="1" i="0" u="none" strike="noStrike" baseline="0" dirty="0" err="1">
                <a:latin typeface="Cambria" panose="02040503050406030204" pitchFamily="18" charset="0"/>
              </a:rPr>
              <a:t>gridaron</a:t>
            </a:r>
            <a:r>
              <a:rPr lang="en-GB" b="1" i="0" u="none" strike="noStrike" baseline="0" dirty="0">
                <a:latin typeface="Cambria" panose="02040503050406030204" pitchFamily="18" charset="0"/>
              </a:rPr>
              <a:t>: “Vada </a:t>
            </a:r>
            <a:r>
              <a:rPr lang="en-GB" b="1" i="0" u="none" strike="noStrike" baseline="0" dirty="0" err="1">
                <a:latin typeface="Cambria" panose="02040503050406030204" pitchFamily="18" charset="0"/>
              </a:rPr>
              <a:t>Malacoda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per </a:t>
            </a:r>
            <a:r>
              <a:rPr lang="en-GB" b="1" i="0" u="none" strike="noStrike" baseline="0" dirty="0" err="1">
                <a:latin typeface="Cambria" panose="02040503050406030204" pitchFamily="18" charset="0"/>
              </a:rPr>
              <a:t>ch’un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mosse</a:t>
            </a:r>
            <a:r>
              <a:rPr lang="en-GB" b="1" i="0" u="none" strike="noStrike" baseline="0" dirty="0">
                <a:latin typeface="Cambria" panose="02040503050406030204" pitchFamily="18" charset="0"/>
              </a:rPr>
              <a:t> – e li </a:t>
            </a:r>
            <a:r>
              <a:rPr lang="en-GB" b="1" i="0" u="none" strike="noStrike" baseline="0" dirty="0" err="1">
                <a:latin typeface="Cambria" panose="02040503050406030204" pitchFamily="18" charset="0"/>
              </a:rPr>
              <a:t>altri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stetter</a:t>
            </a:r>
            <a:r>
              <a:rPr lang="en-GB" b="1" i="0" u="none" strike="noStrike" baseline="0" dirty="0">
                <a:latin typeface="Cambria" panose="02040503050406030204" pitchFamily="18" charset="0"/>
              </a:rPr>
              <a:t> fermi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venne</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lui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dicendo</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MALACODA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Che li </a:t>
            </a:r>
            <a:r>
              <a:rPr lang="en-GB" b="1" i="0" u="none" strike="noStrike" baseline="0" dirty="0" err="1">
                <a:latin typeface="Cambria" panose="02040503050406030204" pitchFamily="18" charset="0"/>
              </a:rPr>
              <a:t>approda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28A9C298-4DAD-A14A-AD46-AAC4F4E757FA}"/>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D7C82C8C-2D92-80C4-1E84-C9712C4588AB}"/>
              </a:ext>
            </a:extLst>
          </p:cNvPr>
          <p:cNvSpPr txBox="1">
            <a:spLocks/>
          </p:cNvSpPr>
          <p:nvPr/>
        </p:nvSpPr>
        <p:spPr>
          <a:xfrm>
            <a:off x="0" y="1"/>
            <a:ext cx="4579200" cy="1132694"/>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All cried ‘Let Malacoda go!’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one came down towards him, saying: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MALACODA</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good will that do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endPar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endParaRPr>
          </a:p>
        </p:txBody>
      </p:sp>
      <p:pic>
        <p:nvPicPr>
          <p:cNvPr id="4" name="Picture 3" descr="A picture containing text&#10;&#10;Description automatically generated">
            <a:extLst>
              <a:ext uri="{FF2B5EF4-FFF2-40B4-BE49-F238E27FC236}">
                <a16:creationId xmlns:a16="http://schemas.microsoft.com/office/drawing/2014/main" id="{3DE66412-37E3-67AF-577C-32DA5C784DD9}"/>
              </a:ext>
            </a:extLst>
          </p:cNvPr>
          <p:cNvPicPr>
            <a:picLocks noChangeAspect="1"/>
          </p:cNvPicPr>
          <p:nvPr/>
        </p:nvPicPr>
        <p:blipFill rotWithShape="1">
          <a:blip r:embed="rId2"/>
          <a:srcRect l="6346" t="12741"/>
          <a:stretch/>
        </p:blipFill>
        <p:spPr>
          <a:xfrm>
            <a:off x="5821680" y="0"/>
            <a:ext cx="3322320" cy="3167114"/>
          </a:xfrm>
          <a:prstGeom prst="rect">
            <a:avLst/>
          </a:prstGeom>
        </p:spPr>
      </p:pic>
    </p:spTree>
    <p:extLst>
      <p:ext uri="{BB962C8B-B14F-4D97-AF65-F5344CB8AC3E}">
        <p14:creationId xmlns:p14="http://schemas.microsoft.com/office/powerpoint/2010/main" val="2232002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B576-ED5D-8C44-8CE3-CE0D606C0CD9}"/>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 </a:t>
            </a:r>
            <a:r>
              <a:rPr lang="en-GB" b="1" i="1" u="none" strike="noStrike" baseline="0">
                <a:latin typeface="Cambria" panose="02040503050406030204" pitchFamily="18" charset="0"/>
              </a:rPr>
              <a:t>(vedendolo lagrimare)</a:t>
            </a:r>
            <a:br>
              <a:rPr lang="en-GB" b="1" i="1" u="none" strike="noStrike" baseline="0">
                <a:latin typeface="Cambria" panose="02040503050406030204" pitchFamily="18" charset="0"/>
              </a:rPr>
            </a:br>
            <a:r>
              <a:rPr lang="en-GB" b="1" i="0" u="none" strike="noStrike" baseline="0">
                <a:latin typeface="Cambria" panose="02040503050406030204" pitchFamily="18" charset="0"/>
              </a:rPr>
              <a:t>A te convien tenere altro vïaggio,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vuo’ campar d’esto loco selvaggio.</a:t>
            </a:r>
          </a:p>
        </p:txBody>
      </p:sp>
      <p:sp>
        <p:nvSpPr>
          <p:cNvPr id="3" name="Text Placeholder 2">
            <a:extLst>
              <a:ext uri="{FF2B5EF4-FFF2-40B4-BE49-F238E27FC236}">
                <a16:creationId xmlns:a16="http://schemas.microsoft.com/office/drawing/2014/main" id="{E4C41684-7E50-2A4A-81EA-8ED43F0737E0}"/>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11BA763F-5415-5F5C-F609-F623F80C37F3}"/>
              </a:ext>
            </a:extLst>
          </p:cNvPr>
          <p:cNvSpPr txBox="1">
            <a:spLocks/>
          </p:cNvSpPr>
          <p:nvPr/>
        </p:nvSpPr>
        <p:spPr>
          <a:xfrm>
            <a:off x="0" y="1"/>
            <a:ext cx="4579200" cy="96012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must take another path</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escape from this savage place.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7" name="Picture 6" descr="A picture containing text, old&#10;&#10;Description automatically generated">
            <a:extLst>
              <a:ext uri="{FF2B5EF4-FFF2-40B4-BE49-F238E27FC236}">
                <a16:creationId xmlns:a16="http://schemas.microsoft.com/office/drawing/2014/main" id="{7A48FA75-8520-02F3-16DD-5BF1CC832A5A}"/>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7979812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97D58-73C5-5C48-920E-F1F7369BA501}"/>
              </a:ext>
            </a:extLst>
          </p:cNvPr>
          <p:cNvSpPr>
            <a:spLocks noGrp="1"/>
          </p:cNvSpPr>
          <p:nvPr>
            <p:ph type="title"/>
          </p:nvPr>
        </p:nvSpPr>
        <p:spPr/>
        <p:txBody>
          <a:bodyPr/>
          <a:lstStyle/>
          <a:p>
            <a:pPr marR="21210"/>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Credi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Malacoda</a:t>
            </a:r>
            <a:r>
              <a:rPr lang="en-GB" b="1" i="0" u="none" strike="noStrike" baseline="0" dirty="0">
                <a:latin typeface="Cambria" panose="02040503050406030204" pitchFamily="18" charset="0"/>
              </a:rPr>
              <a:t>, qui </a:t>
            </a:r>
            <a:r>
              <a:rPr lang="en-GB" b="1" i="0" u="none" strike="noStrike" baseline="0" dirty="0" err="1">
                <a:latin typeface="Cambria" panose="02040503050406030204" pitchFamily="18" charset="0"/>
              </a:rPr>
              <a:t>vedermi</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esser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venuto</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sicuro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già</a:t>
            </a:r>
            <a:r>
              <a:rPr lang="en-GB" b="1" i="0" u="none" strike="noStrike" baseline="0" dirty="0">
                <a:latin typeface="Cambria" panose="02040503050406030204" pitchFamily="18" charset="0"/>
              </a:rPr>
              <a:t> da tutti </a:t>
            </a:r>
            <a:r>
              <a:rPr lang="en-GB" b="1" i="0" u="none" strike="noStrike" baseline="0" dirty="0" err="1">
                <a:latin typeface="Cambria" panose="02040503050406030204" pitchFamily="18" charset="0"/>
              </a:rPr>
              <a:t>vostri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schermi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sanza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voler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divino</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fato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destro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Lascian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andar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ché</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cielo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voluto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ch’i’ </a:t>
            </a:r>
            <a:r>
              <a:rPr lang="en-GB" b="1" i="0" u="none" strike="noStrike" baseline="0" dirty="0" err="1">
                <a:latin typeface="Cambria" panose="02040503050406030204" pitchFamily="18" charset="0"/>
              </a:rPr>
              <a:t>mostri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altrui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questo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cammin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silvestro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5B608CB6-2ABB-4A4E-8BCB-192004C734AD}"/>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B1991812-AE11-9D75-249D-6F0C4397F437}"/>
              </a:ext>
            </a:extLst>
          </p:cNvPr>
          <p:cNvSpPr txBox="1">
            <a:spLocks/>
          </p:cNvSpPr>
          <p:nvPr/>
        </p:nvSpPr>
        <p:spPr>
          <a:xfrm>
            <a:off x="0" y="1"/>
            <a:ext cx="4579200" cy="151959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 </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Do you think I have come safely so far</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without Divine Will and Fate on my side?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Let us pass, for it is Heaven’s will</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I lead this man along this wild road.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10;&#10;Description automatically generated">
            <a:extLst>
              <a:ext uri="{FF2B5EF4-FFF2-40B4-BE49-F238E27FC236}">
                <a16:creationId xmlns:a16="http://schemas.microsoft.com/office/drawing/2014/main" id="{BE69276F-A6FF-36DF-62EE-8F3C446DD1EA}"/>
              </a:ext>
            </a:extLst>
          </p:cNvPr>
          <p:cNvPicPr>
            <a:picLocks noChangeAspect="1"/>
          </p:cNvPicPr>
          <p:nvPr/>
        </p:nvPicPr>
        <p:blipFill rotWithShape="1">
          <a:blip r:embed="rId2"/>
          <a:srcRect l="6346" t="12741"/>
          <a:stretch/>
        </p:blipFill>
        <p:spPr>
          <a:xfrm>
            <a:off x="5821680" y="0"/>
            <a:ext cx="3322320" cy="3167114"/>
          </a:xfrm>
          <a:prstGeom prst="rect">
            <a:avLst/>
          </a:prstGeom>
        </p:spPr>
      </p:pic>
    </p:spTree>
    <p:extLst>
      <p:ext uri="{BB962C8B-B14F-4D97-AF65-F5344CB8AC3E}">
        <p14:creationId xmlns:p14="http://schemas.microsoft.com/office/powerpoint/2010/main" val="298008520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C3DFC-3EFF-5C48-ACC5-13B106F2F19D}"/>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Allor li fu </a:t>
            </a:r>
            <a:r>
              <a:rPr lang="en-GB" b="1" i="0" u="none" strike="noStrike" baseline="0" dirty="0" err="1">
                <a:latin typeface="Cambria" panose="02040503050406030204" pitchFamily="18" charset="0"/>
              </a:rPr>
              <a:t>l’orgoglio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caduto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lasciò</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cascar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l’uncino</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piedi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disse</a:t>
            </a:r>
            <a:r>
              <a:rPr lang="en-GB" b="1" i="0" u="none" strike="noStrike" baseline="0" dirty="0">
                <a:latin typeface="Cambria" panose="02040503050406030204" pitchFamily="18" charset="0"/>
              </a:rPr>
              <a:t> a li </a:t>
            </a:r>
            <a:r>
              <a:rPr lang="en-GB" b="1" i="0" u="none" strike="noStrike" baseline="0" dirty="0" err="1">
                <a:latin typeface="Cambria" panose="02040503050406030204" pitchFamily="18" charset="0"/>
              </a:rPr>
              <a:t>altri</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MALACODA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Omai</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sia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feruto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7D1FC6C9-2459-1B40-98CD-AD2B4E3B10CE}"/>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CD4BCFCF-F09C-1994-B08B-59BBAE6989F1}"/>
              </a:ext>
            </a:extLst>
          </p:cNvPr>
          <p:cNvSpPr txBox="1">
            <a:spLocks/>
          </p:cNvSpPr>
          <p:nvPr/>
        </p:nvSpPr>
        <p:spPr>
          <a:xfrm>
            <a:off x="0" y="0"/>
            <a:ext cx="4579200" cy="1134577"/>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Then the demon’s pride collapsed, he dropped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his hook and said to the others: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MALACODA</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must not be touched.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book, old, drawn&#10;&#10;Description automatically generated">
            <a:extLst>
              <a:ext uri="{FF2B5EF4-FFF2-40B4-BE49-F238E27FC236}">
                <a16:creationId xmlns:a16="http://schemas.microsoft.com/office/drawing/2014/main" id="{F365D5D5-2F86-1CBF-DA1E-BBD747D24002}"/>
              </a:ext>
            </a:extLst>
          </p:cNvPr>
          <p:cNvPicPr>
            <a:picLocks noChangeAspect="1"/>
          </p:cNvPicPr>
          <p:nvPr/>
        </p:nvPicPr>
        <p:blipFill>
          <a:blip r:embed="rId3"/>
          <a:stretch>
            <a:fillRect/>
          </a:stretch>
        </p:blipFill>
        <p:spPr>
          <a:xfrm>
            <a:off x="6268391" y="0"/>
            <a:ext cx="2875608" cy="2710543"/>
          </a:xfrm>
          <a:prstGeom prst="rect">
            <a:avLst/>
          </a:prstGeom>
        </p:spPr>
      </p:pic>
    </p:spTree>
    <p:extLst>
      <p:ext uri="{BB962C8B-B14F-4D97-AF65-F5344CB8AC3E}">
        <p14:creationId xmlns:p14="http://schemas.microsoft.com/office/powerpoint/2010/main" val="216956245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FAA35-A2B3-2A49-9B32-FCE5CB9E1A10}"/>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 tu che siedi</a:t>
            </a:r>
            <a:br>
              <a:rPr lang="en-GB" b="1" i="0" u="none" strike="noStrike" baseline="0">
                <a:latin typeface="Cambria" panose="02040503050406030204" pitchFamily="18" charset="0"/>
              </a:rPr>
            </a:br>
            <a:r>
              <a:rPr lang="en-GB" b="1" i="0" u="none" strike="noStrike" baseline="0">
                <a:latin typeface="Cambria" panose="02040503050406030204" pitchFamily="18" charset="0"/>
              </a:rPr>
              <a:t>tra li scheggion del ponte quatto quatto,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sicuramente omai a me ti riedi. </a:t>
            </a:r>
          </a:p>
        </p:txBody>
      </p:sp>
      <p:sp>
        <p:nvSpPr>
          <p:cNvPr id="3" name="Text Placeholder 2">
            <a:extLst>
              <a:ext uri="{FF2B5EF4-FFF2-40B4-BE49-F238E27FC236}">
                <a16:creationId xmlns:a16="http://schemas.microsoft.com/office/drawing/2014/main" id="{164BB52B-50B2-3B48-B6B6-A56B3B70ABE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FDBF93E-0DCF-53E8-00C3-CBE747E22EC9}"/>
              </a:ext>
            </a:extLst>
          </p:cNvPr>
          <p:cNvSpPr txBox="1">
            <a:spLocks/>
          </p:cNvSpPr>
          <p:nvPr/>
        </p:nvSpPr>
        <p:spPr>
          <a:xfrm>
            <a:off x="0" y="1"/>
            <a:ext cx="4579200" cy="105657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sitting down among the rocks,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can safely come back here now.</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floor, old&#10;&#10;Description automatically generated">
            <a:extLst>
              <a:ext uri="{FF2B5EF4-FFF2-40B4-BE49-F238E27FC236}">
                <a16:creationId xmlns:a16="http://schemas.microsoft.com/office/drawing/2014/main" id="{C41F14D7-A984-2C63-96E3-45BFF0C881E8}"/>
              </a:ext>
            </a:extLst>
          </p:cNvPr>
          <p:cNvPicPr>
            <a:picLocks noChangeAspect="1"/>
          </p:cNvPicPr>
          <p:nvPr/>
        </p:nvPicPr>
        <p:blipFill rotWithShape="1">
          <a:blip r:embed="rId2"/>
          <a:srcRect l="1" t="3525" r="38437" b="-774"/>
          <a:stretch/>
        </p:blipFill>
        <p:spPr>
          <a:xfrm>
            <a:off x="5189306" y="0"/>
            <a:ext cx="3954694" cy="2703093"/>
          </a:xfrm>
          <a:prstGeom prst="rect">
            <a:avLst/>
          </a:prstGeom>
        </p:spPr>
      </p:pic>
    </p:spTree>
    <p:extLst>
      <p:ext uri="{BB962C8B-B14F-4D97-AF65-F5344CB8AC3E}">
        <p14:creationId xmlns:p14="http://schemas.microsoft.com/office/powerpoint/2010/main" val="30391004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DB92B-0AD4-A94E-996C-41D6EF81DABF}"/>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Omè, maestro, che è quel ch’i’ veggio?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Deh, sanza scorta andianci soli,</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tu sa’ ir; ch’i’ per me non la cheggio.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tu se’ sì accorto come suoli,</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vedi tu ch’e’ digrignan li denti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con le ciglia ne minaccian duoli?</a:t>
            </a:r>
          </a:p>
        </p:txBody>
      </p:sp>
      <p:sp>
        <p:nvSpPr>
          <p:cNvPr id="3" name="Text Placeholder 2">
            <a:extLst>
              <a:ext uri="{FF2B5EF4-FFF2-40B4-BE49-F238E27FC236}">
                <a16:creationId xmlns:a16="http://schemas.microsoft.com/office/drawing/2014/main" id="{0AD705A6-0E45-E142-837E-E0F203B1BF4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D64956F-8E19-A77F-A24F-4F2A321998F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Oh, master what is this? Please,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you know the way, let’s go on alone.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want no escort. If you’re as watchful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usual, don’t you see them grind their teeth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scowl at us?</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ook&#10;&#10;Description automatically generated">
            <a:extLst>
              <a:ext uri="{FF2B5EF4-FFF2-40B4-BE49-F238E27FC236}">
                <a16:creationId xmlns:a16="http://schemas.microsoft.com/office/drawing/2014/main" id="{909ED72A-9BB9-79A4-8ED0-92E0F9824058}"/>
              </a:ext>
            </a:extLst>
          </p:cNvPr>
          <p:cNvPicPr>
            <a:picLocks noChangeAspect="1"/>
          </p:cNvPicPr>
          <p:nvPr/>
        </p:nvPicPr>
        <p:blipFill rotWithShape="1">
          <a:blip r:embed="rId2"/>
          <a:srcRect l="2941" t="5584" r="30143" b="11307"/>
          <a:stretch/>
        </p:blipFill>
        <p:spPr>
          <a:xfrm>
            <a:off x="5277394" y="-15853"/>
            <a:ext cx="3866606" cy="2422547"/>
          </a:xfrm>
          <a:prstGeom prst="rect">
            <a:avLst/>
          </a:prstGeom>
        </p:spPr>
      </p:pic>
    </p:spTree>
    <p:extLst>
      <p:ext uri="{BB962C8B-B14F-4D97-AF65-F5344CB8AC3E}">
        <p14:creationId xmlns:p14="http://schemas.microsoft.com/office/powerpoint/2010/main" val="48911634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AF7EE-D877-4545-9040-094EE0961085}"/>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Non vo’ che tu paventi;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lasciali digrignar pur a lor senno,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fanno ciò per li lessi dolenti.</a:t>
            </a:r>
          </a:p>
        </p:txBody>
      </p:sp>
      <p:sp>
        <p:nvSpPr>
          <p:cNvPr id="3" name="Text Placeholder 2">
            <a:extLst>
              <a:ext uri="{FF2B5EF4-FFF2-40B4-BE49-F238E27FC236}">
                <a16:creationId xmlns:a16="http://schemas.microsoft.com/office/drawing/2014/main" id="{B2A15688-7561-FE40-8A6B-9A0640D53E2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7E37959-828E-BEEE-ADA0-B481FBAA3725}"/>
              </a:ext>
            </a:extLst>
          </p:cNvPr>
          <p:cNvSpPr txBox="1">
            <a:spLocks/>
          </p:cNvSpPr>
          <p:nvPr/>
        </p:nvSpPr>
        <p:spPr>
          <a:xfrm>
            <a:off x="0" y="1"/>
            <a:ext cx="4579200" cy="102951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don’t want you to be fearful. Let them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grind their teeth, they do that for the wretches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the boiling pitch.</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ook&#10;&#10;Description automatically generated">
            <a:extLst>
              <a:ext uri="{FF2B5EF4-FFF2-40B4-BE49-F238E27FC236}">
                <a16:creationId xmlns:a16="http://schemas.microsoft.com/office/drawing/2014/main" id="{C9DE8E10-C642-90BE-43B0-C62F81814A55}"/>
              </a:ext>
            </a:extLst>
          </p:cNvPr>
          <p:cNvPicPr>
            <a:picLocks noChangeAspect="1"/>
          </p:cNvPicPr>
          <p:nvPr/>
        </p:nvPicPr>
        <p:blipFill rotWithShape="1">
          <a:blip r:embed="rId2"/>
          <a:srcRect l="2941" t="5584" r="30143" b="11307"/>
          <a:stretch/>
        </p:blipFill>
        <p:spPr>
          <a:xfrm>
            <a:off x="5277394" y="-15853"/>
            <a:ext cx="3866606" cy="2422547"/>
          </a:xfrm>
          <a:prstGeom prst="rect">
            <a:avLst/>
          </a:prstGeom>
        </p:spPr>
      </p:pic>
    </p:spTree>
    <p:extLst>
      <p:ext uri="{BB962C8B-B14F-4D97-AF65-F5344CB8AC3E}">
        <p14:creationId xmlns:p14="http://schemas.microsoft.com/office/powerpoint/2010/main" val="147871971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F871D-6957-A04C-9D86-309927F7F89C}"/>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l’argine sinistro volta dienno;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prima avea ciascun la lingua stretta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coi denti, verso lor duca, per cenno;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ed elli avea del cul fatto trombetta.</a:t>
            </a:r>
          </a:p>
        </p:txBody>
      </p:sp>
      <p:sp>
        <p:nvSpPr>
          <p:cNvPr id="3" name="Text Placeholder 2">
            <a:extLst>
              <a:ext uri="{FF2B5EF4-FFF2-40B4-BE49-F238E27FC236}">
                <a16:creationId xmlns:a16="http://schemas.microsoft.com/office/drawing/2014/main" id="{6C71F62E-104F-4E45-8424-89E6FD87288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7B03969-AF64-3C91-0F52-2021CE146792}"/>
              </a:ext>
            </a:extLst>
          </p:cNvPr>
          <p:cNvSpPr txBox="1">
            <a:spLocks/>
          </p:cNvSpPr>
          <p:nvPr/>
        </p:nvSpPr>
        <p:spPr>
          <a:xfrm>
            <a:off x="0" y="18255"/>
            <a:ext cx="4579200" cy="116886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They wheeled round to the left but first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each stuck his tongue out to salute the leader,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he blew a fart like a bugle-call.</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ook&#10;&#10;Description automatically generated">
            <a:extLst>
              <a:ext uri="{FF2B5EF4-FFF2-40B4-BE49-F238E27FC236}">
                <a16:creationId xmlns:a16="http://schemas.microsoft.com/office/drawing/2014/main" id="{5233D4BD-24F0-4B83-7366-0E4BDBED12CB}"/>
              </a:ext>
            </a:extLst>
          </p:cNvPr>
          <p:cNvPicPr>
            <a:picLocks noChangeAspect="1"/>
          </p:cNvPicPr>
          <p:nvPr/>
        </p:nvPicPr>
        <p:blipFill rotWithShape="1">
          <a:blip r:embed="rId2"/>
          <a:srcRect l="2941" t="5584" r="30143" b="11307"/>
          <a:stretch/>
        </p:blipFill>
        <p:spPr>
          <a:xfrm>
            <a:off x="5277394" y="-15853"/>
            <a:ext cx="3866606" cy="2422547"/>
          </a:xfrm>
          <a:prstGeom prst="rect">
            <a:avLst/>
          </a:prstGeom>
        </p:spPr>
      </p:pic>
    </p:spTree>
    <p:extLst>
      <p:ext uri="{BB962C8B-B14F-4D97-AF65-F5344CB8AC3E}">
        <p14:creationId xmlns:p14="http://schemas.microsoft.com/office/powerpoint/2010/main" val="362395002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7A395-0813-E140-A243-119BE1506132}"/>
              </a:ext>
            </a:extLst>
          </p:cNvPr>
          <p:cNvSpPr>
            <a:spLocks noGrp="1"/>
          </p:cNvSpPr>
          <p:nvPr>
            <p:ph type="title"/>
          </p:nvPr>
        </p:nvSpPr>
        <p:spPr/>
        <p:txBody>
          <a:bodyPr/>
          <a:lstStyle/>
          <a:p>
            <a:r>
              <a:rPr lang="en-GB" sz="2400" b="1" i="1" u="none" strike="noStrike" baseline="0" dirty="0">
                <a:latin typeface="Palatino Linotype" panose="02040502050505030304" pitchFamily="18" charset="0"/>
              </a:rPr>
              <a:t>Scene 7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Immediately afterwards</a:t>
            </a: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7F025A1E-B85D-4A44-BF62-C5ADB187215E}"/>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02169678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6F5BD-C841-3A4E-BFB8-280E4FDBD861}"/>
              </a:ext>
            </a:extLst>
          </p:cNvPr>
          <p:cNvSpPr>
            <a:spLocks noGrp="1"/>
          </p:cNvSpPr>
          <p:nvPr>
            <p:ph type="title"/>
          </p:nvPr>
        </p:nvSpPr>
        <p:spPr/>
        <p:txBody>
          <a:bodyPr/>
          <a:lstStyle/>
          <a:p>
            <a:r>
              <a:rPr lang="en-GB" b="1" i="1" u="none" strike="noStrike" baseline="0" dirty="0">
                <a:latin typeface="Palatino Linotype" panose="02040502050505030304" pitchFamily="18" charset="0"/>
              </a:rPr>
              <a:t>The first act of the farce ended with the devils fighting among themselves</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after they had been tricked by one of the barrators and cheated of their victim. </a:t>
            </a:r>
          </a:p>
        </p:txBody>
      </p:sp>
      <p:sp>
        <p:nvSpPr>
          <p:cNvPr id="3" name="Text Placeholder 2">
            <a:extLst>
              <a:ext uri="{FF2B5EF4-FFF2-40B4-BE49-F238E27FC236}">
                <a16:creationId xmlns:a16="http://schemas.microsoft.com/office/drawing/2014/main" id="{9A03209F-99C1-0848-AE34-235DFB5B3817}"/>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58483557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98712-67F6-DB4F-B5A5-4BF82FE59826}"/>
              </a:ext>
            </a:extLst>
          </p:cNvPr>
          <p:cNvSpPr>
            <a:spLocks noGrp="1"/>
          </p:cNvSpPr>
          <p:nvPr>
            <p:ph type="title"/>
          </p:nvPr>
        </p:nvSpPr>
        <p:spPr/>
        <p:txBody>
          <a:bodyPr/>
          <a:lstStyle/>
          <a:p>
            <a:r>
              <a:rPr lang="en-GB" b="1" i="1" u="none" strike="noStrike" baseline="0" dirty="0">
                <a:latin typeface="Palatino Linotype" panose="02040502050505030304" pitchFamily="18" charset="0"/>
              </a:rPr>
              <a:t>As the two poets resume their journey, walking round the rim of the </a:t>
            </a:r>
            <a:r>
              <a:rPr lang="en-GB" b="1" i="0" u="none" strike="noStrike" baseline="0" dirty="0" err="1">
                <a:latin typeface="Palatino Linotype" panose="02040502050505030304" pitchFamily="18" charset="0"/>
              </a:rPr>
              <a:t>bolgia</a:t>
            </a:r>
            <a:r>
              <a:rPr lang="en-GB" b="1" i="1" u="none" strike="noStrike" baseline="0" dirty="0">
                <a:latin typeface="Palatino Linotype" panose="02040502050505030304" pitchFamily="18" charset="0"/>
              </a:rPr>
              <a:t>, Dante begins to feel alarm.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vividly imagines the devils in pursuit, wanting to vent their frustration.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knows him well enough to read his mind.  </a:t>
            </a:r>
          </a:p>
        </p:txBody>
      </p:sp>
      <p:sp>
        <p:nvSpPr>
          <p:cNvPr id="3" name="Text Placeholder 2">
            <a:extLst>
              <a:ext uri="{FF2B5EF4-FFF2-40B4-BE49-F238E27FC236}">
                <a16:creationId xmlns:a16="http://schemas.microsoft.com/office/drawing/2014/main" id="{19C1FA85-7C01-3C41-BB0D-51C49FBEA64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69081989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A5E32-4251-E044-BC8E-CBE7605B1D21}"/>
              </a:ext>
            </a:extLst>
          </p:cNvPr>
          <p:cNvSpPr>
            <a:spLocks noGrp="1"/>
          </p:cNvSpPr>
          <p:nvPr>
            <p:ph type="title"/>
          </p:nvPr>
        </p:nvSpPr>
        <p:spPr/>
        <p:txBody>
          <a:bodyPr/>
          <a:lstStyle/>
          <a:p>
            <a:r>
              <a:rPr lang="en-GB" b="1" i="1" u="none" strike="noStrike" baseline="0" dirty="0">
                <a:latin typeface="Palatino Linotype" panose="02040502050505030304" pitchFamily="18" charset="0"/>
              </a:rPr>
              <a:t>Dante is becoming increasingly aware of his Master’s limitations.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he is now brought emotionally closer to Virgil, who will rescue him by snatching him up like a child in his mother’s arms, not like a companion.</a:t>
            </a:r>
          </a:p>
        </p:txBody>
      </p:sp>
      <p:sp>
        <p:nvSpPr>
          <p:cNvPr id="3" name="Text Placeholder 2">
            <a:extLst>
              <a:ext uri="{FF2B5EF4-FFF2-40B4-BE49-F238E27FC236}">
                <a16:creationId xmlns:a16="http://schemas.microsoft.com/office/drawing/2014/main" id="{2D74552F-0E33-F84F-A0E7-ACEBDF07B6D0}"/>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546381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61EBB-90BF-8649-872E-5143849138C6}"/>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io, perché venirvi? o chi ’l concede?</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non Enëa, io non Paulo sono;</a:t>
            </a:r>
            <a:br>
              <a:rPr lang="en-GB" b="1" i="0" u="none" strike="noStrike" baseline="0">
                <a:latin typeface="Cambria" panose="02040503050406030204" pitchFamily="18" charset="0"/>
              </a:rPr>
            </a:br>
            <a:r>
              <a:rPr lang="en-GB" b="1" i="0" u="none" strike="noStrike" baseline="0">
                <a:latin typeface="Cambria" panose="02040503050406030204" pitchFamily="18" charset="0"/>
              </a:rPr>
              <a:t>me degno a ciò né io né altri ’l crede.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che, se del venire io m’abbandono,</a:t>
            </a:r>
            <a:br>
              <a:rPr lang="en-GB" b="1" i="0" u="none" strike="noStrike" baseline="0">
                <a:latin typeface="Cambria" panose="02040503050406030204" pitchFamily="18" charset="0"/>
              </a:rPr>
            </a:br>
            <a:r>
              <a:rPr lang="en-GB" b="1" i="0" u="none" strike="noStrike" baseline="0">
                <a:latin typeface="Cambria" panose="02040503050406030204" pitchFamily="18" charset="0"/>
              </a:rPr>
              <a:t>temo che la venuta non sia folle.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savio; intendi me’ ch’i’ non ragiono.</a:t>
            </a:r>
          </a:p>
        </p:txBody>
      </p:sp>
      <p:sp>
        <p:nvSpPr>
          <p:cNvPr id="3" name="Text Placeholder 2">
            <a:extLst>
              <a:ext uri="{FF2B5EF4-FFF2-40B4-BE49-F238E27FC236}">
                <a16:creationId xmlns:a16="http://schemas.microsoft.com/office/drawing/2014/main" id="{C649344C-334E-BA4E-B780-96F60112A19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4264537-9874-40BE-963A-4A80F3B78D78}"/>
              </a:ext>
            </a:extLst>
          </p:cNvPr>
          <p:cNvSpPr txBox="1">
            <a:spLocks/>
          </p:cNvSpPr>
          <p:nvPr/>
        </p:nvSpPr>
        <p:spPr>
          <a:xfrm>
            <a:off x="0" y="1"/>
            <a:ext cx="4579200" cy="114300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Why should I take that path? Who gives me leave?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am not Aeneas or Paul. I am not worthy,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fear it would be madness. You are wise,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you understand the things I cannot say</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p>
        </p:txBody>
      </p:sp>
      <p:pic>
        <p:nvPicPr>
          <p:cNvPr id="6" name="Picture 5" descr="A picture containing text, old&#10;&#10;Description automatically generated">
            <a:extLst>
              <a:ext uri="{FF2B5EF4-FFF2-40B4-BE49-F238E27FC236}">
                <a16:creationId xmlns:a16="http://schemas.microsoft.com/office/drawing/2014/main" id="{A6B3B01C-9723-2A7F-59E9-CCD89E2C04F8}"/>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91733483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6FAAA-5EB5-7A4C-B7D7-918A42DC8E22}"/>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Taciti, soli, sanza compagnia</a:t>
            </a:r>
            <a:br>
              <a:rPr lang="en-GB" b="1" i="0" u="none" strike="noStrike" baseline="0">
                <a:latin typeface="Cambria" panose="02040503050406030204" pitchFamily="18" charset="0"/>
              </a:rPr>
            </a:br>
            <a:r>
              <a:rPr lang="en-GB" b="1" i="0" u="none" strike="noStrike" baseline="0">
                <a:latin typeface="Cambria" panose="02040503050406030204" pitchFamily="18" charset="0"/>
              </a:rPr>
              <a:t>n’andavam l’un dinanzi e l’altro dopo,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frati minor vanno per via. </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pensava così: </a:t>
            </a:r>
          </a:p>
        </p:txBody>
      </p:sp>
      <p:sp>
        <p:nvSpPr>
          <p:cNvPr id="3" name="Text Placeholder 2">
            <a:extLst>
              <a:ext uri="{FF2B5EF4-FFF2-40B4-BE49-F238E27FC236}">
                <a16:creationId xmlns:a16="http://schemas.microsoft.com/office/drawing/2014/main" id="{4075F72F-982A-A049-8B1E-E60A3292255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7756830-86DD-8D45-5B3C-7107A8EFF80C}"/>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Silent, alone, without an escort,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walked on, one behind the other,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way Franciscans travel.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was thinking: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086FC833-2414-803E-A67E-142C6D278FE5}"/>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199411785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3F21E-86DD-CE48-84B5-1C246D446972}"/>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Questi per noi</a:t>
            </a:r>
            <a:br>
              <a:rPr lang="en-GB" b="1" i="0" u="none" strike="noStrike" baseline="0">
                <a:latin typeface="Cambria" panose="02040503050406030204" pitchFamily="18" charset="0"/>
              </a:rPr>
            </a:br>
            <a:r>
              <a:rPr lang="en-GB" b="1" i="0" u="none" strike="noStrike" baseline="0">
                <a:latin typeface="Cambria" panose="02040503050406030204" pitchFamily="18" charset="0"/>
              </a:rPr>
              <a:t>sono scherniti con danno e con beffa</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fatta, ch’assai credo che lor nòi.</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l’ira sovra ’l mal voler s’aggueffa,</a:t>
            </a:r>
            <a:br>
              <a:rPr lang="en-GB" b="1" i="0" u="none" strike="noStrike" baseline="0">
                <a:latin typeface="Cambria" panose="02040503050406030204" pitchFamily="18" charset="0"/>
              </a:rPr>
            </a:br>
            <a:r>
              <a:rPr lang="en-GB" b="1" i="0" u="none" strike="noStrike" baseline="0">
                <a:latin typeface="Cambria" panose="02040503050406030204" pitchFamily="18" charset="0"/>
              </a:rPr>
              <a:t>ei ne verranno dietro più crudeli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 cane a quella lievre ch’elli acceffa.</a:t>
            </a:r>
          </a:p>
        </p:txBody>
      </p:sp>
      <p:sp>
        <p:nvSpPr>
          <p:cNvPr id="3" name="Text Placeholder 2">
            <a:extLst>
              <a:ext uri="{FF2B5EF4-FFF2-40B4-BE49-F238E27FC236}">
                <a16:creationId xmlns:a16="http://schemas.microsoft.com/office/drawing/2014/main" id="{63658F6C-150A-6E48-9B8C-E6B5E8ABC2E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BC76C97-ABAB-AA06-BD6B-9F3449A0F942}"/>
              </a:ext>
            </a:extLst>
          </p:cNvPr>
          <p:cNvSpPr txBox="1">
            <a:spLocks/>
          </p:cNvSpPr>
          <p:nvPr/>
        </p:nvSpPr>
        <p:spPr>
          <a:xfrm>
            <a:off x="0" y="-125092"/>
            <a:ext cx="4579200" cy="12640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Those demons have been humiliated,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must be angry. They will pursue 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like a dog after a hare.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1CA71836-4E6A-3A74-ADA2-32F8B8F73369}"/>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8937211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C43A1-28D2-F04E-B1BF-B8E6D9C705E5}"/>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Già mi sentia tutti arricciar li peli</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la paura e stava in dietro intento,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 io dissi: </a:t>
            </a:r>
          </a:p>
        </p:txBody>
      </p:sp>
      <p:sp>
        <p:nvSpPr>
          <p:cNvPr id="3" name="Text Placeholder 2">
            <a:extLst>
              <a:ext uri="{FF2B5EF4-FFF2-40B4-BE49-F238E27FC236}">
                <a16:creationId xmlns:a16="http://schemas.microsoft.com/office/drawing/2014/main" id="{B239ADC4-C609-9F43-A397-14B7480F98F7}"/>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445D9B3-5E34-B4AB-BDA5-EDD149728052}"/>
              </a:ext>
            </a:extLst>
          </p:cNvPr>
          <p:cNvSpPr txBox="1">
            <a:spLocks/>
          </p:cNvSpPr>
          <p:nvPr/>
        </p:nvSpPr>
        <p:spPr>
          <a:xfrm>
            <a:off x="0" y="1"/>
            <a:ext cx="4159720" cy="10499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Fear made my hair stand on end.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looked back intently, and said: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CE0AA2D3-B7F3-CAC4-A4CF-04A91BBB37F8}"/>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40427002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6BF07-7EB7-574B-B877-8CDF04904145}"/>
              </a:ext>
            </a:extLst>
          </p:cNvPr>
          <p:cNvSpPr>
            <a:spLocks noGrp="1"/>
          </p:cNvSpPr>
          <p:nvPr>
            <p:ph type="title"/>
          </p:nvPr>
        </p:nvSpPr>
        <p:spPr/>
        <p:txBody>
          <a:bodyPr>
            <a:normAutofit/>
          </a:bodyPr>
          <a:lstStyle/>
          <a:p>
            <a:pPr marR="21210"/>
            <a:r>
              <a:rPr lang="en-GB" b="1" i="0" u="none" strike="noStrike" baseline="0" dirty="0">
                <a:latin typeface="Cambria" panose="02040503050406030204" pitchFamily="18" charset="0"/>
              </a:rPr>
              <a:t>PROTAGONISTA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Maestro, se non </a:t>
            </a:r>
            <a:r>
              <a:rPr lang="en-GB" b="1" i="0" u="none" strike="noStrike" baseline="0" dirty="0" err="1">
                <a:latin typeface="Cambria" panose="02040503050406030204" pitchFamily="18" charset="0"/>
              </a:rPr>
              <a:t>celi</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te</a:t>
            </a:r>
            <a:r>
              <a:rPr lang="en-GB" b="1" i="0" u="none" strike="noStrike" baseline="0" dirty="0">
                <a:latin typeface="Cambria" panose="02040503050406030204" pitchFamily="18" charset="0"/>
              </a:rPr>
              <a:t> e me </a:t>
            </a:r>
            <a:r>
              <a:rPr lang="en-GB" b="1" i="0" u="none" strike="noStrike" baseline="0" dirty="0" err="1">
                <a:latin typeface="Cambria" panose="02040503050406030204" pitchFamily="18" charset="0"/>
              </a:rPr>
              <a:t>tostamente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ho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pavento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d’i</a:t>
            </a:r>
            <a:r>
              <a:rPr lang="en-GB" b="1" i="0" u="none" strike="noStrike" baseline="0" dirty="0">
                <a:latin typeface="Cambria" panose="02040503050406030204" pitchFamily="18" charset="0"/>
              </a:rPr>
              <a:t> Malebranche. </a:t>
            </a:r>
            <a:r>
              <a:rPr lang="en-GB" b="1" i="0" u="none" strike="noStrike" baseline="0" dirty="0" err="1">
                <a:latin typeface="Cambria" panose="02040503050406030204" pitchFamily="18" charset="0"/>
              </a:rPr>
              <a:t>Noi</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avem</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dietro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io li ’</a:t>
            </a:r>
            <a:r>
              <a:rPr lang="en-GB" b="1" i="0" u="none" strike="noStrike" baseline="0" dirty="0" err="1">
                <a:latin typeface="Cambria" panose="02040503050406030204" pitchFamily="18" charset="0"/>
              </a:rPr>
              <a:t>magino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già</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sento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3208E09A-A4E0-1341-91E7-39900B78AC2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ADAE9F3-2C96-ED6C-2529-D2E8C56930FA}"/>
              </a:ext>
            </a:extLst>
          </p:cNvPr>
          <p:cNvSpPr txBox="1">
            <a:spLocks/>
          </p:cNvSpPr>
          <p:nvPr/>
        </p:nvSpPr>
        <p:spPr>
          <a:xfrm>
            <a:off x="0" y="1"/>
            <a:ext cx="4579200" cy="118491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Master, you must hide yourself and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fear the demons, they must be in pursuit,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can already hear them in my mind.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83FECFF7-46D8-7A9E-FEDA-FBFFF85A82E2}"/>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8245866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6BF07-7EB7-574B-B877-8CDF04904145}"/>
              </a:ext>
            </a:extLst>
          </p:cNvPr>
          <p:cNvSpPr>
            <a:spLocks noGrp="1"/>
          </p:cNvSpPr>
          <p:nvPr>
            <p:ph type="title"/>
          </p:nvPr>
        </p:nvSpPr>
        <p:spPr/>
        <p:txBody>
          <a:bodyPr>
            <a:normAutofit/>
          </a:bodyPr>
          <a:lstStyle/>
          <a:p>
            <a:pPr marR="21210"/>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fossi</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piombato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vetro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l’imagine</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fuor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tua</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trarrei</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più</a:t>
            </a:r>
            <a:r>
              <a:rPr lang="en-GB" b="1" i="0" u="none" strike="noStrike" baseline="0" dirty="0">
                <a:latin typeface="Cambria" panose="02040503050406030204" pitchFamily="18" charset="0"/>
              </a:rPr>
              <a:t> tosto a me,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quella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dentro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mpetro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Pur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venieno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pensier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tra</a:t>
            </a:r>
            <a:r>
              <a:rPr lang="en-GB" b="1" i="0" u="none" strike="noStrike" baseline="0" dirty="0">
                <a:latin typeface="Cambria" panose="02040503050406030204" pitchFamily="18" charset="0"/>
              </a:rPr>
              <a:t> ’ </a:t>
            </a:r>
            <a:r>
              <a:rPr lang="en-GB" b="1" i="0" u="none" strike="noStrike" baseline="0" dirty="0" err="1">
                <a:latin typeface="Cambria" panose="02040503050406030204" pitchFamily="18" charset="0"/>
              </a:rPr>
              <a:t>miei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con simile </a:t>
            </a:r>
            <a:r>
              <a:rPr lang="en-GB" b="1" i="0" u="none" strike="noStrike" baseline="0" dirty="0" err="1">
                <a:latin typeface="Cambria" panose="02040503050406030204" pitchFamily="18" charset="0"/>
              </a:rPr>
              <a:t>atto</a:t>
            </a:r>
            <a:r>
              <a:rPr lang="en-GB" b="1" i="0" u="none" strike="noStrike" baseline="0" dirty="0">
                <a:latin typeface="Cambria" panose="02040503050406030204" pitchFamily="18" charset="0"/>
              </a:rPr>
              <a:t> e con simile </a:t>
            </a:r>
            <a:r>
              <a:rPr lang="en-GB" b="1" i="0" u="none" strike="noStrike" baseline="0" dirty="0" err="1">
                <a:latin typeface="Cambria" panose="02040503050406030204" pitchFamily="18" charset="0"/>
              </a:rPr>
              <a:t>faccia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d’intrambi</a:t>
            </a:r>
            <a:r>
              <a:rPr lang="en-GB" b="1" i="0" u="none" strike="noStrike" baseline="0" dirty="0">
                <a:latin typeface="Cambria" panose="02040503050406030204" pitchFamily="18" charset="0"/>
              </a:rPr>
              <a:t> un sol </a:t>
            </a:r>
            <a:r>
              <a:rPr lang="en-GB" b="1" i="0" u="none" strike="noStrike" baseline="0" dirty="0" err="1">
                <a:latin typeface="Cambria" panose="02040503050406030204" pitchFamily="18" charset="0"/>
              </a:rPr>
              <a:t>consiglio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fei</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3208E09A-A4E0-1341-91E7-39900B78AC25}"/>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4C3DC930-CF75-7CCE-E449-A23E1FD995EC}"/>
              </a:ext>
            </a:extLst>
          </p:cNvPr>
          <p:cNvSpPr txBox="1">
            <a:spLocks/>
          </p:cNvSpPr>
          <p:nvPr/>
        </p:nvSpPr>
        <p:spPr>
          <a:xfrm>
            <a:off x="0" y="1"/>
            <a:ext cx="4579200" cy="114842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Were I a looking-glass, I’d show your face,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quickly as my thoughts now mirror yours,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from our two minds I have made one plan. </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1ECBAB98-16BA-D992-1BBE-45BABF91402C}"/>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6810857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F4F33-A945-9F42-890D-DAFB796CC858}"/>
              </a:ext>
            </a:extLst>
          </p:cNvPr>
          <p:cNvSpPr>
            <a:spLocks noGrp="1"/>
          </p:cNvSpPr>
          <p:nvPr>
            <p:ph type="title"/>
          </p:nvPr>
        </p:nvSpPr>
        <p:spPr/>
        <p:txBody>
          <a:bodyPr/>
          <a:lstStyle/>
          <a:p>
            <a:pPr marR="21210"/>
            <a:r>
              <a:rPr lang="en-GB" b="1" i="0" u="none" strike="noStrike" baseline="0">
                <a:latin typeface="Cambria" panose="02040503050406030204" pitchFamily="18" charset="0"/>
              </a:rPr>
              <a:t>S’elli è che sì la destra costa giaccia,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noi possiam ne l’altra bolgia scendere,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fuggirem l’imaginata caccia.</a:t>
            </a:r>
          </a:p>
        </p:txBody>
      </p:sp>
      <p:sp>
        <p:nvSpPr>
          <p:cNvPr id="3" name="Text Placeholder 2">
            <a:extLst>
              <a:ext uri="{FF2B5EF4-FFF2-40B4-BE49-F238E27FC236}">
                <a16:creationId xmlns:a16="http://schemas.microsoft.com/office/drawing/2014/main" id="{91AD795B-2BBD-FB4D-A82C-E1D0653C29A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726F467-A0CB-4666-6F2D-57887C15BF0A}"/>
              </a:ext>
            </a:extLst>
          </p:cNvPr>
          <p:cNvSpPr txBox="1">
            <a:spLocks/>
          </p:cNvSpPr>
          <p:nvPr/>
        </p:nvSpPr>
        <p:spPr>
          <a:xfrm>
            <a:off x="0" y="1"/>
            <a:ext cx="4579200" cy="110249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the right-hand slope takes us </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down to the next ditch,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can escape the hunt we are imagining.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7511B7AF-BF3F-AC80-87B0-E8AC66F5562E}"/>
              </a:ext>
            </a:extLst>
          </p:cNvPr>
          <p:cNvPicPr>
            <a:picLocks noChangeAspect="1"/>
          </p:cNvPicPr>
          <p:nvPr/>
        </p:nvPicPr>
        <p:blipFill rotWithShape="1">
          <a:blip r:embed="rId2"/>
          <a:srcRect l="14400"/>
          <a:stretch/>
        </p:blipFill>
        <p:spPr>
          <a:xfrm>
            <a:off x="7122474" y="1"/>
            <a:ext cx="2021524" cy="3276600"/>
          </a:xfrm>
          <a:prstGeom prst="rect">
            <a:avLst/>
          </a:prstGeom>
        </p:spPr>
      </p:pic>
    </p:spTree>
    <p:extLst>
      <p:ext uri="{BB962C8B-B14F-4D97-AF65-F5344CB8AC3E}">
        <p14:creationId xmlns:p14="http://schemas.microsoft.com/office/powerpoint/2010/main" val="23197135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936DD-8E2E-D346-A67D-781C700B234C}"/>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Già non compié di tal consiglio rendere,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ch’io li vidi venir con l’ali tese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molto lungi, per volerne prendere.</a:t>
            </a:r>
          </a:p>
        </p:txBody>
      </p:sp>
      <p:sp>
        <p:nvSpPr>
          <p:cNvPr id="3" name="Text Placeholder 2">
            <a:extLst>
              <a:ext uri="{FF2B5EF4-FFF2-40B4-BE49-F238E27FC236}">
                <a16:creationId xmlns:a16="http://schemas.microsoft.com/office/drawing/2014/main" id="{F6E474DA-57DE-1447-ABDA-327B243FAA5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24B970B-2C69-4770-BE7F-5F623F51C897}"/>
              </a:ext>
            </a:extLst>
          </p:cNvPr>
          <p:cNvSpPr txBox="1">
            <a:spLocks/>
          </p:cNvSpPr>
          <p:nvPr/>
        </p:nvSpPr>
        <p:spPr>
          <a:xfrm>
            <a:off x="0" y="1"/>
            <a:ext cx="4579200" cy="120315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had not told me all his plan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saw them coming with wings outspread</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quite close, ready to catch us.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F4F1F9AF-1BFB-BD4D-91F3-DD88E0764B6A}"/>
              </a:ext>
            </a:extLst>
          </p:cNvPr>
          <p:cNvPicPr>
            <a:picLocks noChangeAspect="1"/>
          </p:cNvPicPr>
          <p:nvPr/>
        </p:nvPicPr>
        <p:blipFill rotWithShape="1">
          <a:blip r:embed="rId2"/>
          <a:srcRect l="19686" r="34739" b="8102"/>
          <a:stretch/>
        </p:blipFill>
        <p:spPr>
          <a:xfrm>
            <a:off x="6117771" y="-18241"/>
            <a:ext cx="3026230" cy="2801063"/>
          </a:xfrm>
          <a:prstGeom prst="rect">
            <a:avLst/>
          </a:prstGeom>
        </p:spPr>
      </p:pic>
    </p:spTree>
    <p:extLst>
      <p:ext uri="{BB962C8B-B14F-4D97-AF65-F5344CB8AC3E}">
        <p14:creationId xmlns:p14="http://schemas.microsoft.com/office/powerpoint/2010/main" val="129967645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68666-3681-E64A-8B09-86F449F85039}"/>
              </a:ext>
            </a:extLst>
          </p:cNvPr>
          <p:cNvSpPr>
            <a:spLocks noGrp="1"/>
          </p:cNvSpPr>
          <p:nvPr>
            <p:ph type="title"/>
          </p:nvPr>
        </p:nvSpPr>
        <p:spPr/>
        <p:txBody>
          <a:bodyPr/>
          <a:lstStyle/>
          <a:p>
            <a:pPr marR="21210"/>
            <a:r>
              <a:rPr lang="en-GB" b="1" i="0" u="none" strike="noStrike" baseline="0">
                <a:latin typeface="Cambria" panose="02040503050406030204" pitchFamily="18" charset="0"/>
              </a:rPr>
              <a:t>Lo duca mio di sùbito mi prese,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la madre ch’al romore è desta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vede presso a sé le fiamme accese,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prende il figlio e fugge e non s’arresta,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avendo più di lui che di sé cura,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tanto che solo una camiscia vesta;</a:t>
            </a:r>
          </a:p>
        </p:txBody>
      </p:sp>
      <p:sp>
        <p:nvSpPr>
          <p:cNvPr id="3" name="Text Placeholder 2">
            <a:extLst>
              <a:ext uri="{FF2B5EF4-FFF2-40B4-BE49-F238E27FC236}">
                <a16:creationId xmlns:a16="http://schemas.microsoft.com/office/drawing/2014/main" id="{49C3F6C2-F661-4E46-BDDE-541574A86DA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824D63E-B5C6-1CA6-73B3-A8A8AB33A9E7}"/>
              </a:ext>
            </a:extLst>
          </p:cNvPr>
          <p:cNvSpPr txBox="1">
            <a:spLocks/>
          </p:cNvSpPr>
          <p:nvPr/>
        </p:nvSpPr>
        <p:spPr>
          <a:xfrm>
            <a:off x="0" y="18256"/>
            <a:ext cx="4579200" cy="12147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Leader caught me up at once, like a mother</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who, wakened by a fire, picks up her child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flees, the child her first concern,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does not even put her shift on.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0FCB6D06-E3DA-B687-ED16-78FEDDFB8C0B}"/>
              </a:ext>
            </a:extLst>
          </p:cNvPr>
          <p:cNvPicPr>
            <a:picLocks noChangeAspect="1"/>
          </p:cNvPicPr>
          <p:nvPr/>
        </p:nvPicPr>
        <p:blipFill rotWithShape="1">
          <a:blip r:embed="rId2"/>
          <a:srcRect l="19686" r="34739" b="8102"/>
          <a:stretch/>
        </p:blipFill>
        <p:spPr>
          <a:xfrm>
            <a:off x="6117771" y="-18241"/>
            <a:ext cx="3026230" cy="2801063"/>
          </a:xfrm>
          <a:prstGeom prst="rect">
            <a:avLst/>
          </a:prstGeom>
        </p:spPr>
      </p:pic>
    </p:spTree>
    <p:extLst>
      <p:ext uri="{BB962C8B-B14F-4D97-AF65-F5344CB8AC3E}">
        <p14:creationId xmlns:p14="http://schemas.microsoft.com/office/powerpoint/2010/main" val="42216326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09149-DC67-5047-A169-92B6D5CD79C9}"/>
              </a:ext>
            </a:extLst>
          </p:cNvPr>
          <p:cNvSpPr>
            <a:spLocks noGrp="1"/>
          </p:cNvSpPr>
          <p:nvPr>
            <p:ph type="title"/>
          </p:nvPr>
        </p:nvSpPr>
        <p:spPr/>
        <p:txBody>
          <a:bodyPr/>
          <a:lstStyle/>
          <a:p>
            <a:pPr marR="21210"/>
            <a:r>
              <a:rPr lang="en-GB" b="1" i="0" u="none" strike="noStrike" baseline="0">
                <a:latin typeface="Cambria" panose="02040503050406030204" pitchFamily="18" charset="0"/>
              </a:rPr>
              <a:t>e giù dal collo de la ripa dura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supin si diede a la pendente roccia,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l’un de’ lati a l’altra bolgia tura.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   Non corse mai sì tosto acqua per doccia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a volger ruota di molin terragno,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 ella più verso le pale approccia,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’l maestro mio per quel vivagno,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portandosene me sovra ’l suo petto,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suo figlio, non come compagno.</a:t>
            </a:r>
          </a:p>
        </p:txBody>
      </p:sp>
      <p:sp>
        <p:nvSpPr>
          <p:cNvPr id="3" name="Text Placeholder 2">
            <a:extLst>
              <a:ext uri="{FF2B5EF4-FFF2-40B4-BE49-F238E27FC236}">
                <a16:creationId xmlns:a16="http://schemas.microsoft.com/office/drawing/2014/main" id="{F66DA9A4-AF33-7B40-B2D4-B715B0C3FD7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B7FA3FB-C75B-3419-E17A-A9A019FFB6C6}"/>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slid on his back down the side of the next ditch.</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Faster than water going through a sluice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turn a mill, my Master went down that bank,</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carrying me not like his companion, but his child.</a:t>
            </a:r>
            <a:endParaRPr kumimoji="0" lang="en-US" sz="1500" b="1" i="1"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4E4D76CC-3EBA-0F3B-6E00-4E752F8D2314}"/>
              </a:ext>
            </a:extLst>
          </p:cNvPr>
          <p:cNvPicPr>
            <a:picLocks noChangeAspect="1"/>
          </p:cNvPicPr>
          <p:nvPr/>
        </p:nvPicPr>
        <p:blipFill rotWithShape="1">
          <a:blip r:embed="rId2"/>
          <a:srcRect l="19686" r="34739" b="8102"/>
          <a:stretch/>
        </p:blipFill>
        <p:spPr>
          <a:xfrm>
            <a:off x="6117771" y="-18241"/>
            <a:ext cx="3026230" cy="2801063"/>
          </a:xfrm>
          <a:prstGeom prst="rect">
            <a:avLst/>
          </a:prstGeom>
        </p:spPr>
      </p:pic>
    </p:spTree>
    <p:extLst>
      <p:ext uri="{BB962C8B-B14F-4D97-AF65-F5344CB8AC3E}">
        <p14:creationId xmlns:p14="http://schemas.microsoft.com/office/powerpoint/2010/main" val="216538547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39E77-99B7-724F-9D31-0D1E749AE499}"/>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8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(Still Easter Saturday)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Sunset</a:t>
            </a:r>
          </a:p>
        </p:txBody>
      </p:sp>
      <p:sp>
        <p:nvSpPr>
          <p:cNvPr id="3" name="Text Placeholder 2">
            <a:extLst>
              <a:ext uri="{FF2B5EF4-FFF2-40B4-BE49-F238E27FC236}">
                <a16:creationId xmlns:a16="http://schemas.microsoft.com/office/drawing/2014/main" id="{39C58989-FC6A-8B4B-8F2C-2D22449B508E}"/>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030086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49B86-5E8A-E440-9990-A2B96AAEBD4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qual è quei che disvuol ciò che volle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per novi pensier cangia proposta,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che dal cominciar tutto si tolle,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 mi fec’ ïo ’n quella oscura costa,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perché, pensando, consumai la ’mpresa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fu nel cominciar cotanto tosta.</a:t>
            </a:r>
          </a:p>
        </p:txBody>
      </p:sp>
      <p:sp>
        <p:nvSpPr>
          <p:cNvPr id="3" name="Text Placeholder 2">
            <a:extLst>
              <a:ext uri="{FF2B5EF4-FFF2-40B4-BE49-F238E27FC236}">
                <a16:creationId xmlns:a16="http://schemas.microsoft.com/office/drawing/2014/main" id="{BCB25C32-B4F4-DD42-AD26-9C4BAE9DB3AD}"/>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F1571CCB-7B96-A43B-AE45-00AC1B76DAD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Like one who changes his mind</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draws back from what he started,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abandoned, on that dark slope,</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what I had begun so hastily.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CCFF214A-59BC-E38A-21D5-383890514DDE}"/>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418612852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8CFC5-197C-9448-9DF7-B71D4AAA6AB8}"/>
              </a:ext>
            </a:extLst>
          </p:cNvPr>
          <p:cNvSpPr>
            <a:spLocks noGrp="1"/>
          </p:cNvSpPr>
          <p:nvPr>
            <p:ph type="title"/>
          </p:nvPr>
        </p:nvSpPr>
        <p:spPr>
          <a:xfrm>
            <a:off x="457200" y="1890000"/>
            <a:ext cx="7803930" cy="2801063"/>
          </a:xfrm>
        </p:spPr>
        <p:txBody>
          <a:bodyPr/>
          <a:lstStyle/>
          <a:p>
            <a:r>
              <a:rPr lang="en-GB" b="1" i="1" u="none" strike="noStrike" baseline="0" dirty="0">
                <a:latin typeface="Palatino Linotype" panose="02040502050505030304" pitchFamily="18" charset="0"/>
              </a:rPr>
              <a:t>Nearly twelve hours have elapsed.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It is after dusk on Easter Saturday.</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and Dante have descended to the very bottom of Hell, at the centre of the earth.</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They are standing close to the gigantic body of Lucifer, who is imprisoned in the frozen lake of Cocytus.</a:t>
            </a:r>
          </a:p>
        </p:txBody>
      </p:sp>
      <p:sp>
        <p:nvSpPr>
          <p:cNvPr id="3" name="Text Placeholder 2">
            <a:extLst>
              <a:ext uri="{FF2B5EF4-FFF2-40B4-BE49-F238E27FC236}">
                <a16:creationId xmlns:a16="http://schemas.microsoft.com/office/drawing/2014/main" id="{B98469DC-E373-BC4D-A182-972E7C3DB6F1}"/>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70926963-2077-BBBD-9CD2-0519F4419D43}"/>
              </a:ext>
            </a:extLst>
          </p:cNvPr>
          <p:cNvPicPr>
            <a:picLocks noChangeAspect="1"/>
          </p:cNvPicPr>
          <p:nvPr/>
        </p:nvPicPr>
        <p:blipFill rotWithShape="1">
          <a:blip r:embed="rId2"/>
          <a:srcRect t="1233"/>
          <a:stretch/>
        </p:blipFill>
        <p:spPr>
          <a:xfrm>
            <a:off x="5890297" y="0"/>
            <a:ext cx="3253703" cy="2801063"/>
          </a:xfrm>
          <a:prstGeom prst="rect">
            <a:avLst/>
          </a:prstGeom>
        </p:spPr>
      </p:pic>
      <p:cxnSp>
        <p:nvCxnSpPr>
          <p:cNvPr id="5" name="Straight Connector 4">
            <a:extLst>
              <a:ext uri="{FF2B5EF4-FFF2-40B4-BE49-F238E27FC236}">
                <a16:creationId xmlns:a16="http://schemas.microsoft.com/office/drawing/2014/main" id="{7D6651A3-1D1C-674E-88A0-C79449F18E6E}"/>
              </a:ext>
            </a:extLst>
          </p:cNvPr>
          <p:cNvCxnSpPr>
            <a:cxnSpLocks/>
          </p:cNvCxnSpPr>
          <p:nvPr/>
        </p:nvCxnSpPr>
        <p:spPr>
          <a:xfrm>
            <a:off x="5815943" y="0"/>
            <a:ext cx="0" cy="2801063"/>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10258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977DD-3E8E-3E4A-8A48-88650AC3530D}"/>
              </a:ext>
            </a:extLst>
          </p:cNvPr>
          <p:cNvSpPr>
            <a:spLocks noGrp="1"/>
          </p:cNvSpPr>
          <p:nvPr>
            <p:ph type="title"/>
          </p:nvPr>
        </p:nvSpPr>
        <p:spPr/>
        <p:txBody>
          <a:bodyPr/>
          <a:lstStyle/>
          <a:p>
            <a:r>
              <a:rPr lang="en-GB" b="1" i="1" u="none" strike="noStrike" baseline="0" dirty="0">
                <a:latin typeface="Palatino Linotype" panose="02040502050505030304" pitchFamily="18" charset="0"/>
              </a:rPr>
              <a:t>It is Lucifer himself they will use as their ‘staircase’.</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They will scramble down his shaggy sides until they reach his hips, twist through 180 degrees and begin to climb.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their climb takes them down along Lucifer’s thighs towards his feet. </a:t>
            </a:r>
          </a:p>
        </p:txBody>
      </p:sp>
      <p:sp>
        <p:nvSpPr>
          <p:cNvPr id="3" name="Text Placeholder 2">
            <a:extLst>
              <a:ext uri="{FF2B5EF4-FFF2-40B4-BE49-F238E27FC236}">
                <a16:creationId xmlns:a16="http://schemas.microsoft.com/office/drawing/2014/main" id="{12D6A4BC-5EC8-5B44-B2B9-B09E1423A6BC}"/>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stone&#10;&#10;Description automatically generated">
            <a:extLst>
              <a:ext uri="{FF2B5EF4-FFF2-40B4-BE49-F238E27FC236}">
                <a16:creationId xmlns:a16="http://schemas.microsoft.com/office/drawing/2014/main" id="{465FC812-1D4D-5B80-46D9-24E5AB503615}"/>
              </a:ext>
            </a:extLst>
          </p:cNvPr>
          <p:cNvPicPr>
            <a:picLocks noChangeAspect="1"/>
          </p:cNvPicPr>
          <p:nvPr/>
        </p:nvPicPr>
        <p:blipFill>
          <a:blip r:embed="rId2"/>
          <a:stretch>
            <a:fillRect/>
          </a:stretch>
        </p:blipFill>
        <p:spPr>
          <a:xfrm>
            <a:off x="6596743" y="0"/>
            <a:ext cx="2547257" cy="3307976"/>
          </a:xfrm>
          <a:prstGeom prst="rect">
            <a:avLst/>
          </a:prstGeom>
        </p:spPr>
      </p:pic>
    </p:spTree>
    <p:extLst>
      <p:ext uri="{BB962C8B-B14F-4D97-AF65-F5344CB8AC3E}">
        <p14:creationId xmlns:p14="http://schemas.microsoft.com/office/powerpoint/2010/main" val="272561912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30E0A-65AC-944B-88A1-7F8D14CDABF9}"/>
              </a:ext>
            </a:extLst>
          </p:cNvPr>
          <p:cNvSpPr>
            <a:spLocks noGrp="1"/>
          </p:cNvSpPr>
          <p:nvPr>
            <p:ph type="title"/>
          </p:nvPr>
        </p:nvSpPr>
        <p:spPr/>
        <p:txBody>
          <a:bodyPr/>
          <a:lstStyle/>
          <a:p>
            <a:r>
              <a:rPr lang="en-GB" b="1" i="1" u="none" strike="noStrike" baseline="0" dirty="0">
                <a:latin typeface="Palatino Linotype" panose="02040502050505030304" pitchFamily="18" charset="0"/>
              </a:rPr>
              <a:t>However, the final scene in Part One recalls the simplicity of the start of poets’ long journey.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still goes first and Dante still goes second as they climb in a narrow escape tunnel (for some 3000 miles), until they ‘emerge to see the stars again’. </a:t>
            </a:r>
          </a:p>
        </p:txBody>
      </p:sp>
      <p:sp>
        <p:nvSpPr>
          <p:cNvPr id="3" name="Text Placeholder 2">
            <a:extLst>
              <a:ext uri="{FF2B5EF4-FFF2-40B4-BE49-F238E27FC236}">
                <a16:creationId xmlns:a16="http://schemas.microsoft.com/office/drawing/2014/main" id="{3AEEE6D8-F3BE-7E4F-B7DC-A4171E839E27}"/>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building, old&#10;&#10;Description automatically generated">
            <a:extLst>
              <a:ext uri="{FF2B5EF4-FFF2-40B4-BE49-F238E27FC236}">
                <a16:creationId xmlns:a16="http://schemas.microsoft.com/office/drawing/2014/main" id="{73CE8696-85FC-43D6-A1B1-6959EB17283B}"/>
              </a:ext>
            </a:extLst>
          </p:cNvPr>
          <p:cNvPicPr>
            <a:picLocks noChangeAspect="1"/>
          </p:cNvPicPr>
          <p:nvPr/>
        </p:nvPicPr>
        <p:blipFill rotWithShape="1">
          <a:blip r:embed="rId2"/>
          <a:srcRect l="9809" t="8400" r="24795"/>
          <a:stretch/>
        </p:blipFill>
        <p:spPr>
          <a:xfrm>
            <a:off x="7282435" y="1"/>
            <a:ext cx="1861564" cy="2571749"/>
          </a:xfrm>
          <a:prstGeom prst="rect">
            <a:avLst/>
          </a:prstGeom>
        </p:spPr>
      </p:pic>
    </p:spTree>
    <p:extLst>
      <p:ext uri="{BB962C8B-B14F-4D97-AF65-F5344CB8AC3E}">
        <p14:creationId xmlns:p14="http://schemas.microsoft.com/office/powerpoint/2010/main" val="256734203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01838-9CB2-544C-A920-AA05A3DAAD9A}"/>
              </a:ext>
            </a:extLst>
          </p:cNvPr>
          <p:cNvSpPr>
            <a:spLocks noGrp="1"/>
          </p:cNvSpPr>
          <p:nvPr>
            <p:ph type="title"/>
          </p:nvPr>
        </p:nvSpPr>
        <p:spPr>
          <a:xfrm>
            <a:off x="259976" y="1827850"/>
            <a:ext cx="8229600" cy="2801063"/>
          </a:xfrm>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la notte risurge, e oramai</a:t>
            </a:r>
            <a:br>
              <a:rPr lang="en-GB" b="1" i="0" u="none" strike="noStrike" baseline="0">
                <a:latin typeface="Cambria" panose="02040503050406030204" pitchFamily="18" charset="0"/>
              </a:rPr>
            </a:br>
            <a:r>
              <a:rPr lang="en-GB" b="1" i="0" u="none" strike="noStrike" baseline="0">
                <a:latin typeface="Cambria" panose="02040503050406030204" pitchFamily="18" charset="0"/>
              </a:rPr>
              <a:t>è da partir, ché tutto avem veduto.</a:t>
            </a:r>
          </a:p>
        </p:txBody>
      </p:sp>
      <p:sp>
        <p:nvSpPr>
          <p:cNvPr id="3" name="Text Placeholder 2">
            <a:extLst>
              <a:ext uri="{FF2B5EF4-FFF2-40B4-BE49-F238E27FC236}">
                <a16:creationId xmlns:a16="http://schemas.microsoft.com/office/drawing/2014/main" id="{B6705FBF-4058-8D48-AD75-38260C32CE5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66F99B7-603E-30B6-AC58-A7C9D336BD55}"/>
              </a:ext>
            </a:extLst>
          </p:cNvPr>
          <p:cNvSpPr txBox="1">
            <a:spLocks/>
          </p:cNvSpPr>
          <p:nvPr/>
        </p:nvSpPr>
        <p:spPr>
          <a:xfrm>
            <a:off x="0" y="1"/>
            <a:ext cx="4579200" cy="11474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Night is returning, it is time to go,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have seen everything.</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old&#10;&#10;Description automatically generated">
            <a:extLst>
              <a:ext uri="{FF2B5EF4-FFF2-40B4-BE49-F238E27FC236}">
                <a16:creationId xmlns:a16="http://schemas.microsoft.com/office/drawing/2014/main" id="{0DB87DEC-4C84-3CDD-4E3A-96F60BDE22F1}"/>
              </a:ext>
            </a:extLst>
          </p:cNvPr>
          <p:cNvPicPr>
            <a:picLocks noChangeAspect="1"/>
          </p:cNvPicPr>
          <p:nvPr/>
        </p:nvPicPr>
        <p:blipFill rotWithShape="1">
          <a:blip r:embed="rId2"/>
          <a:srcRect l="9809" t="8400" r="24795"/>
          <a:stretch/>
        </p:blipFill>
        <p:spPr>
          <a:xfrm>
            <a:off x="7282435" y="1"/>
            <a:ext cx="1861564" cy="2571749"/>
          </a:xfrm>
          <a:prstGeom prst="rect">
            <a:avLst/>
          </a:prstGeom>
        </p:spPr>
      </p:pic>
    </p:spTree>
    <p:extLst>
      <p:ext uri="{BB962C8B-B14F-4D97-AF65-F5344CB8AC3E}">
        <p14:creationId xmlns:p14="http://schemas.microsoft.com/office/powerpoint/2010/main" val="366665280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02B39-05B3-2E4A-9BE1-A5CC21B25EE6}"/>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a lui piacque, il collo li avvinghiai;</a:t>
            </a:r>
            <a:br>
              <a:rPr lang="en-GB" b="1" i="0" u="none" strike="noStrike" baseline="0">
                <a:latin typeface="Cambria" panose="02040503050406030204" pitchFamily="18" charset="0"/>
              </a:rPr>
            </a:br>
            <a:r>
              <a:rPr lang="en-GB" b="1" i="0" u="none" strike="noStrike" baseline="0">
                <a:latin typeface="Cambria" panose="02040503050406030204" pitchFamily="18" charset="0"/>
              </a:rPr>
              <a:t>ed el prese di tempo e loco poste,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quando l’ali fuoro aperte assai,</a:t>
            </a:r>
            <a:br>
              <a:rPr lang="en-GB" b="1" i="0" u="none" strike="noStrike" baseline="0">
                <a:latin typeface="Cambria" panose="02040503050406030204" pitchFamily="18" charset="0"/>
              </a:rPr>
            </a:br>
            <a:r>
              <a:rPr lang="en-GB" b="1" i="0" u="none" strike="noStrike" baseline="0">
                <a:latin typeface="Cambria" panose="02040503050406030204" pitchFamily="18" charset="0"/>
              </a:rPr>
              <a:t>appigliò sé a le vellute coste;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vello in vello giù discese poscia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tra ’l folto pelo e le gelate croste.</a:t>
            </a:r>
          </a:p>
        </p:txBody>
      </p:sp>
      <p:sp>
        <p:nvSpPr>
          <p:cNvPr id="3" name="Text Placeholder 2">
            <a:extLst>
              <a:ext uri="{FF2B5EF4-FFF2-40B4-BE49-F238E27FC236}">
                <a16:creationId xmlns:a16="http://schemas.microsoft.com/office/drawing/2014/main" id="{90726250-AA05-1D49-9B4F-D072C737317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4DB56A7-E5FA-AE86-C9D7-592A01C9A74E}"/>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he bade me, I clasped his neck;</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then he watched for the right moment and place;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when Satan’s wings were wide open he grasped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shaggy flanks and started down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between the tangled hair and icy crusts.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stone&#10;&#10;Description automatically generated">
            <a:extLst>
              <a:ext uri="{FF2B5EF4-FFF2-40B4-BE49-F238E27FC236}">
                <a16:creationId xmlns:a16="http://schemas.microsoft.com/office/drawing/2014/main" id="{940248A9-30B4-3AED-5CA1-7EBA3DCB61FC}"/>
              </a:ext>
            </a:extLst>
          </p:cNvPr>
          <p:cNvPicPr>
            <a:picLocks noChangeAspect="1"/>
          </p:cNvPicPr>
          <p:nvPr/>
        </p:nvPicPr>
        <p:blipFill>
          <a:blip r:embed="rId2"/>
          <a:stretch>
            <a:fillRect/>
          </a:stretch>
        </p:blipFill>
        <p:spPr>
          <a:xfrm>
            <a:off x="6596743" y="0"/>
            <a:ext cx="2547257" cy="3307976"/>
          </a:xfrm>
          <a:prstGeom prst="rect">
            <a:avLst/>
          </a:prstGeom>
        </p:spPr>
      </p:pic>
    </p:spTree>
    <p:extLst>
      <p:ext uri="{BB962C8B-B14F-4D97-AF65-F5344CB8AC3E}">
        <p14:creationId xmlns:p14="http://schemas.microsoft.com/office/powerpoint/2010/main" val="276643532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DF70B-8C7F-5442-9978-3758C404C8C3}"/>
              </a:ext>
            </a:extLst>
          </p:cNvPr>
          <p:cNvSpPr>
            <a:spLocks noGrp="1"/>
          </p:cNvSpPr>
          <p:nvPr>
            <p:ph type="title"/>
          </p:nvPr>
        </p:nvSpPr>
        <p:spPr/>
        <p:txBody>
          <a:bodyPr/>
          <a:lstStyle/>
          <a:p>
            <a:pPr marR="21210"/>
            <a:r>
              <a:rPr lang="en-GB" b="1" i="0" u="none" strike="noStrike" baseline="0">
                <a:latin typeface="Cambria" panose="02040503050406030204" pitchFamily="18" charset="0"/>
              </a:rPr>
              <a:t>   Quando noi fummo là dove la coscia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si volge, a punto in sul grosso de l’anche,</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duca, con fatica e con angoscia,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volse la testa ov’ elli avea le zanche,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aggrappossi al pel com’ om che sale,</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che ’n inferno i’ credea tornar anche.</a:t>
            </a:r>
          </a:p>
        </p:txBody>
      </p:sp>
      <p:sp>
        <p:nvSpPr>
          <p:cNvPr id="3" name="Text Placeholder 2">
            <a:extLst>
              <a:ext uri="{FF2B5EF4-FFF2-40B4-BE49-F238E27FC236}">
                <a16:creationId xmlns:a16="http://schemas.microsoft.com/office/drawing/2014/main" id="{3B10B023-815B-AC41-B9EC-725D9F3FDDF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BBB6FF7-C5FD-1EC2-781C-402BB675EB50}"/>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we were at the turn of the hips,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Leader with painful effort turned his head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where his feet had been, and began to climb up,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clinging to the hair, so that I thought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were going back to Hell.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stone&#10;&#10;Description automatically generated">
            <a:extLst>
              <a:ext uri="{FF2B5EF4-FFF2-40B4-BE49-F238E27FC236}">
                <a16:creationId xmlns:a16="http://schemas.microsoft.com/office/drawing/2014/main" id="{5055C350-7BA2-A719-8030-0374BA08C9F0}"/>
              </a:ext>
            </a:extLst>
          </p:cNvPr>
          <p:cNvPicPr>
            <a:picLocks noChangeAspect="1"/>
          </p:cNvPicPr>
          <p:nvPr/>
        </p:nvPicPr>
        <p:blipFill>
          <a:blip r:embed="rId2"/>
          <a:stretch>
            <a:fillRect/>
          </a:stretch>
        </p:blipFill>
        <p:spPr>
          <a:xfrm rot="10800000">
            <a:off x="6596743" y="0"/>
            <a:ext cx="2547257" cy="3307976"/>
          </a:xfrm>
          <a:prstGeom prst="rect">
            <a:avLst/>
          </a:prstGeom>
        </p:spPr>
      </p:pic>
    </p:spTree>
    <p:extLst>
      <p:ext uri="{BB962C8B-B14F-4D97-AF65-F5344CB8AC3E}">
        <p14:creationId xmlns:p14="http://schemas.microsoft.com/office/powerpoint/2010/main" val="172940418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9EC08-799D-1149-B44A-132BC1EED883}"/>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 </a:t>
            </a:r>
            <a:r>
              <a:rPr lang="en-GB" b="1" i="1" u="none" strike="noStrike" baseline="0">
                <a:latin typeface="Cambria" panose="02040503050406030204" pitchFamily="18" charset="0"/>
              </a:rPr>
              <a:t>(ansando com’ uom lasso)</a:t>
            </a:r>
            <a:br>
              <a:rPr lang="en-GB" b="1" i="1" u="none" strike="noStrike" baseline="0">
                <a:latin typeface="Cambria" panose="02040503050406030204" pitchFamily="18" charset="0"/>
              </a:rPr>
            </a:br>
            <a:r>
              <a:rPr lang="en-GB" b="1" i="0" u="none" strike="noStrike" baseline="0">
                <a:latin typeface="Cambria" panose="02040503050406030204" pitchFamily="18" charset="0"/>
              </a:rPr>
              <a:t>Attienti ben, ché per cotali scale,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conviensi dipartir da tanto male.</a:t>
            </a:r>
          </a:p>
        </p:txBody>
      </p:sp>
      <p:sp>
        <p:nvSpPr>
          <p:cNvPr id="3" name="Text Placeholder 2">
            <a:extLst>
              <a:ext uri="{FF2B5EF4-FFF2-40B4-BE49-F238E27FC236}">
                <a16:creationId xmlns:a16="http://schemas.microsoft.com/office/drawing/2014/main" id="{5BDED9F5-1D2F-5945-AC7D-BFA6916E324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F3CE6C2-DD24-C3F2-0D3A-9D369C751C8B}"/>
              </a:ext>
            </a:extLst>
          </p:cNvPr>
          <p:cNvSpPr txBox="1">
            <a:spLocks/>
          </p:cNvSpPr>
          <p:nvPr/>
        </p:nvSpPr>
        <p:spPr>
          <a:xfrm>
            <a:off x="0" y="1"/>
            <a:ext cx="4579200" cy="99083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Hold fast! These are the stairs we must climb</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get away from so much evil.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stone&#10;&#10;Description automatically generated">
            <a:extLst>
              <a:ext uri="{FF2B5EF4-FFF2-40B4-BE49-F238E27FC236}">
                <a16:creationId xmlns:a16="http://schemas.microsoft.com/office/drawing/2014/main" id="{245ABDA0-D8DC-3F76-0411-AF82F3E14CDE}"/>
              </a:ext>
            </a:extLst>
          </p:cNvPr>
          <p:cNvPicPr>
            <a:picLocks noChangeAspect="1"/>
          </p:cNvPicPr>
          <p:nvPr/>
        </p:nvPicPr>
        <p:blipFill>
          <a:blip r:embed="rId2"/>
          <a:stretch>
            <a:fillRect/>
          </a:stretch>
        </p:blipFill>
        <p:spPr>
          <a:xfrm rot="10800000">
            <a:off x="6596743" y="0"/>
            <a:ext cx="2547257" cy="3307976"/>
          </a:xfrm>
          <a:prstGeom prst="rect">
            <a:avLst/>
          </a:prstGeom>
        </p:spPr>
      </p:pic>
    </p:spTree>
    <p:extLst>
      <p:ext uri="{BB962C8B-B14F-4D97-AF65-F5344CB8AC3E}">
        <p14:creationId xmlns:p14="http://schemas.microsoft.com/office/powerpoint/2010/main" val="134408686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BEE74-3B3A-3A46-8954-1BF92B82B7A3}"/>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Poi </a:t>
            </a:r>
            <a:r>
              <a:rPr lang="en-GB" b="1" i="0" u="none" strike="noStrike" baseline="0" dirty="0" err="1">
                <a:latin typeface="Cambria" panose="02040503050406030204" pitchFamily="18" charset="0"/>
              </a:rPr>
              <a:t>uscì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fuor</a:t>
            </a:r>
            <a:r>
              <a:rPr lang="en-GB" b="1" i="0" u="none" strike="noStrike" baseline="0" dirty="0">
                <a:latin typeface="Cambria" panose="02040503050406030204" pitchFamily="18" charset="0"/>
              </a:rPr>
              <a:t> per lo </a:t>
            </a:r>
            <a:r>
              <a:rPr lang="en-GB" b="1" i="0" u="none" strike="noStrike" baseline="0" dirty="0" err="1">
                <a:latin typeface="Cambria" panose="02040503050406030204" pitchFamily="18" charset="0"/>
              </a:rPr>
              <a:t>fóro</a:t>
            </a:r>
            <a:r>
              <a:rPr lang="en-GB" b="1" i="0" u="none" strike="noStrike" baseline="0" dirty="0">
                <a:latin typeface="Cambria" panose="02040503050406030204" pitchFamily="18" charset="0"/>
              </a:rPr>
              <a:t> d’un </a:t>
            </a:r>
            <a:r>
              <a:rPr lang="en-GB" b="1" i="0" u="none" strike="noStrike" baseline="0" dirty="0" err="1">
                <a:latin typeface="Cambria" panose="02040503050406030204" pitchFamily="18" charset="0"/>
              </a:rPr>
              <a:t>sasso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puose</a:t>
            </a:r>
            <a:r>
              <a:rPr lang="en-GB" b="1" i="0" u="none" strike="noStrike" baseline="0" dirty="0">
                <a:latin typeface="Cambria" panose="02040503050406030204" pitchFamily="18" charset="0"/>
              </a:rPr>
              <a:t> me in </a:t>
            </a:r>
            <a:r>
              <a:rPr lang="en-GB" b="1" i="0" u="none" strike="noStrike" baseline="0" dirty="0" err="1">
                <a:latin typeface="Cambria" panose="02040503050406030204" pitchFamily="18" charset="0"/>
              </a:rPr>
              <a:t>su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l’orlo</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sedere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appresso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porse</a:t>
            </a:r>
            <a:r>
              <a:rPr lang="en-GB" b="1" i="0" u="none" strike="noStrike" baseline="0" dirty="0">
                <a:latin typeface="Cambria" panose="02040503050406030204" pitchFamily="18" charset="0"/>
              </a:rPr>
              <a:t> a me </a:t>
            </a:r>
            <a:r>
              <a:rPr lang="en-GB" b="1" i="0" u="none" strike="noStrike" baseline="0" dirty="0" err="1">
                <a:latin typeface="Cambria" panose="02040503050406030204" pitchFamily="18" charset="0"/>
              </a:rPr>
              <a:t>l’accorto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passo</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Lèvati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sù</a:t>
            </a:r>
            <a:r>
              <a:rPr lang="en-GB" b="1" i="0" u="none" strike="noStrike" baseline="0" dirty="0">
                <a:latin typeface="Cambria" panose="02040503050406030204" pitchFamily="18" charset="0"/>
              </a:rPr>
              <a:t>…        in </a:t>
            </a:r>
            <a:r>
              <a:rPr lang="en-GB" b="1" i="0" u="none" strike="noStrike" baseline="0" dirty="0" err="1">
                <a:latin typeface="Cambria" panose="02040503050406030204" pitchFamily="18" charset="0"/>
              </a:rPr>
              <a:t>piede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la via è </a:t>
            </a:r>
            <a:r>
              <a:rPr lang="en-GB" b="1" i="0" u="none" strike="noStrike" baseline="0" dirty="0" err="1">
                <a:latin typeface="Cambria" panose="02040503050406030204" pitchFamily="18" charset="0"/>
              </a:rPr>
              <a:t>lunga</a:t>
            </a:r>
            <a:r>
              <a:rPr lang="en-GB" b="1" i="0" u="none" strike="noStrike" baseline="0" dirty="0">
                <a:latin typeface="Cambria" panose="02040503050406030204" pitchFamily="18" charset="0"/>
              </a:rPr>
              <a:t> e ’l </a:t>
            </a:r>
            <a:r>
              <a:rPr lang="en-GB" b="1" i="0" u="none" strike="noStrike" baseline="0" dirty="0" err="1">
                <a:latin typeface="Cambria" panose="02040503050406030204" pitchFamily="18" charset="0"/>
              </a:rPr>
              <a:t>cammino</a:t>
            </a:r>
            <a:r>
              <a:rPr lang="en-GB" b="1" i="0" u="none" strike="noStrike" baseline="0" dirty="0">
                <a:latin typeface="Cambria" panose="02040503050406030204" pitchFamily="18" charset="0"/>
              </a:rPr>
              <a:t> è </a:t>
            </a:r>
            <a:r>
              <a:rPr lang="en-GB" b="1" i="0" u="none" strike="noStrike" baseline="0" dirty="0" err="1">
                <a:latin typeface="Cambria" panose="02040503050406030204" pitchFamily="18" charset="0"/>
              </a:rPr>
              <a:t>malvagio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già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il</a:t>
            </a:r>
            <a:r>
              <a:rPr lang="en-GB" b="1" i="0" u="none" strike="noStrike" baseline="0" dirty="0">
                <a:latin typeface="Cambria" panose="02040503050406030204" pitchFamily="18" charset="0"/>
              </a:rPr>
              <a:t> sole a mezza </a:t>
            </a:r>
            <a:r>
              <a:rPr lang="en-GB" b="1" i="0" u="none" strike="noStrike" baseline="0" dirty="0" err="1">
                <a:latin typeface="Cambria" panose="02040503050406030204" pitchFamily="18" charset="0"/>
              </a:rPr>
              <a:t>terza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riede</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709A8679-93E8-1A48-A6C1-D26048747695}"/>
              </a:ext>
            </a:extLst>
          </p:cNvPr>
          <p:cNvSpPr>
            <a:spLocks noGrp="1"/>
          </p:cNvSpPr>
          <p:nvPr>
            <p:ph type="body" idx="1"/>
          </p:nvPr>
        </p:nvSpPr>
        <p:spPr/>
        <p:txBody>
          <a:bodyPr>
            <a:normAutofit fontScale="25000" lnSpcReduction="20000"/>
          </a:bodyPr>
          <a:lstStyle/>
          <a:p>
            <a:endParaRPr lang="en-US"/>
          </a:p>
        </p:txBody>
      </p:sp>
      <p:sp>
        <p:nvSpPr>
          <p:cNvPr id="6" name="Title 1">
            <a:extLst>
              <a:ext uri="{FF2B5EF4-FFF2-40B4-BE49-F238E27FC236}">
                <a16:creationId xmlns:a16="http://schemas.microsoft.com/office/drawing/2014/main" id="{D1BE57C5-5A67-3BC3-7D58-3A5409E9BC5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slipped out through an opening</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sat me on the very edge,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then stepped carefully towards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your feet! The way is long, it’s a hard road,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already the sun returns to mid-terce.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old, baby, several&#10;&#10;Description automatically generated">
            <a:extLst>
              <a:ext uri="{FF2B5EF4-FFF2-40B4-BE49-F238E27FC236}">
                <a16:creationId xmlns:a16="http://schemas.microsoft.com/office/drawing/2014/main" id="{A88EA9A7-FCD6-DFD2-AE81-E88C298DCB75}"/>
              </a:ext>
            </a:extLst>
          </p:cNvPr>
          <p:cNvPicPr>
            <a:picLocks noChangeAspect="1"/>
          </p:cNvPicPr>
          <p:nvPr/>
        </p:nvPicPr>
        <p:blipFill rotWithShape="1">
          <a:blip r:embed="rId2"/>
          <a:srcRect l="5504" t="16298" r="2810"/>
          <a:stretch/>
        </p:blipFill>
        <p:spPr>
          <a:xfrm>
            <a:off x="6723709" y="1"/>
            <a:ext cx="2419019" cy="2570400"/>
          </a:xfrm>
          <a:prstGeom prst="rect">
            <a:avLst/>
          </a:prstGeom>
        </p:spPr>
      </p:pic>
    </p:spTree>
    <p:extLst>
      <p:ext uri="{BB962C8B-B14F-4D97-AF65-F5344CB8AC3E}">
        <p14:creationId xmlns:p14="http://schemas.microsoft.com/office/powerpoint/2010/main" val="399834266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381EF-DBB0-CC45-9C69-0AC62332F2D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Luogo è là giù </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non per vista, ma per suono è noto</a:t>
            </a:r>
            <a:br>
              <a:rPr lang="en-GB" b="1" i="0" u="none" strike="noStrike" baseline="0">
                <a:latin typeface="Cambria" panose="02040503050406030204" pitchFamily="18" charset="0"/>
              </a:rPr>
            </a:br>
            <a:r>
              <a:rPr lang="en-GB" b="1" i="0" u="none" strike="noStrike" baseline="0">
                <a:latin typeface="Cambria" panose="02040503050406030204" pitchFamily="18" charset="0"/>
              </a:rPr>
              <a:t>d’un ruscelletto che quivi discende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la buca d’un sasso, ch’elli ha roso,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col corso ch’elli avvolge, e poco pende. </a:t>
            </a:r>
          </a:p>
        </p:txBody>
      </p:sp>
      <p:sp>
        <p:nvSpPr>
          <p:cNvPr id="3" name="Text Placeholder 2">
            <a:extLst>
              <a:ext uri="{FF2B5EF4-FFF2-40B4-BE49-F238E27FC236}">
                <a16:creationId xmlns:a16="http://schemas.microsoft.com/office/drawing/2014/main" id="{8FC5AC4B-8F77-514F-9ABD-8A6E3FDA4EE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1C48B5A-3F8C-B4DE-F23D-EFE7B67EAC0B}"/>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Down there is a place that can be made out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not by sight, but by the sound of a stream</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flowing through a rock, in which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it has worn a gently sloping channel.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26D2AE7B-DBEF-635E-F43B-3BE114C6A6F1}"/>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09318540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01F2C-127C-B241-8747-767B7C05641E}"/>
              </a:ext>
            </a:extLst>
          </p:cNvPr>
          <p:cNvSpPr>
            <a:spLocks noGrp="1"/>
          </p:cNvSpPr>
          <p:nvPr>
            <p:ph type="title"/>
          </p:nvPr>
        </p:nvSpPr>
        <p:spPr/>
        <p:txBody>
          <a:bodyPr/>
          <a:lstStyle/>
          <a:p>
            <a:pPr marR="21210"/>
            <a:r>
              <a:rPr lang="en-GB" b="1" i="0" u="none" strike="noStrike" baseline="0">
                <a:latin typeface="Cambria" panose="02040503050406030204" pitchFamily="18" charset="0"/>
              </a:rPr>
              <a:t>   Lo duca e io per quel cammino ascoso</a:t>
            </a:r>
            <a:br>
              <a:rPr lang="en-GB" b="1" i="0" u="none" strike="noStrike" baseline="0">
                <a:latin typeface="Cambria" panose="02040503050406030204" pitchFamily="18" charset="0"/>
              </a:rPr>
            </a:br>
            <a:r>
              <a:rPr lang="en-GB" b="1" i="0" u="none" strike="noStrike" baseline="0">
                <a:latin typeface="Cambria" panose="02040503050406030204" pitchFamily="18" charset="0"/>
              </a:rPr>
              <a:t>intrammo a ritornar nel chiaro mondo;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sanza cura aver d’alcun riposo,</a:t>
            </a:r>
            <a:br>
              <a:rPr lang="en-GB" b="1" i="0" u="none" strike="noStrike" baseline="0">
                <a:latin typeface="Cambria" panose="02040503050406030204" pitchFamily="18" charset="0"/>
              </a:rPr>
            </a:br>
            <a:r>
              <a:rPr lang="en-GB" b="1" i="0" u="none" strike="noStrike" baseline="0">
                <a:latin typeface="Cambria" panose="02040503050406030204" pitchFamily="18" charset="0"/>
              </a:rPr>
              <a:t>salimmo sù, el primo e io secondo,</a:t>
            </a:r>
          </a:p>
        </p:txBody>
      </p:sp>
      <p:sp>
        <p:nvSpPr>
          <p:cNvPr id="3" name="Text Placeholder 2">
            <a:extLst>
              <a:ext uri="{FF2B5EF4-FFF2-40B4-BE49-F238E27FC236}">
                <a16:creationId xmlns:a16="http://schemas.microsoft.com/office/drawing/2014/main" id="{434B3C1D-DE1F-A148-80C9-BFBBB799705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6E11623-4AE5-1B97-1390-0A8C910B600F}"/>
              </a:ext>
            </a:extLst>
          </p:cNvPr>
          <p:cNvSpPr txBox="1">
            <a:spLocks/>
          </p:cNvSpPr>
          <p:nvPr/>
        </p:nvSpPr>
        <p:spPr>
          <a:xfrm>
            <a:off x="0" y="1"/>
            <a:ext cx="4579200" cy="11342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Leader and I took that hidden path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return to the bright world,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without stopping to rest we climbed,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leading and I following,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old&#10;&#10;Description automatically generated">
            <a:extLst>
              <a:ext uri="{FF2B5EF4-FFF2-40B4-BE49-F238E27FC236}">
                <a16:creationId xmlns:a16="http://schemas.microsoft.com/office/drawing/2014/main" id="{9DE0525A-9474-CB0F-767E-7F1ADCAB358F}"/>
              </a:ext>
            </a:extLst>
          </p:cNvPr>
          <p:cNvPicPr>
            <a:picLocks noChangeAspect="1"/>
          </p:cNvPicPr>
          <p:nvPr/>
        </p:nvPicPr>
        <p:blipFill rotWithShape="1">
          <a:blip r:embed="rId2"/>
          <a:srcRect l="9809" t="8400" r="24795"/>
          <a:stretch/>
        </p:blipFill>
        <p:spPr>
          <a:xfrm>
            <a:off x="7282435" y="1"/>
            <a:ext cx="1861564" cy="2571749"/>
          </a:xfrm>
          <a:prstGeom prst="rect">
            <a:avLst/>
          </a:prstGeom>
        </p:spPr>
      </p:pic>
    </p:spTree>
    <p:extLst>
      <p:ext uri="{BB962C8B-B14F-4D97-AF65-F5344CB8AC3E}">
        <p14:creationId xmlns:p14="http://schemas.microsoft.com/office/powerpoint/2010/main" val="1139119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6D8CA-5DC2-1B42-8B2D-73F1010A6F80}"/>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S’i’ ho ben la parola tua intesa, </a:t>
            </a:r>
            <a:br>
              <a:rPr lang="en-GB" b="1" i="0" u="none" strike="noStrike" baseline="0">
                <a:latin typeface="Cambria" panose="02040503050406030204" pitchFamily="18" charset="0"/>
              </a:rPr>
            </a:br>
            <a:r>
              <a:rPr lang="en-GB" b="1" i="0" u="none" strike="noStrike" baseline="0">
                <a:latin typeface="Cambria" panose="02040503050406030204" pitchFamily="18" charset="0"/>
              </a:rPr>
              <a:t>l’anima tua è da viltade offesa. </a:t>
            </a:r>
            <a:br>
              <a:rPr lang="en-GB" b="1" i="0" u="none" strike="noStrike" baseline="0">
                <a:latin typeface="Cambria" panose="02040503050406030204" pitchFamily="18" charset="0"/>
              </a:rPr>
            </a:br>
            <a:r>
              <a:rPr lang="en-GB" b="1" i="0" u="none" strike="noStrike" baseline="0">
                <a:latin typeface="Cambria" panose="02040503050406030204" pitchFamily="18" charset="0"/>
              </a:rPr>
              <a:t>Da questa tema acciò che tu ti solve,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dirotti perch’ io venni e quel ch’io ’ntesi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primo punto che di te mi dolve.</a:t>
            </a:r>
          </a:p>
        </p:txBody>
      </p:sp>
      <p:sp>
        <p:nvSpPr>
          <p:cNvPr id="3" name="Text Placeholder 2">
            <a:extLst>
              <a:ext uri="{FF2B5EF4-FFF2-40B4-BE49-F238E27FC236}">
                <a16:creationId xmlns:a16="http://schemas.microsoft.com/office/drawing/2014/main" id="{F8AA079A-F465-A344-B301-DEF78987B957}"/>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F490B69-D41C-12E7-FBC6-6C44F982220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think you are struck down by cowardice.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free you from this fear, I shall tell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why I came, and what I heard</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when first I pitied you.</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E525D933-2766-597A-3542-96D2AEC53B0F}"/>
              </a:ext>
            </a:extLst>
          </p:cNvPr>
          <p:cNvPicPr>
            <a:picLocks noChangeAspect="1"/>
          </p:cNvPicPr>
          <p:nvPr/>
        </p:nvPicPr>
        <p:blipFill rotWithShape="1">
          <a:blip r:embed="rId2"/>
          <a:srcRect l="10092" t="8796" r="12459" b="8796"/>
          <a:stretch/>
        </p:blipFill>
        <p:spPr>
          <a:xfrm>
            <a:off x="7269480" y="0"/>
            <a:ext cx="1874519" cy="2276641"/>
          </a:xfrm>
          <a:prstGeom prst="rect">
            <a:avLst/>
          </a:prstGeom>
        </p:spPr>
      </p:pic>
    </p:spTree>
    <p:extLst>
      <p:ext uri="{BB962C8B-B14F-4D97-AF65-F5344CB8AC3E}">
        <p14:creationId xmlns:p14="http://schemas.microsoft.com/office/powerpoint/2010/main" val="23098676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6C633-ED1A-7149-9100-B4C6F7E86127}"/>
              </a:ext>
            </a:extLst>
          </p:cNvPr>
          <p:cNvSpPr>
            <a:spLocks noGrp="1"/>
          </p:cNvSpPr>
          <p:nvPr>
            <p:ph type="title"/>
          </p:nvPr>
        </p:nvSpPr>
        <p:spPr/>
        <p:txBody>
          <a:bodyPr/>
          <a:lstStyle/>
          <a:p>
            <a:pPr marR="21210"/>
            <a:r>
              <a:rPr lang="en-GB" b="1" i="0" u="none" strike="noStrike" baseline="0">
                <a:latin typeface="Cambria" panose="02040503050406030204" pitchFamily="18" charset="0"/>
              </a:rPr>
              <a:t>tanto ch’i’ vidi de le cose belle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porta ’l ciel, per un pertugio tondo.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quindi uscimmo a riveder le stelle.</a:t>
            </a:r>
          </a:p>
        </p:txBody>
      </p:sp>
      <p:sp>
        <p:nvSpPr>
          <p:cNvPr id="3" name="Text Placeholder 2">
            <a:extLst>
              <a:ext uri="{FF2B5EF4-FFF2-40B4-BE49-F238E27FC236}">
                <a16:creationId xmlns:a16="http://schemas.microsoft.com/office/drawing/2014/main" id="{AFCB1878-2B52-0049-979C-18C07600978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BB7DA9B-43A9-04D7-7E19-55CBDD533029}"/>
              </a:ext>
            </a:extLst>
          </p:cNvPr>
          <p:cNvSpPr txBox="1">
            <a:spLocks/>
          </p:cNvSpPr>
          <p:nvPr/>
        </p:nvSpPr>
        <p:spPr>
          <a:xfrm>
            <a:off x="0" y="1"/>
            <a:ext cx="4579200" cy="11147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till I saw through a round opening</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 beauties of the sky. So we came out</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once again could see the stars.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old&#10;&#10;Description automatically generated">
            <a:extLst>
              <a:ext uri="{FF2B5EF4-FFF2-40B4-BE49-F238E27FC236}">
                <a16:creationId xmlns:a16="http://schemas.microsoft.com/office/drawing/2014/main" id="{20A00004-3330-E8C0-1875-F3EA4625CA52}"/>
              </a:ext>
            </a:extLst>
          </p:cNvPr>
          <p:cNvPicPr>
            <a:picLocks noChangeAspect="1"/>
          </p:cNvPicPr>
          <p:nvPr/>
        </p:nvPicPr>
        <p:blipFill rotWithShape="1">
          <a:blip r:embed="rId2"/>
          <a:srcRect l="9809" t="8400" r="24795"/>
          <a:stretch/>
        </p:blipFill>
        <p:spPr>
          <a:xfrm>
            <a:off x="7282435" y="1"/>
            <a:ext cx="1861564" cy="2571749"/>
          </a:xfrm>
          <a:prstGeom prst="rect">
            <a:avLst/>
          </a:prstGeom>
        </p:spPr>
      </p:pic>
    </p:spTree>
    <p:extLst>
      <p:ext uri="{BB962C8B-B14F-4D97-AF65-F5344CB8AC3E}">
        <p14:creationId xmlns:p14="http://schemas.microsoft.com/office/powerpoint/2010/main" val="91008992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42857-61CF-D647-82E2-BE9F9702A0D5}"/>
              </a:ext>
            </a:extLst>
          </p:cNvPr>
          <p:cNvSpPr>
            <a:spLocks noGrp="1"/>
          </p:cNvSpPr>
          <p:nvPr>
            <p:ph type="title"/>
          </p:nvPr>
        </p:nvSpPr>
        <p:spPr/>
        <p:txBody>
          <a:bodyPr>
            <a:normAutofit/>
          </a:bodyPr>
          <a:lstStyle/>
          <a:p>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PURGATORIO</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Intermezzo</a:t>
            </a:r>
          </a:p>
        </p:txBody>
      </p:sp>
      <p:sp>
        <p:nvSpPr>
          <p:cNvPr id="3" name="Text Placeholder 2">
            <a:extLst>
              <a:ext uri="{FF2B5EF4-FFF2-40B4-BE49-F238E27FC236}">
                <a16:creationId xmlns:a16="http://schemas.microsoft.com/office/drawing/2014/main" id="{C9352824-DF12-384C-986E-5DFC3FCFDCD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47528654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70FB1-0772-0B42-9C7C-BC060B653A8D}"/>
              </a:ext>
            </a:extLst>
          </p:cNvPr>
          <p:cNvSpPr>
            <a:spLocks noGrp="1"/>
          </p:cNvSpPr>
          <p:nvPr>
            <p:ph type="title"/>
          </p:nvPr>
        </p:nvSpPr>
        <p:spPr/>
        <p:txBody>
          <a:bodyPr/>
          <a:lstStyle/>
          <a:p>
            <a:r>
              <a:rPr lang="en-GB" dirty="0">
                <a:latin typeface="Palatino Linotype" panose="02040502050505030304" pitchFamily="18" charset="0"/>
              </a:rPr>
              <a:t>We are in </a:t>
            </a:r>
            <a:r>
              <a:rPr lang="en-GB" b="1" i="1" u="none" strike="noStrike" baseline="0" dirty="0">
                <a:latin typeface="Palatino Linotype" panose="02040502050505030304" pitchFamily="18" charset="0"/>
              </a:rPr>
              <a:t>the ‘second kingdom’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the Christian sinner may hope to return here after his death in order to be ‘made worthy for ascent to Heaven’.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the virtuous pagan Virgil will be excluded for all eternity.</a:t>
            </a:r>
          </a:p>
        </p:txBody>
      </p:sp>
      <p:sp>
        <p:nvSpPr>
          <p:cNvPr id="3" name="Text Placeholder 2">
            <a:extLst>
              <a:ext uri="{FF2B5EF4-FFF2-40B4-BE49-F238E27FC236}">
                <a16:creationId xmlns:a16="http://schemas.microsoft.com/office/drawing/2014/main" id="{C8B7F091-C3E0-A94A-9723-87D4CFEBD9E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58122561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8A30D-231D-3440-B10D-5E07B1D8AB6B}"/>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9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(Easter 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Before Sunrise</a:t>
            </a:r>
          </a:p>
        </p:txBody>
      </p:sp>
      <p:sp>
        <p:nvSpPr>
          <p:cNvPr id="3" name="Text Placeholder 2">
            <a:extLst>
              <a:ext uri="{FF2B5EF4-FFF2-40B4-BE49-F238E27FC236}">
                <a16:creationId xmlns:a16="http://schemas.microsoft.com/office/drawing/2014/main" id="{01960E7B-70B0-F440-B72B-B940872F8E04}"/>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67091076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CF4A3-37BB-7E44-A535-E87D6187A3D0}"/>
              </a:ext>
            </a:extLst>
          </p:cNvPr>
          <p:cNvSpPr>
            <a:spLocks noGrp="1"/>
          </p:cNvSpPr>
          <p:nvPr>
            <p:ph type="title"/>
          </p:nvPr>
        </p:nvSpPr>
        <p:spPr/>
        <p:txBody>
          <a:bodyPr/>
          <a:lstStyle/>
          <a:p>
            <a:r>
              <a:rPr lang="en-GB" b="1" i="1" u="none" strike="noStrike" baseline="0" dirty="0">
                <a:latin typeface="Palatino Linotype" panose="02040502050505030304" pitchFamily="18" charset="0"/>
              </a:rPr>
              <a:t>Virgil and Dante have emerged on the shore of a mountain island in the otherwise landless southern Ocean.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Their climb took more than 21 hours, but by local time it is only about an hour before sunrise on Easter Day.</a:t>
            </a:r>
          </a:p>
        </p:txBody>
      </p:sp>
      <p:sp>
        <p:nvSpPr>
          <p:cNvPr id="3" name="Text Placeholder 2">
            <a:extLst>
              <a:ext uri="{FF2B5EF4-FFF2-40B4-BE49-F238E27FC236}">
                <a16:creationId xmlns:a16="http://schemas.microsoft.com/office/drawing/2014/main" id="{F4BD0614-BD4E-2A4B-BA90-7EB24A91D107}"/>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89730220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B935F-85CB-5549-9D7F-C020CD7AF0FE}"/>
              </a:ext>
            </a:extLst>
          </p:cNvPr>
          <p:cNvSpPr>
            <a:spLocks noGrp="1"/>
          </p:cNvSpPr>
          <p:nvPr>
            <p:ph type="title"/>
          </p:nvPr>
        </p:nvSpPr>
        <p:spPr/>
        <p:txBody>
          <a:bodyPr/>
          <a:lstStyle/>
          <a:p>
            <a:r>
              <a:rPr lang="en-GB" b="1" i="1" u="none" strike="noStrike" baseline="0" dirty="0">
                <a:latin typeface="Palatino Linotype" panose="02040502050505030304" pitchFamily="18" charset="0"/>
              </a:rPr>
              <a:t>Stars are still visible and the planet Venus dominates the eastern horizon.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Suddenly a stern patriarch appears.</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It is the shade of Cato, the Stoic philosopher, who challenges the ‘invaders’ as brusquely as any of the demons had done.</a:t>
            </a:r>
          </a:p>
        </p:txBody>
      </p:sp>
      <p:sp>
        <p:nvSpPr>
          <p:cNvPr id="3" name="Text Placeholder 2">
            <a:extLst>
              <a:ext uri="{FF2B5EF4-FFF2-40B4-BE49-F238E27FC236}">
                <a16:creationId xmlns:a16="http://schemas.microsoft.com/office/drawing/2014/main" id="{A726F006-AEA7-A940-B137-A6F10A201996}"/>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75783892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4C5A1-4C3F-ED4F-BDEC-10D1CBAE7987}"/>
              </a:ext>
            </a:extLst>
          </p:cNvPr>
          <p:cNvSpPr>
            <a:spLocks noGrp="1"/>
          </p:cNvSpPr>
          <p:nvPr>
            <p:ph type="title"/>
          </p:nvPr>
        </p:nvSpPr>
        <p:spPr/>
        <p:txBody>
          <a:bodyPr/>
          <a:lstStyle/>
          <a:p>
            <a:r>
              <a:rPr lang="en-GB" b="1" i="1" u="none" strike="noStrike" baseline="0" dirty="0">
                <a:latin typeface="Palatino Linotype" panose="02040502050505030304" pitchFamily="18" charset="0"/>
              </a:rPr>
              <a:t>Dante will listen in dismay while his Leader misjudges the situation and is snubbed by Cato for his rhetoric.</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Shortly afterwards Dante will kneel by the shore and lift his tear-stained cheeks for Virgil to tenderly wash away the grime of Hell.</a:t>
            </a:r>
          </a:p>
        </p:txBody>
      </p:sp>
      <p:sp>
        <p:nvSpPr>
          <p:cNvPr id="3" name="Text Placeholder 2">
            <a:extLst>
              <a:ext uri="{FF2B5EF4-FFF2-40B4-BE49-F238E27FC236}">
                <a16:creationId xmlns:a16="http://schemas.microsoft.com/office/drawing/2014/main" id="{68541305-5AD6-2E4E-B0C4-0E7DE8D9E74D}"/>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79998097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56E82-7A9C-1A4D-BD19-06818B4FD8F0}"/>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Dolce </a:t>
            </a:r>
            <a:r>
              <a:rPr lang="en-GB" b="1" i="0" u="none" strike="noStrike" baseline="0" dirty="0" err="1">
                <a:latin typeface="Cambria" panose="02040503050406030204" pitchFamily="18" charset="0"/>
              </a:rPr>
              <a:t>color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d’orïental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zaffiro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s’accoglieva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sereno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aspetto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del mezzo, puro </a:t>
            </a:r>
            <a:r>
              <a:rPr lang="en-GB" b="1" i="0" u="none" strike="noStrike" baseline="0" dirty="0" err="1">
                <a:latin typeface="Cambria" panose="02040503050406030204" pitchFamily="18" charset="0"/>
              </a:rPr>
              <a:t>infino</a:t>
            </a:r>
            <a:r>
              <a:rPr lang="en-GB" b="1" i="0" u="none" strike="noStrike" baseline="0" dirty="0">
                <a:latin typeface="Cambria" panose="02040503050406030204" pitchFamily="18" charset="0"/>
              </a:rPr>
              <a:t> al primo giro,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a li </a:t>
            </a:r>
            <a:r>
              <a:rPr lang="en-GB" b="1" i="0" u="none" strike="noStrike" baseline="0" dirty="0" err="1">
                <a:latin typeface="Cambria" panose="02040503050406030204" pitchFamily="18" charset="0"/>
              </a:rPr>
              <a:t>occhi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miei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ricominciò</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diletto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tosto </a:t>
            </a:r>
            <a:r>
              <a:rPr lang="en-GB" b="1" i="0" u="none" strike="noStrike" baseline="0" dirty="0" err="1">
                <a:latin typeface="Cambria" panose="02040503050406030204" pitchFamily="18" charset="0"/>
              </a:rPr>
              <a:t>ch’io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usci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fuor</a:t>
            </a:r>
            <a:r>
              <a:rPr lang="en-GB" b="1" i="0" u="none" strike="noStrike" baseline="0" dirty="0">
                <a:latin typeface="Cambria" panose="02040503050406030204" pitchFamily="18" charset="0"/>
              </a:rPr>
              <a:t> de </a:t>
            </a:r>
            <a:r>
              <a:rPr lang="en-GB" b="1" i="0" u="none" strike="noStrike" baseline="0" dirty="0" err="1">
                <a:latin typeface="Cambria" panose="02040503050406030204" pitchFamily="18" charset="0"/>
              </a:rPr>
              <a:t>l’aura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morta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m’avea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contristati</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occhi</a:t>
            </a:r>
            <a:r>
              <a:rPr lang="en-GB" b="1" i="0" u="none" strike="noStrike" baseline="0" dirty="0">
                <a:latin typeface="Cambria" panose="02040503050406030204" pitchFamily="18" charset="0"/>
              </a:rPr>
              <a:t> e ’l petto.</a:t>
            </a:r>
          </a:p>
        </p:txBody>
      </p:sp>
      <p:sp>
        <p:nvSpPr>
          <p:cNvPr id="3" name="Text Placeholder 2">
            <a:extLst>
              <a:ext uri="{FF2B5EF4-FFF2-40B4-BE49-F238E27FC236}">
                <a16:creationId xmlns:a16="http://schemas.microsoft.com/office/drawing/2014/main" id="{890C6487-6C90-2E47-8DFF-F2A2A21ED6F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1DF0EB7-818B-C769-092B-4D110343E797}"/>
              </a:ext>
            </a:extLst>
          </p:cNvPr>
          <p:cNvSpPr txBox="1">
            <a:spLocks/>
          </p:cNvSpPr>
          <p:nvPr/>
        </p:nvSpPr>
        <p:spPr>
          <a:xfrm>
            <a:off x="0" y="0"/>
            <a:ext cx="4805082"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sweet sapphire colour of the eastern sky,</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from horizon to zenith, rejoiced my eyes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I emerged from that dead air, which had saddened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eyes and my heart. </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7" name="Picture 6" descr="A picture containing ground, old&#10;&#10;Description automatically generated">
            <a:extLst>
              <a:ext uri="{FF2B5EF4-FFF2-40B4-BE49-F238E27FC236}">
                <a16:creationId xmlns:a16="http://schemas.microsoft.com/office/drawing/2014/main" id="{CA5A3FAC-89B8-F161-4DE2-2A80AB6620C5}"/>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81416356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3F5EE-04A0-4D44-AF8F-B75655033375}"/>
              </a:ext>
            </a:extLst>
          </p:cNvPr>
          <p:cNvSpPr>
            <a:spLocks noGrp="1"/>
          </p:cNvSpPr>
          <p:nvPr>
            <p:ph type="title"/>
          </p:nvPr>
        </p:nvSpPr>
        <p:spPr/>
        <p:txBody>
          <a:bodyPr/>
          <a:lstStyle/>
          <a:p>
            <a:pPr marR="21210"/>
            <a:r>
              <a:rPr lang="en-GB" b="1" i="0" u="none" strike="noStrike" baseline="0">
                <a:latin typeface="Cambria" panose="02040503050406030204" pitchFamily="18" charset="0"/>
              </a:rPr>
              <a:t>   Lo bel pianeto che d’amar conforta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faceva tutto rider l’orïente,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velando i Pesci ch’erano in sua scorta. </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io da loro sguardo fui partito, </a:t>
            </a:r>
            <a:br>
              <a:rPr lang="en-GB" b="1" i="0" u="none" strike="noStrike" baseline="0">
                <a:latin typeface="Cambria" panose="02040503050406030204" pitchFamily="18" charset="0"/>
              </a:rPr>
            </a:br>
            <a:r>
              <a:rPr lang="en-GB" b="1" i="0" u="none" strike="noStrike" baseline="0">
                <a:latin typeface="Cambria" panose="02040503050406030204" pitchFamily="18" charset="0"/>
              </a:rPr>
              <a:t>vidi presso di me un veglio solo,</a:t>
            </a:r>
            <a:br>
              <a:rPr lang="en-GB" b="1" i="0" u="none" strike="noStrike" baseline="0">
                <a:latin typeface="Cambria" panose="02040503050406030204" pitchFamily="18" charset="0"/>
              </a:rPr>
            </a:br>
            <a:r>
              <a:rPr lang="en-GB" b="1" i="0" u="none" strike="noStrike" baseline="0">
                <a:latin typeface="Cambria" panose="02040503050406030204" pitchFamily="18" charset="0"/>
              </a:rPr>
              <a:t>degno di tanta reverenza in vista,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più non dee a padre alcun figliuolo.</a:t>
            </a:r>
          </a:p>
        </p:txBody>
      </p:sp>
      <p:sp>
        <p:nvSpPr>
          <p:cNvPr id="3" name="Text Placeholder 2">
            <a:extLst>
              <a:ext uri="{FF2B5EF4-FFF2-40B4-BE49-F238E27FC236}">
                <a16:creationId xmlns:a16="http://schemas.microsoft.com/office/drawing/2014/main" id="{D1BC4FE5-53A1-FE48-8135-D0E809633817}"/>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5C108FDF-1FA0-9E78-BFEE-FE60A586A6AD}"/>
              </a:ext>
            </a:extLst>
          </p:cNvPr>
          <p:cNvSpPr txBox="1">
            <a:spLocks/>
          </p:cNvSpPr>
          <p:nvPr/>
        </p:nvSpPr>
        <p:spPr>
          <a:xfrm>
            <a:off x="0" y="0"/>
            <a:ext cx="4579200" cy="1427747"/>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planet that comforts love brought a smile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all the eastern sky,</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hiding the Fishes which attended her.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looked the other way, I saw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 old man, alone, whose looks were worthy</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of the respect a son owes to his father.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7" name="Picture 6" descr="A drawing of a person&#10;&#10;Description automatically generated with low confidence">
            <a:extLst>
              <a:ext uri="{FF2B5EF4-FFF2-40B4-BE49-F238E27FC236}">
                <a16:creationId xmlns:a16="http://schemas.microsoft.com/office/drawing/2014/main" id="{7C7E4C37-F62A-84A5-0C42-B5AAC7E8ED65}"/>
              </a:ext>
            </a:extLst>
          </p:cNvPr>
          <p:cNvPicPr>
            <a:picLocks noChangeAspect="1"/>
          </p:cNvPicPr>
          <p:nvPr/>
        </p:nvPicPr>
        <p:blipFill rotWithShape="1">
          <a:blip r:embed="rId2"/>
          <a:srcRect l="5189" t="8122" r="4392"/>
          <a:stretch/>
        </p:blipFill>
        <p:spPr>
          <a:xfrm>
            <a:off x="7045232" y="0"/>
            <a:ext cx="2098767" cy="4714065"/>
          </a:xfrm>
          <a:prstGeom prst="rect">
            <a:avLst/>
          </a:prstGeom>
        </p:spPr>
      </p:pic>
    </p:spTree>
    <p:extLst>
      <p:ext uri="{BB962C8B-B14F-4D97-AF65-F5344CB8AC3E}">
        <p14:creationId xmlns:p14="http://schemas.microsoft.com/office/powerpoint/2010/main" val="78347217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46C39-AE07-F641-A297-F127D6DA88FF}"/>
              </a:ext>
            </a:extLst>
          </p:cNvPr>
          <p:cNvSpPr>
            <a:spLocks noGrp="1"/>
          </p:cNvSpPr>
          <p:nvPr>
            <p:ph type="title"/>
          </p:nvPr>
        </p:nvSpPr>
        <p:spPr/>
        <p:txBody>
          <a:bodyPr/>
          <a:lstStyle/>
          <a:p>
            <a:pPr marR="21210"/>
            <a:r>
              <a:rPr lang="en-GB" b="1" i="0" u="none" strike="noStrike" baseline="0">
                <a:latin typeface="Cambria" panose="02040503050406030204" pitchFamily="18" charset="0"/>
              </a:rPr>
              <a:t>CATONE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siete voi che contro al cieco fiume</a:t>
            </a:r>
            <a:br>
              <a:rPr lang="en-GB" b="1" i="0" u="none" strike="noStrike" baseline="0">
                <a:latin typeface="Cambria" panose="02040503050406030204" pitchFamily="18" charset="0"/>
              </a:rPr>
            </a:br>
            <a:r>
              <a:rPr lang="en-GB" b="1" i="0" u="none" strike="noStrike" baseline="0">
                <a:latin typeface="Cambria" panose="02040503050406030204" pitchFamily="18" charset="0"/>
              </a:rPr>
              <a:t>fuggita avete la pregione etterna? </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v’ha guidati, o che vi fu lucerna,</a:t>
            </a:r>
            <a:br>
              <a:rPr lang="en-GB" b="1" i="0" u="none" strike="noStrike" baseline="0">
                <a:latin typeface="Cambria" panose="02040503050406030204" pitchFamily="18" charset="0"/>
              </a:rPr>
            </a:br>
            <a:r>
              <a:rPr lang="en-GB" b="1" i="0" u="none" strike="noStrike" baseline="0">
                <a:latin typeface="Cambria" panose="02040503050406030204" pitchFamily="18" charset="0"/>
              </a:rPr>
              <a:t>uscendo fuor de la profonda notte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sempre nera fa la valle inferna?</a:t>
            </a:r>
          </a:p>
        </p:txBody>
      </p:sp>
      <p:sp>
        <p:nvSpPr>
          <p:cNvPr id="3" name="Text Placeholder 2">
            <a:extLst>
              <a:ext uri="{FF2B5EF4-FFF2-40B4-BE49-F238E27FC236}">
                <a16:creationId xmlns:a16="http://schemas.microsoft.com/office/drawing/2014/main" id="{681FA399-9FC9-6A42-8930-92ADBAA0512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B86B37D-0701-D254-3320-B57F8666DBEB}"/>
              </a:ext>
            </a:extLst>
          </p:cNvPr>
          <p:cNvSpPr txBox="1">
            <a:spLocks/>
          </p:cNvSpPr>
          <p:nvPr/>
        </p:nvSpPr>
        <p:spPr>
          <a:xfrm>
            <a:off x="0" y="0"/>
            <a:ext cx="4579200" cy="141170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CATO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are you, who have come, against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hidden current, from the eternal prison?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was your guide, your lantern, when you fled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deep night that always darkens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valley of Hell?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group of women in dresses&#10;&#10;Description automatically generated with low confidence">
            <a:extLst>
              <a:ext uri="{FF2B5EF4-FFF2-40B4-BE49-F238E27FC236}">
                <a16:creationId xmlns:a16="http://schemas.microsoft.com/office/drawing/2014/main" id="{73F844A4-4991-B793-D208-B339560C3C85}"/>
              </a:ext>
            </a:extLst>
          </p:cNvPr>
          <p:cNvPicPr>
            <a:picLocks noChangeAspect="1"/>
          </p:cNvPicPr>
          <p:nvPr/>
        </p:nvPicPr>
        <p:blipFill rotWithShape="1">
          <a:blip r:embed="rId2"/>
          <a:srcRect l="4539" r="14334"/>
          <a:stretch/>
        </p:blipFill>
        <p:spPr>
          <a:xfrm>
            <a:off x="6063342" y="0"/>
            <a:ext cx="3080657" cy="2908300"/>
          </a:xfrm>
          <a:prstGeom prst="rect">
            <a:avLst/>
          </a:prstGeom>
        </p:spPr>
      </p:pic>
    </p:spTree>
    <p:extLst>
      <p:ext uri="{BB962C8B-B14F-4D97-AF65-F5344CB8AC3E}">
        <p14:creationId xmlns:p14="http://schemas.microsoft.com/office/powerpoint/2010/main" val="58685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778D-C382-1C49-AF63-E104687A1029}"/>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Prologue</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Midday</a:t>
            </a:r>
          </a:p>
        </p:txBody>
      </p:sp>
      <p:sp>
        <p:nvSpPr>
          <p:cNvPr id="3" name="Text Placeholder 2">
            <a:extLst>
              <a:ext uri="{FF2B5EF4-FFF2-40B4-BE49-F238E27FC236}">
                <a16:creationId xmlns:a16="http://schemas.microsoft.com/office/drawing/2014/main" id="{2A823989-8898-1B49-9236-BACFEBAD18A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3655227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63194-3D39-0F4E-AD34-1F4D7131EF40}"/>
              </a:ext>
            </a:extLst>
          </p:cNvPr>
          <p:cNvSpPr>
            <a:spLocks noGrp="1"/>
          </p:cNvSpPr>
          <p:nvPr>
            <p:ph type="title"/>
          </p:nvPr>
        </p:nvSpPr>
        <p:spPr/>
        <p:txBody>
          <a:bodyPr/>
          <a:lstStyle/>
          <a:p>
            <a:pPr marR="21210"/>
            <a:r>
              <a:rPr lang="en-GB" b="1" i="0" u="none" strike="noStrike" baseline="0">
                <a:latin typeface="Cambria" panose="02040503050406030204" pitchFamily="18" charset="0"/>
              </a:rPr>
              <a:t>Son le leggi d’abisso così rotte?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o è mutato in ciel novo consiglio,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dannati, venite a le mie grotte?</a:t>
            </a:r>
          </a:p>
        </p:txBody>
      </p:sp>
      <p:sp>
        <p:nvSpPr>
          <p:cNvPr id="3" name="Text Placeholder 2">
            <a:extLst>
              <a:ext uri="{FF2B5EF4-FFF2-40B4-BE49-F238E27FC236}">
                <a16:creationId xmlns:a16="http://schemas.microsoft.com/office/drawing/2014/main" id="{7A4E8F49-3853-014F-A301-AE8821E806F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331CC3B-5890-6623-DA4B-850AE00A4330}"/>
              </a:ext>
            </a:extLst>
          </p:cNvPr>
          <p:cNvSpPr txBox="1">
            <a:spLocks/>
          </p:cNvSpPr>
          <p:nvPr/>
        </p:nvSpPr>
        <p:spPr>
          <a:xfrm>
            <a:off x="-7200" y="0"/>
            <a:ext cx="4579200" cy="120127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Are the laws of the abyss broken,</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or was a new decree made in Heaven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bring you, though damned, to my cliffs?</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group of women in dresses&#10;&#10;Description automatically generated with low confidence">
            <a:extLst>
              <a:ext uri="{FF2B5EF4-FFF2-40B4-BE49-F238E27FC236}">
                <a16:creationId xmlns:a16="http://schemas.microsoft.com/office/drawing/2014/main" id="{FF056988-54C9-0527-22DF-26914C291250}"/>
              </a:ext>
            </a:extLst>
          </p:cNvPr>
          <p:cNvPicPr>
            <a:picLocks noChangeAspect="1"/>
          </p:cNvPicPr>
          <p:nvPr/>
        </p:nvPicPr>
        <p:blipFill rotWithShape="1">
          <a:blip r:embed="rId2"/>
          <a:srcRect l="4539" r="14334"/>
          <a:stretch/>
        </p:blipFill>
        <p:spPr>
          <a:xfrm>
            <a:off x="6063342" y="0"/>
            <a:ext cx="3080657" cy="2908300"/>
          </a:xfrm>
          <a:prstGeom prst="rect">
            <a:avLst/>
          </a:prstGeom>
        </p:spPr>
      </p:pic>
    </p:spTree>
    <p:extLst>
      <p:ext uri="{BB962C8B-B14F-4D97-AF65-F5344CB8AC3E}">
        <p14:creationId xmlns:p14="http://schemas.microsoft.com/office/powerpoint/2010/main" val="692709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6A996-83A9-744B-BD75-19552A75001E}"/>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duca mio allor mi diè di piglio,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con parole e con mani e con cenni</a:t>
            </a:r>
            <a:br>
              <a:rPr lang="en-GB" b="1" i="0" u="none" strike="noStrike" baseline="0">
                <a:latin typeface="Cambria" panose="02040503050406030204" pitchFamily="18" charset="0"/>
              </a:rPr>
            </a:br>
            <a:r>
              <a:rPr lang="en-GB" b="1" i="0" u="none" strike="noStrike" baseline="0">
                <a:latin typeface="Cambria" panose="02040503050406030204" pitchFamily="18" charset="0"/>
              </a:rPr>
              <a:t>reverenti mi fé le gambe e ’l ciglio.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Poscia rispuose lui: </a:t>
            </a:r>
          </a:p>
        </p:txBody>
      </p:sp>
      <p:sp>
        <p:nvSpPr>
          <p:cNvPr id="3" name="Text Placeholder 2">
            <a:extLst>
              <a:ext uri="{FF2B5EF4-FFF2-40B4-BE49-F238E27FC236}">
                <a16:creationId xmlns:a16="http://schemas.microsoft.com/office/drawing/2014/main" id="{570CFFAD-0CDD-4540-BE9C-6C1F41C9484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04346B1-06CD-524D-EC30-A9461F764183}"/>
              </a:ext>
            </a:extLst>
          </p:cNvPr>
          <p:cNvSpPr txBox="1">
            <a:spLocks/>
          </p:cNvSpPr>
          <p:nvPr/>
        </p:nvSpPr>
        <p:spPr>
          <a:xfrm>
            <a:off x="0" y="0"/>
            <a:ext cx="4579200" cy="118334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Leader, by word, hand, and signs,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made me show reverence, and replied: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1D4AC28C-607B-EA1B-9011-4320E985563B}"/>
              </a:ext>
            </a:extLst>
          </p:cNvPr>
          <p:cNvPicPr>
            <a:picLocks noChangeAspect="1"/>
          </p:cNvPicPr>
          <p:nvPr/>
        </p:nvPicPr>
        <p:blipFill rotWithShape="1">
          <a:blip r:embed="rId2"/>
          <a:srcRect l="10394" t="15352" r="37225" b="8039"/>
          <a:stretch/>
        </p:blipFill>
        <p:spPr>
          <a:xfrm>
            <a:off x="5072743" y="10886"/>
            <a:ext cx="4071257" cy="2688772"/>
          </a:xfrm>
          <a:prstGeom prst="rect">
            <a:avLst/>
          </a:prstGeom>
        </p:spPr>
      </p:pic>
    </p:spTree>
    <p:extLst>
      <p:ext uri="{BB962C8B-B14F-4D97-AF65-F5344CB8AC3E}">
        <p14:creationId xmlns:p14="http://schemas.microsoft.com/office/powerpoint/2010/main" val="352148589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84BE9-1FB3-2F4D-8274-5E52C53D5121}"/>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Da me non venni:</a:t>
            </a:r>
            <a:br>
              <a:rPr lang="en-GB" b="1" i="0" u="none" strike="noStrike" baseline="0">
                <a:latin typeface="Cambria" panose="02040503050406030204" pitchFamily="18" charset="0"/>
              </a:rPr>
            </a:br>
            <a:r>
              <a:rPr lang="en-GB" b="1" i="0" u="none" strike="noStrike" baseline="0">
                <a:latin typeface="Cambria" panose="02040503050406030204" pitchFamily="18" charset="0"/>
              </a:rPr>
              <a:t>donna scese del ciel, per li cui prieghi</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la mia compagnia costui sovvenni. </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Questi non vide mai l’ultima sera;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per la sua follia le fu sì presso,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molto poco tempo a volger era.</a:t>
            </a:r>
          </a:p>
        </p:txBody>
      </p:sp>
      <p:sp>
        <p:nvSpPr>
          <p:cNvPr id="3" name="Text Placeholder 2">
            <a:extLst>
              <a:ext uri="{FF2B5EF4-FFF2-40B4-BE49-F238E27FC236}">
                <a16:creationId xmlns:a16="http://schemas.microsoft.com/office/drawing/2014/main" id="{9B8640D2-CCAE-4945-95D2-853A4939CEF2}"/>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3CB8DA03-A6D6-ACC2-1B05-14FC4CC588F2}"/>
              </a:ext>
            </a:extLst>
          </p:cNvPr>
          <p:cNvSpPr txBox="1">
            <a:spLocks/>
          </p:cNvSpPr>
          <p:nvPr/>
        </p:nvSpPr>
        <p:spPr>
          <a:xfrm>
            <a:off x="0" y="0"/>
            <a:ext cx="4579200" cy="145983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did not come of my own accord. A Lady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came down from Heaven, and at her prayer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came to help this man. He has not died,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by his madness was so near death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he had little time left.</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18966CDC-C3F0-DEFF-B111-CE24B19EDBD0}"/>
              </a:ext>
            </a:extLst>
          </p:cNvPr>
          <p:cNvPicPr>
            <a:picLocks noChangeAspect="1"/>
          </p:cNvPicPr>
          <p:nvPr/>
        </p:nvPicPr>
        <p:blipFill rotWithShape="1">
          <a:blip r:embed="rId2"/>
          <a:srcRect l="10394" t="15352" r="37225" b="8039"/>
          <a:stretch/>
        </p:blipFill>
        <p:spPr>
          <a:xfrm>
            <a:off x="5072743" y="10886"/>
            <a:ext cx="4071257" cy="2688772"/>
          </a:xfrm>
          <a:prstGeom prst="rect">
            <a:avLst/>
          </a:prstGeom>
        </p:spPr>
      </p:pic>
    </p:spTree>
    <p:extLst>
      <p:ext uri="{BB962C8B-B14F-4D97-AF65-F5344CB8AC3E}">
        <p14:creationId xmlns:p14="http://schemas.microsoft.com/office/powerpoint/2010/main" val="255175474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2552A-7963-264A-9B8E-31C787D595F3}"/>
              </a:ext>
            </a:extLst>
          </p:cNvPr>
          <p:cNvSpPr>
            <a:spLocks noGrp="1"/>
          </p:cNvSpPr>
          <p:nvPr>
            <p:ph type="title"/>
          </p:nvPr>
        </p:nvSpPr>
        <p:spPr/>
        <p:txBody>
          <a:bodyPr/>
          <a:lstStyle/>
          <a:p>
            <a:pPr marR="21210"/>
            <a:r>
              <a:rPr lang="en-GB" b="1" i="0" u="none" strike="noStrike" baseline="0">
                <a:latin typeface="Cambria" panose="02040503050406030204" pitchFamily="18" charset="0"/>
              </a:rPr>
              <a:t>    Sì com’ io dissi, fui mandato ad 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lui campare; e non lì era altra via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questa per la quale i’ mi son messo.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Mostrata ho lui tutta la gente ria;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ora intendo mostrar quelli spirti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purgan sé sotto la tua balìa.</a:t>
            </a:r>
          </a:p>
        </p:txBody>
      </p:sp>
      <p:sp>
        <p:nvSpPr>
          <p:cNvPr id="3" name="Text Placeholder 2">
            <a:extLst>
              <a:ext uri="{FF2B5EF4-FFF2-40B4-BE49-F238E27FC236}">
                <a16:creationId xmlns:a16="http://schemas.microsoft.com/office/drawing/2014/main" id="{CC6CD6CB-C9BD-B548-BD5E-C608F21BE3E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99F357E-5AD9-21F8-2EDF-E5C20137A897}"/>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I said, I was sent to rescue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there was no way to do it but this,</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I’ve shown him all the damned;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now I mean to show him those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purify themselves under your charge.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6DC128B1-E932-3BB2-D5D5-2171F67CAC0D}"/>
              </a:ext>
            </a:extLst>
          </p:cNvPr>
          <p:cNvPicPr>
            <a:picLocks noChangeAspect="1"/>
          </p:cNvPicPr>
          <p:nvPr/>
        </p:nvPicPr>
        <p:blipFill rotWithShape="1">
          <a:blip r:embed="rId2"/>
          <a:srcRect l="10394" t="15352" r="37225" b="8039"/>
          <a:stretch/>
        </p:blipFill>
        <p:spPr>
          <a:xfrm>
            <a:off x="5072743" y="10886"/>
            <a:ext cx="4071257" cy="2688772"/>
          </a:xfrm>
          <a:prstGeom prst="rect">
            <a:avLst/>
          </a:prstGeom>
        </p:spPr>
      </p:pic>
    </p:spTree>
    <p:extLst>
      <p:ext uri="{BB962C8B-B14F-4D97-AF65-F5344CB8AC3E}">
        <p14:creationId xmlns:p14="http://schemas.microsoft.com/office/powerpoint/2010/main" val="95941285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1E38A-8634-0E4A-A205-5B49A4DC857E}"/>
              </a:ext>
            </a:extLst>
          </p:cNvPr>
          <p:cNvSpPr>
            <a:spLocks noGrp="1"/>
          </p:cNvSpPr>
          <p:nvPr>
            <p:ph type="title"/>
          </p:nvPr>
        </p:nvSpPr>
        <p:spPr/>
        <p:txBody>
          <a:bodyPr/>
          <a:lstStyle/>
          <a:p>
            <a:pPr marR="21210"/>
            <a:r>
              <a:rPr lang="en-GB" b="1" i="0" u="none" strike="noStrike" baseline="0">
                <a:latin typeface="Cambria" panose="02040503050406030204" pitchFamily="18" charset="0"/>
              </a:rPr>
              <a:t>   Com’ io l’ho tratto, saria lungo a dirti;</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l’alto scende virtù che m’aiuta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conducerlo a vederti e a udirti.</a:t>
            </a:r>
            <a:br>
              <a:rPr lang="en-GB" b="1" i="0" u="none" strike="noStrike" baseline="0">
                <a:latin typeface="Cambria" panose="02040503050406030204" pitchFamily="18" charset="0"/>
              </a:rPr>
            </a:br>
            <a:r>
              <a:rPr lang="en-GB" b="1" i="0" u="none" strike="noStrike" baseline="0">
                <a:latin typeface="Cambria" panose="02040503050406030204" pitchFamily="18" charset="0"/>
              </a:rPr>
              <a:t>Or ti piaccia gradir la sua venuta: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libertà va cercando, ch’è sì cara,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sa chi per lei vita rifiuta. </a:t>
            </a:r>
          </a:p>
        </p:txBody>
      </p:sp>
      <p:sp>
        <p:nvSpPr>
          <p:cNvPr id="3" name="Text Placeholder 2">
            <a:extLst>
              <a:ext uri="{FF2B5EF4-FFF2-40B4-BE49-F238E27FC236}">
                <a16:creationId xmlns:a16="http://schemas.microsoft.com/office/drawing/2014/main" id="{E6A9A027-C34B-DC4F-8ED7-E0C92BB6BB68}"/>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0EB752C7-370B-21B3-316A-D6B376A41945}"/>
              </a:ext>
            </a:extLst>
          </p:cNvPr>
          <p:cNvSpPr txBox="1">
            <a:spLocks/>
          </p:cNvSpPr>
          <p:nvPr/>
        </p:nvSpPr>
        <p:spPr>
          <a:xfrm>
            <a:off x="0" y="0"/>
            <a:ext cx="4579200" cy="144378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How I brought him here would be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 long story. Heavenly power helped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bring him here to see and hear you.</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Please look kindly on him. He seeks freedom,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 precious thing, as he who died for it knows well</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6" name="Picture 5" descr="A picture containing text, dirty, stone&#10;&#10;Description automatically generated">
            <a:extLst>
              <a:ext uri="{FF2B5EF4-FFF2-40B4-BE49-F238E27FC236}">
                <a16:creationId xmlns:a16="http://schemas.microsoft.com/office/drawing/2014/main" id="{9A51F026-33BF-AA4E-19D3-2BF5A3F1F21D}"/>
              </a:ext>
            </a:extLst>
          </p:cNvPr>
          <p:cNvPicPr>
            <a:picLocks noChangeAspect="1"/>
          </p:cNvPicPr>
          <p:nvPr/>
        </p:nvPicPr>
        <p:blipFill rotWithShape="1">
          <a:blip r:embed="rId2"/>
          <a:srcRect l="10394" t="15352" r="37225" b="8039"/>
          <a:stretch/>
        </p:blipFill>
        <p:spPr>
          <a:xfrm>
            <a:off x="5072743" y="10886"/>
            <a:ext cx="4071257" cy="2688772"/>
          </a:xfrm>
          <a:prstGeom prst="rect">
            <a:avLst/>
          </a:prstGeom>
        </p:spPr>
      </p:pic>
    </p:spTree>
    <p:extLst>
      <p:ext uri="{BB962C8B-B14F-4D97-AF65-F5344CB8AC3E}">
        <p14:creationId xmlns:p14="http://schemas.microsoft.com/office/powerpoint/2010/main" val="79248078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11CA2-DBF1-9249-A56A-1ECA2BD4AF40}"/>
              </a:ext>
            </a:extLst>
          </p:cNvPr>
          <p:cNvSpPr>
            <a:spLocks noGrp="1"/>
          </p:cNvSpPr>
          <p:nvPr>
            <p:ph type="title"/>
          </p:nvPr>
        </p:nvSpPr>
        <p:spPr/>
        <p:txBody>
          <a:bodyPr/>
          <a:lstStyle/>
          <a:p>
            <a:pPr marR="21210"/>
            <a:r>
              <a:rPr lang="en-GB" b="1" i="0" u="none" strike="noStrike" baseline="0">
                <a:latin typeface="Cambria" panose="02040503050406030204" pitchFamily="18" charset="0"/>
              </a:rPr>
              <a:t>   Lasciane andar per li tuoi sette regni;</a:t>
            </a:r>
            <a:br>
              <a:rPr lang="en-GB" b="1" i="0" u="none" strike="noStrike" baseline="0">
                <a:latin typeface="Cambria" panose="02040503050406030204" pitchFamily="18" charset="0"/>
              </a:rPr>
            </a:br>
            <a:r>
              <a:rPr lang="en-GB" b="1" i="0" u="none" strike="noStrike" baseline="0">
                <a:latin typeface="Cambria" panose="02040503050406030204" pitchFamily="18" charset="0"/>
              </a:rPr>
              <a:t>grazie riporterò di te a lei,</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d’esser mentovato là giù degni.</a:t>
            </a:r>
          </a:p>
        </p:txBody>
      </p:sp>
      <p:sp>
        <p:nvSpPr>
          <p:cNvPr id="3" name="Text Placeholder 2">
            <a:extLst>
              <a:ext uri="{FF2B5EF4-FFF2-40B4-BE49-F238E27FC236}">
                <a16:creationId xmlns:a16="http://schemas.microsoft.com/office/drawing/2014/main" id="{361ECBBB-3E6C-5E48-A2EA-E17F34A2C75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FEF05E3-11CD-C9F6-4C9D-4CC4FC58764A}"/>
              </a:ext>
            </a:extLst>
          </p:cNvPr>
          <p:cNvSpPr txBox="1">
            <a:spLocks/>
          </p:cNvSpPr>
          <p:nvPr/>
        </p:nvSpPr>
        <p:spPr>
          <a:xfrm>
            <a:off x="0" y="1"/>
            <a:ext cx="4579200" cy="117012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Let us pass through your seven kingdoms.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I’ll tell of your kindness if you deign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be spoken of in Limbo.</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25CBDC84-2249-2308-03EB-A503DCB6CB28}"/>
              </a:ext>
            </a:extLst>
          </p:cNvPr>
          <p:cNvPicPr>
            <a:picLocks noChangeAspect="1"/>
          </p:cNvPicPr>
          <p:nvPr/>
        </p:nvPicPr>
        <p:blipFill rotWithShape="1">
          <a:blip r:embed="rId2"/>
          <a:srcRect l="10394" t="15352" r="37225" b="8039"/>
          <a:stretch/>
        </p:blipFill>
        <p:spPr>
          <a:xfrm>
            <a:off x="5072743" y="10886"/>
            <a:ext cx="4071257" cy="2688772"/>
          </a:xfrm>
          <a:prstGeom prst="rect">
            <a:avLst/>
          </a:prstGeom>
        </p:spPr>
      </p:pic>
    </p:spTree>
    <p:extLst>
      <p:ext uri="{BB962C8B-B14F-4D97-AF65-F5344CB8AC3E}">
        <p14:creationId xmlns:p14="http://schemas.microsoft.com/office/powerpoint/2010/main" val="262794996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6D904-7CEA-B24D-B147-570ED20E3671}"/>
              </a:ext>
            </a:extLst>
          </p:cNvPr>
          <p:cNvSpPr>
            <a:spLocks noGrp="1"/>
          </p:cNvSpPr>
          <p:nvPr>
            <p:ph type="title"/>
          </p:nvPr>
        </p:nvSpPr>
        <p:spPr/>
        <p:txBody>
          <a:bodyPr/>
          <a:lstStyle/>
          <a:p>
            <a:pPr marR="21210"/>
            <a:r>
              <a:rPr lang="en-GB" b="1" i="0" u="none" strike="noStrike" baseline="0">
                <a:latin typeface="Cambria" panose="02040503050406030204" pitchFamily="18" charset="0"/>
              </a:rPr>
              <a:t>CATONE</a:t>
            </a:r>
            <a:br>
              <a:rPr lang="en-GB" b="1" i="0" u="none" strike="noStrike" baseline="0">
                <a:latin typeface="Cambria" panose="02040503050406030204" pitchFamily="18" charset="0"/>
              </a:rPr>
            </a:br>
            <a:r>
              <a:rPr lang="en-GB" b="1" i="0" u="none" strike="noStrike" baseline="0">
                <a:latin typeface="Cambria" panose="02040503050406030204" pitchFamily="18" charset="0"/>
              </a:rPr>
              <a:t>       Se donna del ciel ti move e regge,	</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tu di’, non c’è mestier lusinghe:</a:t>
            </a:r>
            <a:br>
              <a:rPr lang="en-GB" b="1" i="0" u="none" strike="noStrike" baseline="0">
                <a:latin typeface="Cambria" panose="02040503050406030204" pitchFamily="18" charset="0"/>
              </a:rPr>
            </a:br>
            <a:r>
              <a:rPr lang="en-GB" b="1" i="0" u="none" strike="noStrike" baseline="0">
                <a:latin typeface="Cambria" panose="02040503050406030204" pitchFamily="18" charset="0"/>
              </a:rPr>
              <a:t>bastisi ben che per lei mi richegge. </a:t>
            </a:r>
          </a:p>
        </p:txBody>
      </p:sp>
      <p:sp>
        <p:nvSpPr>
          <p:cNvPr id="3" name="Text Placeholder 2">
            <a:extLst>
              <a:ext uri="{FF2B5EF4-FFF2-40B4-BE49-F238E27FC236}">
                <a16:creationId xmlns:a16="http://schemas.microsoft.com/office/drawing/2014/main" id="{5D866973-8EA7-0449-9587-DFD81792A08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173BD08-4548-DB34-76CE-F4D5F1AAD515}"/>
              </a:ext>
            </a:extLst>
          </p:cNvPr>
          <p:cNvSpPr txBox="1">
            <a:spLocks/>
          </p:cNvSpPr>
          <p:nvPr/>
        </p:nvSpPr>
        <p:spPr>
          <a:xfrm>
            <a:off x="0" y="1"/>
            <a:ext cx="4579200" cy="11474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CATO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a Lady from Heaven moves and guides you,</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 need of flattery: just ask me for her sake.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EAF24FF2-ACAA-3DEB-FB4B-DCA9282424D5}"/>
              </a:ext>
            </a:extLst>
          </p:cNvPr>
          <p:cNvPicPr>
            <a:picLocks noChangeAspect="1"/>
          </p:cNvPicPr>
          <p:nvPr/>
        </p:nvPicPr>
        <p:blipFill rotWithShape="1">
          <a:blip r:embed="rId2"/>
          <a:srcRect l="41066" t="15352" r="37225" b="8039"/>
          <a:stretch/>
        </p:blipFill>
        <p:spPr>
          <a:xfrm>
            <a:off x="7456714" y="10886"/>
            <a:ext cx="1687286" cy="2688772"/>
          </a:xfrm>
          <a:prstGeom prst="rect">
            <a:avLst/>
          </a:prstGeom>
        </p:spPr>
      </p:pic>
    </p:spTree>
    <p:extLst>
      <p:ext uri="{BB962C8B-B14F-4D97-AF65-F5344CB8AC3E}">
        <p14:creationId xmlns:p14="http://schemas.microsoft.com/office/powerpoint/2010/main" val="17439076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9E11-C6C2-8341-B8A2-7D51BF0C9A7A}"/>
              </a:ext>
            </a:extLst>
          </p:cNvPr>
          <p:cNvSpPr>
            <a:spLocks noGrp="1"/>
          </p:cNvSpPr>
          <p:nvPr>
            <p:ph type="title"/>
          </p:nvPr>
        </p:nvSpPr>
        <p:spPr/>
        <p:txBody>
          <a:bodyPr/>
          <a:lstStyle/>
          <a:p>
            <a:pPr marR="21210"/>
            <a:r>
              <a:rPr lang="en-GB" b="1" i="0" u="none" strike="noStrike" baseline="0" dirty="0" err="1">
                <a:latin typeface="Cambria" panose="02040503050406030204" pitchFamily="18" charset="0"/>
              </a:rPr>
              <a:t>Va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dunque</a:t>
            </a:r>
            <a:r>
              <a:rPr lang="en-GB" b="1" i="0" u="none" strike="noStrike" baseline="0" dirty="0">
                <a:latin typeface="Cambria" panose="02040503050406030204" pitchFamily="18" charset="0"/>
              </a:rPr>
              <a:t>, e fa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costui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ricinghe</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d’un </a:t>
            </a:r>
            <a:r>
              <a:rPr lang="en-GB" b="1" i="0" u="none" strike="noStrike" baseline="0" dirty="0" err="1">
                <a:latin typeface="Cambria" panose="02040503050406030204" pitchFamily="18" charset="0"/>
              </a:rPr>
              <a:t>giunco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schietto</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lavi</a:t>
            </a:r>
            <a:r>
              <a:rPr lang="en-GB" b="1" i="0" u="none" strike="noStrike" baseline="0" dirty="0">
                <a:latin typeface="Cambria" panose="02040503050406030204" pitchFamily="18" charset="0"/>
              </a:rPr>
              <a:t> ’l </a:t>
            </a:r>
            <a:r>
              <a:rPr lang="en-GB" b="1" i="0" u="none" strike="noStrike" baseline="0" dirty="0" err="1">
                <a:latin typeface="Cambria" panose="02040503050406030204" pitchFamily="18" charset="0"/>
              </a:rPr>
              <a:t>viso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ch’ogne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sucidume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quindi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stinghe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Questa </a:t>
            </a:r>
            <a:r>
              <a:rPr lang="en-GB" b="1" i="0" u="none" strike="noStrike" baseline="0" dirty="0" err="1">
                <a:latin typeface="Cambria" panose="02040503050406030204" pitchFamily="18" charset="0"/>
              </a:rPr>
              <a:t>isoletta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intorno</a:t>
            </a:r>
            <a:r>
              <a:rPr lang="en-GB" b="1" i="0" u="none" strike="noStrike" baseline="0" dirty="0">
                <a:latin typeface="Cambria" panose="02040503050406030204" pitchFamily="18" charset="0"/>
              </a:rPr>
              <a:t> ad </a:t>
            </a:r>
            <a:r>
              <a:rPr lang="en-GB" b="1" i="0" u="none" strike="noStrike" baseline="0" dirty="0" err="1">
                <a:latin typeface="Cambria" panose="02040503050406030204" pitchFamily="18" charset="0"/>
              </a:rPr>
              <a:t>imo</a:t>
            </a:r>
            <a:r>
              <a:rPr lang="en-GB" b="1" i="0" u="none" strike="noStrike" baseline="0" dirty="0">
                <a:latin typeface="Cambria" panose="02040503050406030204" pitchFamily="18" charset="0"/>
              </a:rPr>
              <a:t> ad </a:t>
            </a:r>
            <a:r>
              <a:rPr lang="en-GB" b="1" i="0" u="none" strike="noStrike" baseline="0" dirty="0" err="1">
                <a:latin typeface="Cambria" panose="02040503050406030204" pitchFamily="18" charset="0"/>
              </a:rPr>
              <a:t>imo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giù</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colà</a:t>
            </a:r>
            <a:r>
              <a:rPr lang="en-GB" b="1" i="0" u="none" strike="noStrike" baseline="0" dirty="0">
                <a:latin typeface="Cambria" panose="02040503050406030204" pitchFamily="18" charset="0"/>
              </a:rPr>
              <a:t> dove la </a:t>
            </a:r>
            <a:r>
              <a:rPr lang="en-GB" b="1" i="0" u="none" strike="noStrike" baseline="0" dirty="0" err="1">
                <a:latin typeface="Cambria" panose="02040503050406030204" pitchFamily="18" charset="0"/>
              </a:rPr>
              <a:t>batte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l’onda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porta di </a:t>
            </a:r>
            <a:r>
              <a:rPr lang="en-GB" b="1" i="0" u="none" strike="noStrike" baseline="0" dirty="0" err="1">
                <a:latin typeface="Cambria" panose="02040503050406030204" pitchFamily="18" charset="0"/>
              </a:rPr>
              <a:t>giunchi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sovra</a:t>
            </a:r>
            <a:r>
              <a:rPr lang="en-GB" b="1" i="0" u="none" strike="noStrike" baseline="0" dirty="0">
                <a:latin typeface="Cambria" panose="02040503050406030204" pitchFamily="18" charset="0"/>
              </a:rPr>
              <a:t> ’l </a:t>
            </a:r>
            <a:r>
              <a:rPr lang="en-GB" b="1" i="0" u="none" strike="noStrike" baseline="0" dirty="0" err="1">
                <a:latin typeface="Cambria" panose="02040503050406030204" pitchFamily="18" charset="0"/>
              </a:rPr>
              <a:t>molle</a:t>
            </a:r>
            <a:r>
              <a:rPr lang="en-GB" b="1" i="0" u="none" strike="noStrike" baseline="0" dirty="0">
                <a:latin typeface="Cambria" panose="02040503050406030204" pitchFamily="18" charset="0"/>
              </a:rPr>
              <a:t> limo.</a:t>
            </a:r>
          </a:p>
        </p:txBody>
      </p:sp>
      <p:sp>
        <p:nvSpPr>
          <p:cNvPr id="3" name="Text Placeholder 2">
            <a:extLst>
              <a:ext uri="{FF2B5EF4-FFF2-40B4-BE49-F238E27FC236}">
                <a16:creationId xmlns:a16="http://schemas.microsoft.com/office/drawing/2014/main" id="{D2B225E2-FB9C-2346-AD7A-D77A305C2AB7}"/>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EBB6CAA2-9B9B-C525-DFEB-4611DA05581E}"/>
              </a:ext>
            </a:extLst>
          </p:cNvPr>
          <p:cNvSpPr txBox="1">
            <a:spLocks/>
          </p:cNvSpPr>
          <p:nvPr/>
        </p:nvSpPr>
        <p:spPr>
          <a:xfrm>
            <a:off x="0" y="1"/>
            <a:ext cx="4579200" cy="120284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Go, </a:t>
            </a:r>
            <a:r>
              <a:rPr lang="en-US" dirty="0">
                <a:solidFill>
                  <a:srgbClr val="000000"/>
                </a:solidFill>
              </a:rPr>
              <a:t>p</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ut</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a smooth reed round his waist,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wash the filth from his face.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Round the base of this islet, where the waves beat,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rushes grow in the soft mud.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dirty, stone&#10;&#10;Description automatically generated">
            <a:extLst>
              <a:ext uri="{FF2B5EF4-FFF2-40B4-BE49-F238E27FC236}">
                <a16:creationId xmlns:a16="http://schemas.microsoft.com/office/drawing/2014/main" id="{3D0C5D1A-6A9F-A7BE-53F4-7449022B4B3E}"/>
              </a:ext>
            </a:extLst>
          </p:cNvPr>
          <p:cNvPicPr>
            <a:picLocks noChangeAspect="1"/>
          </p:cNvPicPr>
          <p:nvPr/>
        </p:nvPicPr>
        <p:blipFill rotWithShape="1">
          <a:blip r:embed="rId2"/>
          <a:srcRect l="41066" t="15352" r="37225" b="8039"/>
          <a:stretch/>
        </p:blipFill>
        <p:spPr>
          <a:xfrm>
            <a:off x="7456714" y="10886"/>
            <a:ext cx="1687286" cy="2688772"/>
          </a:xfrm>
          <a:prstGeom prst="rect">
            <a:avLst/>
          </a:prstGeom>
        </p:spPr>
      </p:pic>
    </p:spTree>
    <p:extLst>
      <p:ext uri="{BB962C8B-B14F-4D97-AF65-F5344CB8AC3E}">
        <p14:creationId xmlns:p14="http://schemas.microsoft.com/office/powerpoint/2010/main" val="46952469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17114-F6D6-AA45-B4F4-C9C7CB57D0D6}"/>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L’alba vinceva l’ora mattutina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fuggia innanzi, sì che di lontano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conobbi il tremolar de la marina.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andavam per lo solingo piano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om che torna a la perduta strada,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’nfino ad essa li pare ire in vano.</a:t>
            </a:r>
          </a:p>
        </p:txBody>
      </p:sp>
      <p:sp>
        <p:nvSpPr>
          <p:cNvPr id="3" name="Text Placeholder 2">
            <a:extLst>
              <a:ext uri="{FF2B5EF4-FFF2-40B4-BE49-F238E27FC236}">
                <a16:creationId xmlns:a16="http://schemas.microsoft.com/office/drawing/2014/main" id="{DB11C3F5-67E9-7246-ADF4-1B84E3B49B21}"/>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86DB9765-2B45-AF56-2DD7-6D4DF75C459D}"/>
              </a:ext>
            </a:extLst>
          </p:cNvPr>
          <p:cNvSpPr txBox="1">
            <a:spLocks/>
          </p:cNvSpPr>
          <p:nvPr/>
        </p:nvSpPr>
        <p:spPr>
          <a:xfrm>
            <a:off x="0" y="0"/>
            <a:ext cx="4579200" cy="158816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Dawn was overcoming the morning breeze,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which fled before it, so that I saw the quivering</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of the sea in the distance. We went over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lonely plain, like someone lost,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till he finds his path again,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feels that he goes in vain.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ground, old&#10;&#10;Description automatically generated">
            <a:extLst>
              <a:ext uri="{FF2B5EF4-FFF2-40B4-BE49-F238E27FC236}">
                <a16:creationId xmlns:a16="http://schemas.microsoft.com/office/drawing/2014/main" id="{18870CE1-3C10-3C0C-A071-3CFDBC3D5C04}"/>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48140531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586E-0F5A-A44C-A4A4-A29E8CA40809}"/>
              </a:ext>
            </a:extLst>
          </p:cNvPr>
          <p:cNvSpPr>
            <a:spLocks noGrp="1"/>
          </p:cNvSpPr>
          <p:nvPr>
            <p:ph type="title"/>
          </p:nvPr>
        </p:nvSpPr>
        <p:spPr/>
        <p:txBody>
          <a:bodyPr/>
          <a:lstStyle/>
          <a:p>
            <a:pPr marR="21210"/>
            <a:r>
              <a:rPr lang="en-GB" b="1" i="0" u="none" strike="noStrike" baseline="0">
                <a:latin typeface="Cambria" panose="02040503050406030204" pitchFamily="18" charset="0"/>
              </a:rPr>
              <a:t>   Quando noi fummo là ’ve la rugiada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pugna col sole, per essere in parte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dove, ad orezza, poco si dirada,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ambo le mani in su l’erbetta sparte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soavemente ’l mio maestro pose:</a:t>
            </a:r>
            <a:br>
              <a:rPr lang="en-GB" b="1" i="0" u="none" strike="noStrike" baseline="0">
                <a:latin typeface="Cambria" panose="02040503050406030204" pitchFamily="18" charset="0"/>
              </a:rPr>
            </a:br>
            <a:r>
              <a:rPr lang="en-GB" b="1" i="0" u="none" strike="noStrike" baseline="0">
                <a:latin typeface="Cambria" panose="02040503050406030204" pitchFamily="18" charset="0"/>
              </a:rPr>
              <a:t>ond’ io, che fui accorto di sua 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porsi ver’ lui le guance lagrimose;</a:t>
            </a:r>
            <a:br>
              <a:rPr lang="en-GB" b="1" i="0" u="none" strike="noStrike" baseline="0">
                <a:latin typeface="Cambria" panose="02040503050406030204" pitchFamily="18" charset="0"/>
              </a:rPr>
            </a:br>
            <a:r>
              <a:rPr lang="en-GB" b="1" i="0" u="none" strike="noStrike" baseline="0">
                <a:latin typeface="Cambria" panose="02040503050406030204" pitchFamily="18" charset="0"/>
              </a:rPr>
              <a:t>ivi mi fece tutto discoverto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 color che l’inferno mi nascose.</a:t>
            </a:r>
          </a:p>
        </p:txBody>
      </p:sp>
      <p:sp>
        <p:nvSpPr>
          <p:cNvPr id="3" name="Text Placeholder 2">
            <a:extLst>
              <a:ext uri="{FF2B5EF4-FFF2-40B4-BE49-F238E27FC236}">
                <a16:creationId xmlns:a16="http://schemas.microsoft.com/office/drawing/2014/main" id="{43222099-C169-1048-8E0C-C708CA7CC599}"/>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1314A31F-E351-219A-E133-54E5DE4DF675}"/>
              </a:ext>
            </a:extLst>
          </p:cNvPr>
          <p:cNvSpPr txBox="1">
            <a:spLocks/>
          </p:cNvSpPr>
          <p:nvPr/>
        </p:nvSpPr>
        <p:spPr>
          <a:xfrm>
            <a:off x="0" y="1"/>
            <a:ext cx="4579200" cy="127736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At a place where the dew lingered,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Master spread his hands on the grass.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understood, and offered my tear-stained cheeks,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he restored the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colour</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hidden by Hell.	</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ground, old&#10;&#10;Description automatically generated">
            <a:extLst>
              <a:ext uri="{FF2B5EF4-FFF2-40B4-BE49-F238E27FC236}">
                <a16:creationId xmlns:a16="http://schemas.microsoft.com/office/drawing/2014/main" id="{E5879779-A37A-A85B-03C1-8AD5FB306111}"/>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327755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3DD98-8427-DE41-ADB0-680AEC081A5D}"/>
              </a:ext>
            </a:extLst>
          </p:cNvPr>
          <p:cNvSpPr>
            <a:spLocks noGrp="1"/>
          </p:cNvSpPr>
          <p:nvPr>
            <p:ph type="title"/>
          </p:nvPr>
        </p:nvSpPr>
        <p:spPr/>
        <p:txBody>
          <a:bodyPr/>
          <a:lstStyle/>
          <a:p>
            <a:r>
              <a:rPr lang="en-GB" b="1" i="1" u="none" strike="noStrike" baseline="0" dirty="0">
                <a:latin typeface="Palatino Linotype" panose="02040502050505030304" pitchFamily="18" charset="0"/>
              </a:rPr>
              <a:t>Virgil explains that he is the fourth link in a chain of personal interventions that have their origin in the ‘court of Heaven’. </a:t>
            </a:r>
          </a:p>
        </p:txBody>
      </p:sp>
      <p:sp>
        <p:nvSpPr>
          <p:cNvPr id="3" name="Text Placeholder 2">
            <a:extLst>
              <a:ext uri="{FF2B5EF4-FFF2-40B4-BE49-F238E27FC236}">
                <a16:creationId xmlns:a16="http://schemas.microsoft.com/office/drawing/2014/main" id="{2925F30E-EFFF-A443-BDAB-6413F905A717}"/>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57946533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6B51D-6C95-0A4F-AD85-0004F9F2588A}"/>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10</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Shortly after Sunrise</a:t>
            </a:r>
          </a:p>
        </p:txBody>
      </p:sp>
      <p:sp>
        <p:nvSpPr>
          <p:cNvPr id="3" name="Text Placeholder 2">
            <a:extLst>
              <a:ext uri="{FF2B5EF4-FFF2-40B4-BE49-F238E27FC236}">
                <a16:creationId xmlns:a16="http://schemas.microsoft.com/office/drawing/2014/main" id="{5FEAABDE-8144-B24C-B464-9643B81598B4}"/>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50598892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DF951-F75D-7A49-95BB-CEC88BF39673}"/>
              </a:ext>
            </a:extLst>
          </p:cNvPr>
          <p:cNvSpPr>
            <a:spLocks noGrp="1"/>
          </p:cNvSpPr>
          <p:nvPr>
            <p:ph type="title"/>
          </p:nvPr>
        </p:nvSpPr>
        <p:spPr/>
        <p:txBody>
          <a:bodyPr/>
          <a:lstStyle/>
          <a:p>
            <a:r>
              <a:rPr lang="en-GB" b="1" i="1" u="none" strike="noStrike" baseline="0" dirty="0">
                <a:latin typeface="Palatino Linotype" panose="02040502050505030304" pitchFamily="18" charset="0"/>
              </a:rPr>
              <a:t>While the travellers were still on the shore of the island, an angelic vessel approached at miraculous speed and discharged a fresh ‘cargo’ of newly redeemed souls. </a:t>
            </a:r>
          </a:p>
        </p:txBody>
      </p:sp>
      <p:sp>
        <p:nvSpPr>
          <p:cNvPr id="3" name="Text Placeholder 2">
            <a:extLst>
              <a:ext uri="{FF2B5EF4-FFF2-40B4-BE49-F238E27FC236}">
                <a16:creationId xmlns:a16="http://schemas.microsoft.com/office/drawing/2014/main" id="{B7026E24-45BF-CF4B-AAA8-DD7486131625}"/>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19200854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8F152-F243-1C43-9390-D8180190CA78}"/>
              </a:ext>
            </a:extLst>
          </p:cNvPr>
          <p:cNvSpPr>
            <a:spLocks noGrp="1"/>
          </p:cNvSpPr>
          <p:nvPr>
            <p:ph type="title"/>
          </p:nvPr>
        </p:nvSpPr>
        <p:spPr/>
        <p:txBody>
          <a:bodyPr/>
          <a:lstStyle/>
          <a:p>
            <a:r>
              <a:rPr lang="en-GB" b="1" i="1" u="none" strike="noStrike" baseline="0" dirty="0">
                <a:latin typeface="Palatino Linotype" panose="02040502050505030304" pitchFamily="18" charset="0"/>
              </a:rPr>
              <a:t>Among the new arrivals was a Florentine, Casella</a:t>
            </a:r>
            <a:r>
              <a:rPr lang="en-GB" dirty="0">
                <a:latin typeface="Palatino Linotype" panose="02040502050505030304" pitchFamily="18" charset="0"/>
              </a:rPr>
              <a:t>.</a:t>
            </a:r>
            <a:br>
              <a:rPr lang="en-GB" dirty="0">
                <a:latin typeface="Palatino Linotype" panose="02040502050505030304" pitchFamily="18" charset="0"/>
              </a:rPr>
            </a:br>
            <a:br>
              <a:rPr lang="en-GB" dirty="0">
                <a:latin typeface="Palatino Linotype" panose="02040502050505030304" pitchFamily="18" charset="0"/>
              </a:rPr>
            </a:br>
            <a:r>
              <a:rPr lang="en-GB" dirty="0">
                <a:latin typeface="Palatino Linotype" panose="02040502050505030304" pitchFamily="18" charset="0"/>
              </a:rPr>
              <a:t>He</a:t>
            </a:r>
            <a:r>
              <a:rPr lang="en-GB" b="1" i="1" u="none" strike="noStrike" baseline="0" dirty="0">
                <a:latin typeface="Palatino Linotype" panose="02040502050505030304" pitchFamily="18" charset="0"/>
              </a:rPr>
              <a:t> yielded to his friend’s plea for ‘consolation’ by singing his own setting of one of Dante’s lyric poems.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Its text could not have been more appropriate; but this is not the time for delay of any kind.</a:t>
            </a:r>
          </a:p>
        </p:txBody>
      </p:sp>
      <p:sp>
        <p:nvSpPr>
          <p:cNvPr id="3" name="Text Placeholder 2">
            <a:extLst>
              <a:ext uri="{FF2B5EF4-FFF2-40B4-BE49-F238E27FC236}">
                <a16:creationId xmlns:a16="http://schemas.microsoft.com/office/drawing/2014/main" id="{43575389-076C-0340-94D5-855B4492EEB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25169018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FB6DA-3FE8-A141-BA74-DD633A1AD8CD}"/>
              </a:ext>
            </a:extLst>
          </p:cNvPr>
          <p:cNvSpPr>
            <a:spLocks noGrp="1"/>
          </p:cNvSpPr>
          <p:nvPr>
            <p:ph type="title"/>
          </p:nvPr>
        </p:nvSpPr>
        <p:spPr/>
        <p:txBody>
          <a:bodyPr/>
          <a:lstStyle/>
          <a:p>
            <a:r>
              <a:rPr lang="en-GB" b="1" i="1" u="none" strike="noStrike" baseline="0" dirty="0">
                <a:latin typeface="Palatino Linotype" panose="02040502050505030304" pitchFamily="18" charset="0"/>
              </a:rPr>
              <a:t>Cato will reappear to administer a second rebuke and everyone will scatter.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will be visibly stung by remorse; and his ward will silently show his understanding and solidarity.</a:t>
            </a:r>
          </a:p>
        </p:txBody>
      </p:sp>
      <p:sp>
        <p:nvSpPr>
          <p:cNvPr id="3" name="Text Placeholder 2">
            <a:extLst>
              <a:ext uri="{FF2B5EF4-FFF2-40B4-BE49-F238E27FC236}">
                <a16:creationId xmlns:a16="http://schemas.microsoft.com/office/drawing/2014/main" id="{04B19F3A-60DA-2043-99AA-A837B2B10C83}"/>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319040398"/>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56BB2-0FC0-104A-A1AC-822A996D845C}"/>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mio maestro e io e quella gente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ch’eran con lui parevan sì contenti,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a nessun toccasse altro la mente.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eravam tutti fissi e attenti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a le sue note; ed ecco il veglio onesto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gridando: </a:t>
            </a:r>
          </a:p>
        </p:txBody>
      </p:sp>
      <p:sp>
        <p:nvSpPr>
          <p:cNvPr id="3" name="Text Placeholder 2">
            <a:extLst>
              <a:ext uri="{FF2B5EF4-FFF2-40B4-BE49-F238E27FC236}">
                <a16:creationId xmlns:a16="http://schemas.microsoft.com/office/drawing/2014/main" id="{252076ED-F045-8B44-B5EA-A02918C2AB1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D08C64C-6242-A77F-0D4C-1E58861698F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Master and I, and the souls with Casella</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listened in great contentment, thinking</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of nothing else. We were all intent on the melody</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suddenly Cato appeared, calling out: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drawing of a person&#10;&#10;Description automatically generated with low confidence">
            <a:extLst>
              <a:ext uri="{FF2B5EF4-FFF2-40B4-BE49-F238E27FC236}">
                <a16:creationId xmlns:a16="http://schemas.microsoft.com/office/drawing/2014/main" id="{DD442F2E-D8BE-2FC7-C67A-809ED2D3A4D1}"/>
              </a:ext>
            </a:extLst>
          </p:cNvPr>
          <p:cNvPicPr>
            <a:picLocks noChangeAspect="1"/>
          </p:cNvPicPr>
          <p:nvPr/>
        </p:nvPicPr>
        <p:blipFill rotWithShape="1">
          <a:blip r:embed="rId2"/>
          <a:srcRect l="5189" t="19187" r="4392"/>
          <a:stretch/>
        </p:blipFill>
        <p:spPr>
          <a:xfrm flipH="1">
            <a:off x="7045233" y="0"/>
            <a:ext cx="2098767" cy="4146376"/>
          </a:xfrm>
          <a:prstGeom prst="rect">
            <a:avLst/>
          </a:prstGeom>
        </p:spPr>
      </p:pic>
    </p:spTree>
    <p:extLst>
      <p:ext uri="{BB962C8B-B14F-4D97-AF65-F5344CB8AC3E}">
        <p14:creationId xmlns:p14="http://schemas.microsoft.com/office/powerpoint/2010/main" val="51621590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DF137-DC87-4F4E-804A-0816090C7364}"/>
              </a:ext>
            </a:extLst>
          </p:cNvPr>
          <p:cNvSpPr>
            <a:spLocks noGrp="1"/>
          </p:cNvSpPr>
          <p:nvPr>
            <p:ph type="title"/>
          </p:nvPr>
        </p:nvSpPr>
        <p:spPr/>
        <p:txBody>
          <a:bodyPr/>
          <a:lstStyle/>
          <a:p>
            <a:pPr marR="21210"/>
            <a:r>
              <a:rPr lang="en-GB" b="1" i="0" u="none" strike="noStrike" baseline="0">
                <a:latin typeface="Cambria" panose="02040503050406030204" pitchFamily="18" charset="0"/>
              </a:rPr>
              <a:t>CATONE</a:t>
            </a:r>
            <a:br>
              <a:rPr lang="en-GB" b="1" i="0" u="none" strike="noStrike" baseline="0">
                <a:latin typeface="Cambria" panose="02040503050406030204" pitchFamily="18" charset="0"/>
              </a:rPr>
            </a:br>
            <a:r>
              <a:rPr lang="en-GB" b="1" i="0" u="none" strike="noStrike" baseline="0">
                <a:latin typeface="Cambria" panose="02040503050406030204" pitchFamily="18" charset="0"/>
              </a:rPr>
              <a:t>               Che è ciò, spiriti lenti?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 negligenza, quale stare è questo?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Correte al monte a spogliarvi lo scoglio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ch’esser non lascia a voi Dio manifesto.</a:t>
            </a:r>
          </a:p>
        </p:txBody>
      </p:sp>
      <p:sp>
        <p:nvSpPr>
          <p:cNvPr id="3" name="Text Placeholder 2">
            <a:extLst>
              <a:ext uri="{FF2B5EF4-FFF2-40B4-BE49-F238E27FC236}">
                <a16:creationId xmlns:a16="http://schemas.microsoft.com/office/drawing/2014/main" id="{189A5492-0A88-3246-AF5E-0FB1B145390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9DF15A6-E2A9-F0F2-D2CA-DA3E19580D47}"/>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CATO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is this, you laggard spirits?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negligence, what delay?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Hurry to the mountain to clean away the filth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prevents you from seeing God.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drawing of a person&#10;&#10;Description automatically generated with low confidence">
            <a:extLst>
              <a:ext uri="{FF2B5EF4-FFF2-40B4-BE49-F238E27FC236}">
                <a16:creationId xmlns:a16="http://schemas.microsoft.com/office/drawing/2014/main" id="{E504D73A-73A1-8C31-7E4E-830E80AF3487}"/>
              </a:ext>
            </a:extLst>
          </p:cNvPr>
          <p:cNvPicPr>
            <a:picLocks noChangeAspect="1"/>
          </p:cNvPicPr>
          <p:nvPr/>
        </p:nvPicPr>
        <p:blipFill rotWithShape="1">
          <a:blip r:embed="rId2"/>
          <a:srcRect l="5189" t="19187" r="4392"/>
          <a:stretch/>
        </p:blipFill>
        <p:spPr>
          <a:xfrm flipH="1">
            <a:off x="7045233" y="0"/>
            <a:ext cx="2098767" cy="4146376"/>
          </a:xfrm>
          <a:prstGeom prst="rect">
            <a:avLst/>
          </a:prstGeom>
        </p:spPr>
      </p:pic>
    </p:spTree>
    <p:extLst>
      <p:ext uri="{BB962C8B-B14F-4D97-AF65-F5344CB8AC3E}">
        <p14:creationId xmlns:p14="http://schemas.microsoft.com/office/powerpoint/2010/main" val="3688976167"/>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5B97A-CFAC-2448-9C3C-53DB937FBF79}"/>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quando, cogliendo biado o loglio,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li colombi adunati a la pastura,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queti, sanza mostrar l’usato orgoglio,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se cosa appare ond’ elli abbian paura,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subitamente lasciano star l’esca,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perch’ assaliti son da maggior cura;</a:t>
            </a:r>
          </a:p>
        </p:txBody>
      </p:sp>
      <p:sp>
        <p:nvSpPr>
          <p:cNvPr id="3" name="Text Placeholder 2">
            <a:extLst>
              <a:ext uri="{FF2B5EF4-FFF2-40B4-BE49-F238E27FC236}">
                <a16:creationId xmlns:a16="http://schemas.microsoft.com/office/drawing/2014/main" id="{82A8551C-58D8-9E40-8DCE-9D2F2A4383D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95BC760-571E-A937-736B-10CE5A8F68E2}"/>
              </a:ext>
            </a:extLst>
          </p:cNvPr>
          <p:cNvSpPr txBox="1">
            <a:spLocks/>
          </p:cNvSpPr>
          <p:nvPr/>
        </p:nvSpPr>
        <p:spPr>
          <a:xfrm>
            <a:off x="-1" y="0"/>
            <a:ext cx="4687645"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Pigeons can feed quietly together,</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picking up grain, putting aside their usual pride</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if something startles them, they leave their food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response to a greater concern</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ground, old&#10;&#10;Description automatically generated">
            <a:extLst>
              <a:ext uri="{FF2B5EF4-FFF2-40B4-BE49-F238E27FC236}">
                <a16:creationId xmlns:a16="http://schemas.microsoft.com/office/drawing/2014/main" id="{7572A3BE-EEB5-34AE-EF66-ACDBDEF99351}"/>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86422103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49AE3-9B77-1846-9748-09315191F93F}"/>
              </a:ext>
            </a:extLst>
          </p:cNvPr>
          <p:cNvSpPr>
            <a:spLocks noGrp="1"/>
          </p:cNvSpPr>
          <p:nvPr>
            <p:ph type="title"/>
          </p:nvPr>
        </p:nvSpPr>
        <p:spPr/>
        <p:txBody>
          <a:bodyPr/>
          <a:lstStyle/>
          <a:p>
            <a:pPr marR="21210"/>
            <a:r>
              <a:rPr lang="en-GB" b="1" i="0" u="none" strike="noStrike" baseline="0">
                <a:latin typeface="Cambria" panose="02040503050406030204" pitchFamily="18" charset="0"/>
              </a:rPr>
              <a:t>così vid’ io quella masnada fresca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lasciar lo canto, e fuggir ver’ la costa,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om che va, né sa dove rïesca;</a:t>
            </a:r>
            <a:br>
              <a:rPr lang="en-GB" b="1" i="0" u="none" strike="noStrike" baseline="0">
                <a:latin typeface="Cambria" panose="02040503050406030204" pitchFamily="18" charset="0"/>
              </a:rPr>
            </a:br>
            <a:r>
              <a:rPr lang="en-GB" b="1" i="0" u="none" strike="noStrike" baseline="0">
                <a:latin typeface="Cambria" panose="02040503050406030204" pitchFamily="18" charset="0"/>
              </a:rPr>
              <a:t>né la nostra partita fu men tosta.</a:t>
            </a:r>
          </a:p>
        </p:txBody>
      </p:sp>
      <p:sp>
        <p:nvSpPr>
          <p:cNvPr id="3" name="Text Placeholder 2">
            <a:extLst>
              <a:ext uri="{FF2B5EF4-FFF2-40B4-BE49-F238E27FC236}">
                <a16:creationId xmlns:a16="http://schemas.microsoft.com/office/drawing/2014/main" id="{16E49A8A-2AC9-F943-B693-31360A75E6A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8E4B264-6AC4-2F27-997F-BBD183C1A60F}"/>
              </a:ext>
            </a:extLst>
          </p:cNvPr>
          <p:cNvSpPr txBox="1">
            <a:spLocks/>
          </p:cNvSpPr>
          <p:nvPr/>
        </p:nvSpPr>
        <p:spPr>
          <a:xfrm>
            <a:off x="0" y="1"/>
            <a:ext cx="4579200" cy="11864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Just so, that new band of souls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left the song and hurried for the slope,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looking as if they did not know the way;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we left just as hurriedly.</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17D651A5-EB2B-1D85-78E7-D59759E624F5}"/>
              </a:ext>
            </a:extLst>
          </p:cNvPr>
          <p:cNvPicPr>
            <a:picLocks noChangeAspect="1"/>
          </p:cNvPicPr>
          <p:nvPr/>
        </p:nvPicPr>
        <p:blipFill rotWithShape="1">
          <a:blip r:embed="rId2"/>
          <a:srcRect l="15667" t="38746" r="7426"/>
          <a:stretch/>
        </p:blipFill>
        <p:spPr>
          <a:xfrm>
            <a:off x="6918925" y="1"/>
            <a:ext cx="2225074" cy="2220686"/>
          </a:xfrm>
          <a:prstGeom prst="rect">
            <a:avLst/>
          </a:prstGeom>
        </p:spPr>
      </p:pic>
    </p:spTree>
    <p:extLst>
      <p:ext uri="{BB962C8B-B14F-4D97-AF65-F5344CB8AC3E}">
        <p14:creationId xmlns:p14="http://schemas.microsoft.com/office/powerpoint/2010/main" val="50110685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7AD30-9EAC-A349-8FA6-D0996D0031E7}"/>
              </a:ext>
            </a:extLst>
          </p:cNvPr>
          <p:cNvSpPr>
            <a:spLocks noGrp="1"/>
          </p:cNvSpPr>
          <p:nvPr>
            <p:ph type="title"/>
          </p:nvPr>
        </p:nvSpPr>
        <p:spPr/>
        <p:txBody>
          <a:bodyPr/>
          <a:lstStyle/>
          <a:p>
            <a:pPr marR="21210"/>
            <a:r>
              <a:rPr lang="en-GB" b="1" i="0" u="none" strike="noStrike" baseline="0">
                <a:latin typeface="Cambria" panose="02040503050406030204" pitchFamily="18" charset="0"/>
              </a:rPr>
              <a:t>   Avvegna che la subitana fuga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dispergesse color per la campagna,</a:t>
            </a:r>
            <a:br>
              <a:rPr lang="en-GB" b="1" i="0" u="none" strike="noStrike" baseline="0">
                <a:latin typeface="Cambria" panose="02040503050406030204" pitchFamily="18" charset="0"/>
              </a:rPr>
            </a:br>
            <a:r>
              <a:rPr lang="en-GB" b="1" i="0" u="none" strike="noStrike" baseline="0">
                <a:latin typeface="Cambria" panose="02040503050406030204" pitchFamily="18" charset="0"/>
              </a:rPr>
              <a:t>rivolti al monte ove ragion ne fruga,</a:t>
            </a:r>
            <a:br>
              <a:rPr lang="en-GB" b="1" i="0" u="none" strike="noStrike" baseline="0">
                <a:latin typeface="Cambria" panose="02040503050406030204" pitchFamily="18" charset="0"/>
              </a:rPr>
            </a:br>
            <a:r>
              <a:rPr lang="en-GB" b="1" i="0" u="none" strike="noStrike" baseline="0">
                <a:latin typeface="Cambria" panose="02040503050406030204" pitchFamily="18" charset="0"/>
              </a:rPr>
              <a:t>i’ mi ristrinsi a la fida compagna: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come sare’ io sanza lui corso?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m’avria tratto su per la montagna?</a:t>
            </a:r>
          </a:p>
        </p:txBody>
      </p:sp>
      <p:sp>
        <p:nvSpPr>
          <p:cNvPr id="3" name="Text Placeholder 2">
            <a:extLst>
              <a:ext uri="{FF2B5EF4-FFF2-40B4-BE49-F238E27FC236}">
                <a16:creationId xmlns:a16="http://schemas.microsoft.com/office/drawing/2014/main" id="{9A43BC90-19FD-5548-B255-830885A1744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E4BAA41-F5BF-6CAB-B2A1-0E3F8F06ACDD}"/>
              </a:ext>
            </a:extLst>
          </p:cNvPr>
          <p:cNvSpPr txBox="1">
            <a:spLocks/>
          </p:cNvSpPr>
          <p:nvPr/>
        </p:nvSpPr>
        <p:spPr>
          <a:xfrm>
            <a:off x="0" y="18255"/>
            <a:ext cx="4579200" cy="142553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Though their sudden flight scattered them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over the plain as they made for the mountain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where Justice probes us, I drew close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my faithful companion. How could I journey on</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without him? Who else would bring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up the mountain? </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58372669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F04D2-1D06-BF45-9CC0-6CAC81B80D77}"/>
              </a:ext>
            </a:extLst>
          </p:cNvPr>
          <p:cNvSpPr>
            <a:spLocks noGrp="1"/>
          </p:cNvSpPr>
          <p:nvPr>
            <p:ph type="title"/>
          </p:nvPr>
        </p:nvSpPr>
        <p:spPr/>
        <p:txBody>
          <a:bodyPr/>
          <a:lstStyle/>
          <a:p>
            <a:pPr marR="21210"/>
            <a:r>
              <a:rPr lang="en-GB" b="1" i="0" u="none" strike="noStrike" baseline="0">
                <a:latin typeface="Cambria" panose="02040503050406030204" pitchFamily="18" charset="0"/>
              </a:rPr>
              <a:t>   El mi parea da sé stesso rimorso:</a:t>
            </a:r>
            <a:br>
              <a:rPr lang="en-GB" b="1" i="0" u="none" strike="noStrike" baseline="0">
                <a:latin typeface="Cambria" panose="02040503050406030204" pitchFamily="18" charset="0"/>
              </a:rPr>
            </a:br>
            <a:r>
              <a:rPr lang="en-GB" b="1" i="0" u="none" strike="noStrike" baseline="0">
                <a:latin typeface="Cambria" panose="02040503050406030204" pitchFamily="18" charset="0"/>
              </a:rPr>
              <a:t>o dignitosa coscïenza e netta,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t’è picciol fallo amaro morso!</a:t>
            </a:r>
          </a:p>
        </p:txBody>
      </p:sp>
      <p:sp>
        <p:nvSpPr>
          <p:cNvPr id="3" name="Text Placeholder 2">
            <a:extLst>
              <a:ext uri="{FF2B5EF4-FFF2-40B4-BE49-F238E27FC236}">
                <a16:creationId xmlns:a16="http://schemas.microsoft.com/office/drawing/2014/main" id="{0D5A72A6-6461-3D45-B728-660835FAE39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DDD00DE-7A98-60C6-C265-995EE536278B}"/>
              </a:ext>
            </a:extLst>
          </p:cNvPr>
          <p:cNvSpPr txBox="1">
            <a:spLocks/>
          </p:cNvSpPr>
          <p:nvPr/>
        </p:nvSpPr>
        <p:spPr>
          <a:xfrm>
            <a:off x="0" y="0"/>
            <a:ext cx="4579200" cy="113898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seemed struck with remorse.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Oh pure, noble conscience!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Even a small fault pains you!</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809691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A14DA-D5C0-0547-AC38-25423CE523A3}"/>
              </a:ext>
            </a:extLst>
          </p:cNvPr>
          <p:cNvSpPr>
            <a:spLocks noGrp="1"/>
          </p:cNvSpPr>
          <p:nvPr>
            <p:ph type="title"/>
          </p:nvPr>
        </p:nvSpPr>
        <p:spPr/>
        <p:txBody>
          <a:bodyPr/>
          <a:lstStyle/>
          <a:p>
            <a:r>
              <a:rPr lang="en-GB" b="1" i="1" u="none" strike="noStrike" baseline="0" dirty="0">
                <a:latin typeface="Palatino Linotype" panose="02040502050505030304" pitchFamily="18" charset="0"/>
              </a:rPr>
              <a:t>He tells how Beatrice came to seek him in Limbo, urging him to come to the rescue of her inconstant lover –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she having been instigated by Dante’s personal saint (Lucy), </a:t>
            </a: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who, in her turn, had been instigated by the Virgin Mary. </a:t>
            </a:r>
          </a:p>
        </p:txBody>
      </p:sp>
      <p:sp>
        <p:nvSpPr>
          <p:cNvPr id="3" name="Text Placeholder 2">
            <a:extLst>
              <a:ext uri="{FF2B5EF4-FFF2-40B4-BE49-F238E27FC236}">
                <a16:creationId xmlns:a16="http://schemas.microsoft.com/office/drawing/2014/main" id="{3422FE42-4B0A-874C-89E8-E7BEE0D0B896}"/>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45693860"/>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969C-8168-5E4B-BF8E-6E52EF85C799}"/>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a:t>
            </a:r>
            <a:r>
              <a:rPr lang="en-GB" sz="2400" dirty="0">
                <a:latin typeface="Palatino Linotype" panose="02040502050505030304" pitchFamily="18" charset="0"/>
              </a:rPr>
              <a:t>11</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Shortly afterwards</a:t>
            </a:r>
          </a:p>
        </p:txBody>
      </p:sp>
      <p:sp>
        <p:nvSpPr>
          <p:cNvPr id="3" name="Text Placeholder 2">
            <a:extLst>
              <a:ext uri="{FF2B5EF4-FFF2-40B4-BE49-F238E27FC236}">
                <a16:creationId xmlns:a16="http://schemas.microsoft.com/office/drawing/2014/main" id="{40590BBA-5069-AE4D-B17B-E02B89EB5349}"/>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04069341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F2BFD-ACD2-8947-9BAD-D41119CF5C30}"/>
              </a:ext>
            </a:extLst>
          </p:cNvPr>
          <p:cNvSpPr>
            <a:spLocks noGrp="1"/>
          </p:cNvSpPr>
          <p:nvPr>
            <p:ph type="title"/>
          </p:nvPr>
        </p:nvSpPr>
        <p:spPr/>
        <p:txBody>
          <a:bodyPr/>
          <a:lstStyle/>
          <a:p>
            <a:r>
              <a:rPr lang="en-GB" b="1" i="1" u="none" strike="noStrike" baseline="0" dirty="0">
                <a:latin typeface="Palatino Linotype" panose="02040502050505030304" pitchFamily="18" charset="0"/>
              </a:rPr>
              <a:t>The next scene follows almost without a break, but the sun has risen high enough to cast shadows.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poets resume their journey and immediately Dante finds new cause for fear.</a:t>
            </a:r>
          </a:p>
        </p:txBody>
      </p:sp>
      <p:sp>
        <p:nvSpPr>
          <p:cNvPr id="3" name="Text Placeholder 2">
            <a:extLst>
              <a:ext uri="{FF2B5EF4-FFF2-40B4-BE49-F238E27FC236}">
                <a16:creationId xmlns:a16="http://schemas.microsoft.com/office/drawing/2014/main" id="{C2A62EA2-5DED-2E46-8AFE-59084AA23E57}"/>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23360330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6E106-CB80-C348-BDBE-0B146BEBD364}"/>
              </a:ext>
            </a:extLst>
          </p:cNvPr>
          <p:cNvSpPr>
            <a:spLocks noGrp="1"/>
          </p:cNvSpPr>
          <p:nvPr>
            <p:ph type="title"/>
          </p:nvPr>
        </p:nvSpPr>
        <p:spPr/>
        <p:txBody>
          <a:bodyPr/>
          <a:lstStyle/>
          <a:p>
            <a:r>
              <a:rPr lang="en-GB" b="1" i="1" u="none" strike="noStrike" baseline="0" dirty="0">
                <a:latin typeface="Palatino Linotype" panose="02040502050505030304" pitchFamily="18" charset="0"/>
              </a:rPr>
              <a:t>He can see only one shadow on the ground.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Has he been abandoned by his Leader?</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His ‘comforter’ is saddened by this lack of trust and by a renewed awareness of his own limitations and exclusion. </a:t>
            </a:r>
          </a:p>
        </p:txBody>
      </p:sp>
      <p:sp>
        <p:nvSpPr>
          <p:cNvPr id="3" name="Text Placeholder 2">
            <a:extLst>
              <a:ext uri="{FF2B5EF4-FFF2-40B4-BE49-F238E27FC236}">
                <a16:creationId xmlns:a16="http://schemas.microsoft.com/office/drawing/2014/main" id="{2189D6D5-31BD-E746-BB13-F17844FBCCCC}"/>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16295357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DED68-95D8-144B-B607-4AB8CFC6446E}"/>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li piedi suoi lasciar la fretta,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l’onestade ad ogn’ atto dismaga,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 mente mia, che prima era ristretta,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’ntento rallargò, sì come vaga,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diedi ’l viso mio incontr’ al poggio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’nverso ’l ciel più alto si dislaga.</a:t>
            </a:r>
          </a:p>
        </p:txBody>
      </p:sp>
      <p:sp>
        <p:nvSpPr>
          <p:cNvPr id="3" name="Text Placeholder 2">
            <a:extLst>
              <a:ext uri="{FF2B5EF4-FFF2-40B4-BE49-F238E27FC236}">
                <a16:creationId xmlns:a16="http://schemas.microsoft.com/office/drawing/2014/main" id="{7AF162AD-6063-6B4C-8EDE-8BB5788ECD8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218E1DA-EFEE-BD3C-7918-F8C2B9434151}"/>
              </a:ext>
            </a:extLst>
          </p:cNvPr>
          <p:cNvSpPr txBox="1">
            <a:spLocks/>
          </p:cNvSpPr>
          <p:nvPr/>
        </p:nvSpPr>
        <p:spPr>
          <a:xfrm>
            <a:off x="0" y="1"/>
            <a:ext cx="4579200" cy="120284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he slowed down, my mind opened up</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I took in more: I looked towards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mountain that rises highest from the sea.</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9C654001-830E-27CB-8BE8-38DA924D01BF}"/>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39174262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08897-9C3A-4746-A027-B38B457D950A}"/>
              </a:ext>
            </a:extLst>
          </p:cNvPr>
          <p:cNvSpPr>
            <a:spLocks noGrp="1"/>
          </p:cNvSpPr>
          <p:nvPr>
            <p:ph type="title"/>
          </p:nvPr>
        </p:nvSpPr>
        <p:spPr/>
        <p:txBody>
          <a:bodyPr/>
          <a:lstStyle/>
          <a:p>
            <a:pPr marR="21210"/>
            <a:r>
              <a:rPr lang="en-GB" b="1" i="0" u="none" strike="noStrike" baseline="0">
                <a:latin typeface="Cambria" panose="02040503050406030204" pitchFamily="18" charset="0"/>
              </a:rPr>
              <a:t>   Lo sol, che dietro fiammeggiava roggio,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rotto m’era dinanzi a la figura,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ch’avëa in me de’ suoi raggi l’appoggio.</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mi volsi dallato con paura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d’essere abbandonato, quand’ io vidi</a:t>
            </a:r>
            <a:br>
              <a:rPr lang="en-GB" b="1" i="0" u="none" strike="noStrike" baseline="0">
                <a:latin typeface="Cambria" panose="02040503050406030204" pitchFamily="18" charset="0"/>
              </a:rPr>
            </a:br>
            <a:r>
              <a:rPr lang="en-GB" b="1" i="0" u="none" strike="noStrike" baseline="0">
                <a:latin typeface="Cambria" panose="02040503050406030204" pitchFamily="18" charset="0"/>
              </a:rPr>
              <a:t>solo dinanzi a me la terra oscura;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mio conforto: </a:t>
            </a:r>
          </a:p>
        </p:txBody>
      </p:sp>
      <p:sp>
        <p:nvSpPr>
          <p:cNvPr id="3" name="Text Placeholder 2">
            <a:extLst>
              <a:ext uri="{FF2B5EF4-FFF2-40B4-BE49-F238E27FC236}">
                <a16:creationId xmlns:a16="http://schemas.microsoft.com/office/drawing/2014/main" id="{89C58D22-3943-F34D-8372-458D96A2C6B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406352A-3876-8550-1DBE-2B371B3B2BA3}"/>
              </a:ext>
            </a:extLst>
          </p:cNvPr>
          <p:cNvSpPr txBox="1">
            <a:spLocks/>
          </p:cNvSpPr>
          <p:nvPr/>
        </p:nvSpPr>
        <p:spPr>
          <a:xfrm>
            <a:off x="0" y="16043"/>
            <a:ext cx="4579200" cy="115251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sun, flaming red behind me, cast a shadow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before me. I looked round, anxious,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because I saw only my own shadow.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my comforter said: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F77A60D8-E46C-F8DF-6492-24ABA9E6094C}"/>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72031758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2E519-037D-C14F-AC6D-D24C648B2436}"/>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Perché pur diffidi?  	</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credi tu me teco e ch’io ti guidi?</a:t>
            </a:r>
          </a:p>
        </p:txBody>
      </p:sp>
      <p:sp>
        <p:nvSpPr>
          <p:cNvPr id="3" name="Text Placeholder 2">
            <a:extLst>
              <a:ext uri="{FF2B5EF4-FFF2-40B4-BE49-F238E27FC236}">
                <a16:creationId xmlns:a16="http://schemas.microsoft.com/office/drawing/2014/main" id="{802F6776-9F85-7E45-BC44-8BDC5358DB3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14EF322-D4A0-F799-133F-2BAC43C10832}"/>
              </a:ext>
            </a:extLst>
          </p:cNvPr>
          <p:cNvSpPr txBox="1">
            <a:spLocks/>
          </p:cNvSpPr>
          <p:nvPr/>
        </p:nvSpPr>
        <p:spPr>
          <a:xfrm>
            <a:off x="0" y="0"/>
            <a:ext cx="4579200" cy="1122947"/>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Why are you still distrustful?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 you think I am not still with you?</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2673E95-E56F-2DF8-11F3-DF13251E4864}"/>
              </a:ext>
            </a:extLst>
          </p:cNvPr>
          <p:cNvPicPr>
            <a:picLocks noChangeAspect="1"/>
          </p:cNvPicPr>
          <p:nvPr/>
        </p:nvPicPr>
        <p:blipFill rotWithShape="1">
          <a:blip r:embed="rId2"/>
          <a:srcRect l="4394" t="17817" r="10457"/>
          <a:stretch/>
        </p:blipFill>
        <p:spPr>
          <a:xfrm>
            <a:off x="6930794" y="0"/>
            <a:ext cx="2213206" cy="2722179"/>
          </a:xfrm>
          <a:prstGeom prst="rect">
            <a:avLst/>
          </a:prstGeom>
        </p:spPr>
      </p:pic>
    </p:spTree>
    <p:extLst>
      <p:ext uri="{BB962C8B-B14F-4D97-AF65-F5344CB8AC3E}">
        <p14:creationId xmlns:p14="http://schemas.microsoft.com/office/powerpoint/2010/main" val="184948025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14A95-F450-C44F-BA9E-5C8F8E6BCAC3}"/>
              </a:ext>
            </a:extLst>
          </p:cNvPr>
          <p:cNvSpPr>
            <a:spLocks noGrp="1"/>
          </p:cNvSpPr>
          <p:nvPr>
            <p:ph type="title"/>
          </p:nvPr>
        </p:nvSpPr>
        <p:spPr>
          <a:xfrm>
            <a:off x="502920" y="1979647"/>
            <a:ext cx="8229600" cy="2801063"/>
          </a:xfrm>
        </p:spPr>
        <p:txBody>
          <a:bodyPr/>
          <a:lstStyle/>
          <a:p>
            <a:pPr marR="21210"/>
            <a:r>
              <a:rPr lang="en-GB" b="1" i="0" u="none" strike="noStrike" baseline="0">
                <a:latin typeface="Cambria" panose="02040503050406030204" pitchFamily="18" charset="0"/>
              </a:rPr>
              <a:t>Vespero è già colà dov’ è sepolto</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corpo dentro al quale io facea ombra;</a:t>
            </a:r>
            <a:br>
              <a:rPr lang="en-GB" b="1" i="0" u="none" strike="noStrike" baseline="0">
                <a:latin typeface="Cambria" panose="02040503050406030204" pitchFamily="18" charset="0"/>
              </a:rPr>
            </a:br>
            <a:r>
              <a:rPr lang="en-GB" b="1" i="0" u="none" strike="noStrike" baseline="0">
                <a:latin typeface="Cambria" panose="02040503050406030204" pitchFamily="18" charset="0"/>
              </a:rPr>
              <a:t>Napoli l’ha, e da Brandizio è tolto.</a:t>
            </a:r>
            <a:br>
              <a:rPr lang="en-GB" b="1" i="0" u="none" strike="noStrike" baseline="0">
                <a:latin typeface="Cambria" panose="02040503050406030204" pitchFamily="18" charset="0"/>
              </a:rPr>
            </a:br>
            <a:r>
              <a:rPr lang="en-GB" b="1" i="0" u="none" strike="noStrike" baseline="0">
                <a:latin typeface="Cambria" panose="02040503050406030204" pitchFamily="18" charset="0"/>
              </a:rPr>
              <a:t>Ora, se innanzi a me nulla s’aombra,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ti maravigliar più che d’i cieli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l’uno a l’altro raggio non ingombra. </a:t>
            </a:r>
          </a:p>
        </p:txBody>
      </p:sp>
      <p:sp>
        <p:nvSpPr>
          <p:cNvPr id="3" name="Text Placeholder 2">
            <a:extLst>
              <a:ext uri="{FF2B5EF4-FFF2-40B4-BE49-F238E27FC236}">
                <a16:creationId xmlns:a16="http://schemas.microsoft.com/office/drawing/2014/main" id="{2CA4B180-4B7F-2349-AB9F-B1116A06EC6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1C44AAB-455E-8E31-B6BF-A1256671DF96}"/>
              </a:ext>
            </a:extLst>
          </p:cNvPr>
          <p:cNvSpPr txBox="1">
            <a:spLocks/>
          </p:cNvSpPr>
          <p:nvPr/>
        </p:nvSpPr>
        <p:spPr>
          <a:xfrm>
            <a:off x="0" y="0"/>
            <a:ext cx="4579200" cy="152400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body, which did cast a shadow, is buried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Naples, where it is evening now.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It’s no more strange that I cast no shadow,</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than that light passes unhindered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through the heavenly spheres.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334059B-71AF-E039-5C64-244F45E5793F}"/>
              </a:ext>
            </a:extLst>
          </p:cNvPr>
          <p:cNvPicPr>
            <a:picLocks noChangeAspect="1"/>
          </p:cNvPicPr>
          <p:nvPr/>
        </p:nvPicPr>
        <p:blipFill rotWithShape="1">
          <a:blip r:embed="rId2"/>
          <a:srcRect l="4394" t="17817" r="10457"/>
          <a:stretch/>
        </p:blipFill>
        <p:spPr>
          <a:xfrm>
            <a:off x="6930794" y="0"/>
            <a:ext cx="2213206" cy="2722179"/>
          </a:xfrm>
          <a:prstGeom prst="rect">
            <a:avLst/>
          </a:prstGeom>
        </p:spPr>
      </p:pic>
    </p:spTree>
    <p:extLst>
      <p:ext uri="{BB962C8B-B14F-4D97-AF65-F5344CB8AC3E}">
        <p14:creationId xmlns:p14="http://schemas.microsoft.com/office/powerpoint/2010/main" val="333848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76AD9-2D09-9547-9836-14E081F462FD}"/>
              </a:ext>
            </a:extLst>
          </p:cNvPr>
          <p:cNvSpPr>
            <a:spLocks noGrp="1"/>
          </p:cNvSpPr>
          <p:nvPr>
            <p:ph type="title"/>
          </p:nvPr>
        </p:nvSpPr>
        <p:spPr/>
        <p:txBody>
          <a:bodyPr/>
          <a:lstStyle/>
          <a:p>
            <a:pPr marR="21210"/>
            <a:r>
              <a:rPr lang="en-GB" b="1" i="0" u="none" strike="noStrike" baseline="0">
                <a:latin typeface="Cambria" panose="02040503050406030204" pitchFamily="18" charset="0"/>
              </a:rPr>
              <a:t>   Matto è chi spera che nostra ragione</a:t>
            </a:r>
            <a:br>
              <a:rPr lang="en-GB" b="1" i="0" u="none" strike="noStrike" baseline="0">
                <a:latin typeface="Cambria" panose="02040503050406030204" pitchFamily="18" charset="0"/>
              </a:rPr>
            </a:br>
            <a:r>
              <a:rPr lang="en-GB" b="1" i="0" u="none" strike="noStrike" baseline="0">
                <a:latin typeface="Cambria" panose="02040503050406030204" pitchFamily="18" charset="0"/>
              </a:rPr>
              <a:t>possa trascorrer la infinita via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tiene una sustanza in tre persone.</a:t>
            </a:r>
            <a:br>
              <a:rPr lang="en-GB" b="1" i="0" u="none" strike="noStrike" baseline="0">
                <a:latin typeface="Cambria" panose="02040503050406030204" pitchFamily="18" charset="0"/>
              </a:rPr>
            </a:br>
            <a:r>
              <a:rPr lang="en-GB" b="1" i="0" u="none" strike="noStrike" baseline="0">
                <a:latin typeface="Cambria" panose="02040503050406030204" pitchFamily="18" charset="0"/>
              </a:rPr>
              <a:t>State contenti, umana gente, al </a:t>
            </a:r>
            <a:r>
              <a:rPr lang="en-GB" b="1" i="1" u="none" strike="noStrike" baseline="0">
                <a:latin typeface="Cambria" panose="02040503050406030204" pitchFamily="18" charset="0"/>
              </a:rPr>
              <a:t>quia</a:t>
            </a:r>
            <a:r>
              <a:rPr lang="en-GB" b="1" i="0" u="none" strike="noStrike" baseline="0">
                <a:latin typeface="Cambria" panose="02040503050406030204" pitchFamily="18" charset="0"/>
              </a:rPr>
              <a:t>;</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se potuto aveste veder tutto,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mestier non era parturir Maria;</a:t>
            </a:r>
          </a:p>
        </p:txBody>
      </p:sp>
      <p:sp>
        <p:nvSpPr>
          <p:cNvPr id="3" name="Text Placeholder 2">
            <a:extLst>
              <a:ext uri="{FF2B5EF4-FFF2-40B4-BE49-F238E27FC236}">
                <a16:creationId xmlns:a16="http://schemas.microsoft.com/office/drawing/2014/main" id="{A30361DB-9DB3-024D-BF5C-AA86BAA3A33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242CC2C-BAED-5A89-DBE7-C81AE8728BDB}"/>
              </a:ext>
            </a:extLst>
          </p:cNvPr>
          <p:cNvSpPr txBox="1">
            <a:spLocks/>
          </p:cNvSpPr>
          <p:nvPr/>
        </p:nvSpPr>
        <p:spPr>
          <a:xfrm>
            <a:off x="0" y="0"/>
            <a:ext cx="4805082"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Only a madman hopes that our reason can trace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infinite path of the one Substance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three Persons. Be content, mankind, with the ‘fact’,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not the ‘why’. If you could see everything,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was no need for Mary to give birth.</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BE1D3F1-1098-4D91-2513-2CF983F03954}"/>
              </a:ext>
            </a:extLst>
          </p:cNvPr>
          <p:cNvPicPr>
            <a:picLocks noChangeAspect="1"/>
          </p:cNvPicPr>
          <p:nvPr/>
        </p:nvPicPr>
        <p:blipFill rotWithShape="1">
          <a:blip r:embed="rId2"/>
          <a:srcRect l="4394" t="17817" r="10457"/>
          <a:stretch/>
        </p:blipFill>
        <p:spPr>
          <a:xfrm>
            <a:off x="6930794" y="0"/>
            <a:ext cx="2213206" cy="2722179"/>
          </a:xfrm>
          <a:prstGeom prst="rect">
            <a:avLst/>
          </a:prstGeom>
        </p:spPr>
      </p:pic>
    </p:spTree>
    <p:extLst>
      <p:ext uri="{BB962C8B-B14F-4D97-AF65-F5344CB8AC3E}">
        <p14:creationId xmlns:p14="http://schemas.microsoft.com/office/powerpoint/2010/main" val="411635932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0D258-3FC2-3B48-B4AA-67CC26B40E97}"/>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disïar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vedeste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sanza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frutto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tai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sarebbe</a:t>
            </a:r>
            <a:r>
              <a:rPr lang="en-GB" b="1" i="0" u="none" strike="noStrike" baseline="0" dirty="0">
                <a:latin typeface="Cambria" panose="02040503050406030204" pitchFamily="18" charset="0"/>
              </a:rPr>
              <a:t> lor </a:t>
            </a:r>
            <a:r>
              <a:rPr lang="en-GB" b="1" i="0" u="none" strike="noStrike" baseline="0" dirty="0" err="1">
                <a:latin typeface="Cambria" panose="02040503050406030204" pitchFamily="18" charset="0"/>
              </a:rPr>
              <a:t>disio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quetato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ch’etternalmente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dato</a:t>
            </a:r>
            <a:r>
              <a:rPr lang="en-GB" b="1" i="0" u="none" strike="noStrike" baseline="0" dirty="0">
                <a:latin typeface="Cambria" panose="02040503050406030204" pitchFamily="18" charset="0"/>
              </a:rPr>
              <a:t> lor per </a:t>
            </a:r>
            <a:r>
              <a:rPr lang="en-GB" b="1" i="0" u="none" strike="noStrike" baseline="0" dirty="0" err="1">
                <a:latin typeface="Cambria" panose="02040503050406030204" pitchFamily="18" charset="0"/>
              </a:rPr>
              <a:t>lutto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io </a:t>
            </a:r>
            <a:r>
              <a:rPr lang="en-GB" b="1" i="0" u="none" strike="noStrike" baseline="0" dirty="0" err="1">
                <a:latin typeface="Cambria" panose="02040503050406030204" pitchFamily="18" charset="0"/>
              </a:rPr>
              <a:t>dico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d’Aristotile</a:t>
            </a:r>
            <a:r>
              <a:rPr lang="en-GB" b="1" i="0" u="none" strike="noStrike" baseline="0" dirty="0">
                <a:latin typeface="Cambria" panose="02040503050406030204" pitchFamily="18" charset="0"/>
              </a:rPr>
              <a:t> e di Plato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di </a:t>
            </a:r>
            <a:r>
              <a:rPr lang="en-GB" b="1" i="0" u="none" strike="noStrike" baseline="0" dirty="0" err="1">
                <a:latin typeface="Cambria" panose="02040503050406030204" pitchFamily="18" charset="0"/>
              </a:rPr>
              <a:t>molt</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altri</a:t>
            </a:r>
            <a:r>
              <a:rPr lang="en-GB" b="1" i="0" u="none" strike="noStrike" baseline="0" dirty="0">
                <a:latin typeface="Cambria" panose="02040503050406030204" pitchFamily="18" charset="0"/>
              </a:rPr>
              <a:t>; </a:t>
            </a:r>
          </a:p>
        </p:txBody>
      </p:sp>
      <p:sp>
        <p:nvSpPr>
          <p:cNvPr id="3" name="Text Placeholder 2">
            <a:extLst>
              <a:ext uri="{FF2B5EF4-FFF2-40B4-BE49-F238E27FC236}">
                <a16:creationId xmlns:a16="http://schemas.microsoft.com/office/drawing/2014/main" id="{5FF77F0D-CCA3-814F-9E4B-E701BB20EC6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0CB9793-8F1F-FCF7-9A8B-63587677C78B}"/>
              </a:ext>
            </a:extLst>
          </p:cNvPr>
          <p:cNvSpPr txBox="1">
            <a:spLocks/>
          </p:cNvSpPr>
          <p:nvPr/>
        </p:nvSpPr>
        <p:spPr>
          <a:xfrm>
            <a:off x="-7200" y="1"/>
            <a:ext cx="4579200" cy="1354666"/>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You have seen those tormented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by fruitless desire,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whose desire might have been stilled,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but now leads to eternal pain.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speak of Aristotle, Plato</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and many more.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CC908F1-943C-6206-CEC3-48DF0EC4C373}"/>
              </a:ext>
            </a:extLst>
          </p:cNvPr>
          <p:cNvPicPr>
            <a:picLocks noChangeAspect="1"/>
          </p:cNvPicPr>
          <p:nvPr/>
        </p:nvPicPr>
        <p:blipFill rotWithShape="1">
          <a:blip r:embed="rId2"/>
          <a:srcRect l="4394" t="17817" r="10457"/>
          <a:stretch/>
        </p:blipFill>
        <p:spPr>
          <a:xfrm>
            <a:off x="6930794" y="0"/>
            <a:ext cx="2213206" cy="2722179"/>
          </a:xfrm>
          <a:prstGeom prst="rect">
            <a:avLst/>
          </a:prstGeom>
        </p:spPr>
      </p:pic>
    </p:spTree>
    <p:extLst>
      <p:ext uri="{BB962C8B-B14F-4D97-AF65-F5344CB8AC3E}">
        <p14:creationId xmlns:p14="http://schemas.microsoft.com/office/powerpoint/2010/main" val="309755764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0D258-3FC2-3B48-B4AA-67CC26B40E97}"/>
              </a:ext>
            </a:extLst>
          </p:cNvPr>
          <p:cNvSpPr>
            <a:spLocks noGrp="1"/>
          </p:cNvSpPr>
          <p:nvPr>
            <p:ph type="title"/>
          </p:nvPr>
        </p:nvSpPr>
        <p:spPr/>
        <p:txBody>
          <a:bodyPr/>
          <a:lstStyle/>
          <a:p>
            <a:pPr marR="21210"/>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e qui </a:t>
            </a:r>
            <a:r>
              <a:rPr lang="en-GB" b="1" i="0" u="none" strike="noStrike" baseline="0" dirty="0" err="1">
                <a:latin typeface="Cambria" panose="02040503050406030204" pitchFamily="18" charset="0"/>
              </a:rPr>
              <a:t>chinò</a:t>
            </a:r>
            <a:r>
              <a:rPr lang="en-GB" b="1" i="0" u="none" strike="noStrike" baseline="0" dirty="0">
                <a:latin typeface="Cambria" panose="02040503050406030204" pitchFamily="18" charset="0"/>
              </a:rPr>
              <a:t> la </a:t>
            </a:r>
            <a:r>
              <a:rPr lang="en-GB" b="1" i="0" u="none" strike="noStrike" baseline="0" dirty="0" err="1">
                <a:latin typeface="Cambria" panose="02040503050406030204" pitchFamily="18" charset="0"/>
              </a:rPr>
              <a:t>fronte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più</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disse</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rimase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turbato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5FF77F0D-CCA3-814F-9E4B-E701BB20EC6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7A0646A-49F2-27F5-7899-59DD49F12588}"/>
              </a:ext>
            </a:extLst>
          </p:cNvPr>
          <p:cNvSpPr txBox="1">
            <a:spLocks/>
          </p:cNvSpPr>
          <p:nvPr/>
        </p:nvSpPr>
        <p:spPr>
          <a:xfrm>
            <a:off x="0" y="0"/>
            <a:ext cx="4579200" cy="1164824"/>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bowed his head, said no more, </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remained deeply troubled.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D71DB620-8C15-1FE2-A3B9-7D116D288C93}"/>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4034036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EAA88-E158-184E-BFA5-A67474A9F486}"/>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era tra color che son sospesi,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donna mi chiamò beata e bella,</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 che di comandare io la richiesi.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Lucevan li occhi suoi più che la stella;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cominciommi a dir soave e piana,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angelica voce, in sua favella:</a:t>
            </a:r>
          </a:p>
        </p:txBody>
      </p:sp>
      <p:sp>
        <p:nvSpPr>
          <p:cNvPr id="3" name="Text Placeholder 2">
            <a:extLst>
              <a:ext uri="{FF2B5EF4-FFF2-40B4-BE49-F238E27FC236}">
                <a16:creationId xmlns:a16="http://schemas.microsoft.com/office/drawing/2014/main" id="{2D825DA0-3038-AE40-B83D-E2A40FE0143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AD3261F-8551-8C3A-EB5D-739D1D736636}"/>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was among those who are in Limbo. A lady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called me, so blessed and beautiful</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I begged her to command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Her eyes were brighter than the stars,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she spoke in sweet, soft tones,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with an angel’s voice.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ainting of a person&#10;&#10;Description automatically generated with low confidence">
            <a:extLst>
              <a:ext uri="{FF2B5EF4-FFF2-40B4-BE49-F238E27FC236}">
                <a16:creationId xmlns:a16="http://schemas.microsoft.com/office/drawing/2014/main" id="{B965A4F5-9516-4AD3-7FAC-B94AB6A212E7}"/>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89941219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26F6F-6801-8647-A04E-C71E6369A5D3}"/>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a:t>
            </a:r>
            <a:r>
              <a:rPr lang="en-GB" sz="2400" dirty="0">
                <a:latin typeface="Palatino Linotype" panose="02040502050505030304" pitchFamily="18" charset="0"/>
              </a:rPr>
              <a:t>12</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Five hours later</a:t>
            </a:r>
          </a:p>
        </p:txBody>
      </p:sp>
      <p:sp>
        <p:nvSpPr>
          <p:cNvPr id="3" name="Text Placeholder 2">
            <a:extLst>
              <a:ext uri="{FF2B5EF4-FFF2-40B4-BE49-F238E27FC236}">
                <a16:creationId xmlns:a16="http://schemas.microsoft.com/office/drawing/2014/main" id="{E942BC6D-C0DA-AD4F-92F1-3954D8EA077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80884170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4BF7F-83E8-324E-B6C8-E3A088AEA34E}"/>
              </a:ext>
            </a:extLst>
          </p:cNvPr>
          <p:cNvSpPr>
            <a:spLocks noGrp="1"/>
          </p:cNvSpPr>
          <p:nvPr>
            <p:ph type="title"/>
          </p:nvPr>
        </p:nvSpPr>
        <p:spPr/>
        <p:txBody>
          <a:bodyPr/>
          <a:lstStyle/>
          <a:p>
            <a:r>
              <a:rPr lang="en-GB" b="1" i="1" u="none" strike="noStrike" baseline="0" dirty="0">
                <a:latin typeface="Palatino Linotype" panose="02040502050505030304" pitchFamily="18" charset="0"/>
              </a:rPr>
              <a:t>The travellers proceed inland.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They will spend the whole of Easter Day climbing the steep foothills of the area over which Cato presides, which lies outside the Gate of Purgatory itself. </a:t>
            </a:r>
          </a:p>
        </p:txBody>
      </p:sp>
      <p:sp>
        <p:nvSpPr>
          <p:cNvPr id="3" name="Text Placeholder 2">
            <a:extLst>
              <a:ext uri="{FF2B5EF4-FFF2-40B4-BE49-F238E27FC236}">
                <a16:creationId xmlns:a16="http://schemas.microsoft.com/office/drawing/2014/main" id="{527DFF2C-E1D0-AF43-AAAB-E286C9959645}"/>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335326238"/>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91EC1-483C-3D48-8F20-65B827999CC8}"/>
              </a:ext>
            </a:extLst>
          </p:cNvPr>
          <p:cNvSpPr>
            <a:spLocks noGrp="1"/>
          </p:cNvSpPr>
          <p:nvPr>
            <p:ph type="title"/>
          </p:nvPr>
        </p:nvSpPr>
        <p:spPr/>
        <p:txBody>
          <a:bodyPr/>
          <a:lstStyle/>
          <a:p>
            <a:r>
              <a:rPr lang="en-GB" b="1" i="1" u="none" strike="noStrike" baseline="0" dirty="0">
                <a:latin typeface="Palatino Linotype" panose="02040502050505030304" pitchFamily="18" charset="0"/>
              </a:rPr>
              <a:t>Virgil is now the kind of guide who himself needs to ask for guidance.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his request for directions leads into a passionate conversation with a fellow Mantuan which serves to enhance Dante’s reverence for the greatest of poets and to intensify his sadness – and ours </a:t>
            </a:r>
            <a:r>
              <a:rPr lang="en-GB" dirty="0">
                <a:latin typeface="Palatino Linotype" panose="02040502050505030304" pitchFamily="18" charset="0"/>
              </a:rPr>
              <a:t>– </a:t>
            </a:r>
            <a:r>
              <a:rPr lang="en-GB" b="1" i="1" u="none" strike="noStrike" baseline="0" dirty="0">
                <a:latin typeface="Palatino Linotype" panose="02040502050505030304" pitchFamily="18" charset="0"/>
              </a:rPr>
              <a:t>at the thought of Virgil’s eternal exile. </a:t>
            </a:r>
          </a:p>
        </p:txBody>
      </p:sp>
      <p:sp>
        <p:nvSpPr>
          <p:cNvPr id="3" name="Text Placeholder 2">
            <a:extLst>
              <a:ext uri="{FF2B5EF4-FFF2-40B4-BE49-F238E27FC236}">
                <a16:creationId xmlns:a16="http://schemas.microsoft.com/office/drawing/2014/main" id="{E283957B-D69D-944F-91C5-8EFBD367DB2E}"/>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59452556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4832D-E91D-2F45-B30A-3CCE65845315}"/>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vedi là un’anima che, posta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sola soletta, inverso noi riguarda: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quella ne ’nsegnerà la via più tosta.</a:t>
            </a:r>
          </a:p>
        </p:txBody>
      </p:sp>
      <p:sp>
        <p:nvSpPr>
          <p:cNvPr id="3" name="Text Placeholder 2">
            <a:extLst>
              <a:ext uri="{FF2B5EF4-FFF2-40B4-BE49-F238E27FC236}">
                <a16:creationId xmlns:a16="http://schemas.microsoft.com/office/drawing/2014/main" id="{100F605F-FEFE-E143-82A5-966E3539949C}"/>
              </a:ext>
            </a:extLst>
          </p:cNvPr>
          <p:cNvSpPr>
            <a:spLocks noGrp="1"/>
          </p:cNvSpPr>
          <p:nvPr>
            <p:ph type="body" idx="1"/>
          </p:nvPr>
        </p:nvSpPr>
        <p:spPr/>
        <p:txBody>
          <a:bodyPr>
            <a:normAutofit fontScale="25000" lnSpcReduction="20000"/>
          </a:bodyPr>
          <a:lstStyle/>
          <a:p>
            <a:endParaRPr lang="en-US"/>
          </a:p>
        </p:txBody>
      </p:sp>
      <p:sp>
        <p:nvSpPr>
          <p:cNvPr id="8" name="Title 1">
            <a:extLst>
              <a:ext uri="{FF2B5EF4-FFF2-40B4-BE49-F238E27FC236}">
                <a16:creationId xmlns:a16="http://schemas.microsoft.com/office/drawing/2014/main" id="{6D4C59BC-6CA7-CA1E-28C1-896B2D180F7B}"/>
              </a:ext>
            </a:extLst>
          </p:cNvPr>
          <p:cNvSpPr txBox="1">
            <a:spLocks/>
          </p:cNvSpPr>
          <p:nvPr/>
        </p:nvSpPr>
        <p:spPr>
          <a:xfrm>
            <a:off x="0" y="1"/>
            <a:ext cx="4579200" cy="106568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 there sits a soul alone,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looking towards us. He will tell 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quickest path.</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ainting&#10;&#10;Description automatically generated">
            <a:extLst>
              <a:ext uri="{FF2B5EF4-FFF2-40B4-BE49-F238E27FC236}">
                <a16:creationId xmlns:a16="http://schemas.microsoft.com/office/drawing/2014/main" id="{440D80AF-B1EC-0F1A-2A8D-1DCAFDF0A7D1}"/>
              </a:ext>
            </a:extLst>
          </p:cNvPr>
          <p:cNvPicPr>
            <a:picLocks noChangeAspect="1"/>
          </p:cNvPicPr>
          <p:nvPr/>
        </p:nvPicPr>
        <p:blipFill rotWithShape="1">
          <a:blip r:embed="rId2"/>
          <a:srcRect l="4237" r="45400"/>
          <a:stretch/>
        </p:blipFill>
        <p:spPr>
          <a:xfrm>
            <a:off x="6404093" y="-1"/>
            <a:ext cx="2739908" cy="2351315"/>
          </a:xfrm>
          <a:prstGeom prst="rect">
            <a:avLst/>
          </a:prstGeom>
        </p:spPr>
      </p:pic>
    </p:spTree>
    <p:extLst>
      <p:ext uri="{BB962C8B-B14F-4D97-AF65-F5344CB8AC3E}">
        <p14:creationId xmlns:p14="http://schemas.microsoft.com/office/powerpoint/2010/main" val="284608747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DAAF1-9162-8947-B07E-C29651A4C242}"/>
              </a:ext>
            </a:extLst>
          </p:cNvPr>
          <p:cNvSpPr>
            <a:spLocks noGrp="1"/>
          </p:cNvSpPr>
          <p:nvPr>
            <p:ph type="title"/>
          </p:nvPr>
        </p:nvSpPr>
        <p:spPr/>
        <p:txBody>
          <a:bodyPr>
            <a:normAutofit/>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Venimmo</a:t>
            </a:r>
            <a:r>
              <a:rPr lang="en-GB" b="1" i="0" u="none" strike="noStrike" baseline="0" dirty="0">
                <a:latin typeface="Cambria" panose="02040503050406030204" pitchFamily="18" charset="0"/>
              </a:rPr>
              <a:t> a lei: o anima </a:t>
            </a:r>
            <a:r>
              <a:rPr lang="en-GB" b="1" i="0" u="none" strike="noStrike" baseline="0" dirty="0" err="1">
                <a:latin typeface="Cambria" panose="02040503050406030204" pitchFamily="18" charset="0"/>
              </a:rPr>
              <a:t>lombarda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come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stavi</a:t>
            </a:r>
            <a:r>
              <a:rPr lang="en-GB" b="1" i="0" u="none" strike="noStrike" baseline="0" dirty="0">
                <a:latin typeface="Cambria" panose="02040503050406030204" pitchFamily="18" charset="0"/>
              </a:rPr>
              <a:t> altera e </a:t>
            </a:r>
            <a:r>
              <a:rPr lang="en-GB" b="1" i="0" u="none" strike="noStrike" baseline="0" dirty="0" err="1">
                <a:latin typeface="Cambria" panose="02040503050406030204" pitchFamily="18" charset="0"/>
              </a:rPr>
              <a:t>disdegnosa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nel</a:t>
            </a:r>
            <a:r>
              <a:rPr lang="en-GB" b="1" i="0" u="none" strike="noStrike" baseline="0" dirty="0">
                <a:latin typeface="Cambria" panose="02040503050406030204" pitchFamily="18" charset="0"/>
              </a:rPr>
              <a:t> mover de li </a:t>
            </a:r>
            <a:r>
              <a:rPr lang="en-GB" b="1" i="0" u="none" strike="noStrike" baseline="0" dirty="0" err="1">
                <a:latin typeface="Cambria" panose="02040503050406030204" pitchFamily="18" charset="0"/>
              </a:rPr>
              <a:t>occhi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onesta</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tarda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Ella non ci </a:t>
            </a:r>
            <a:r>
              <a:rPr lang="en-GB" b="1" i="0" u="none" strike="noStrike" baseline="0" dirty="0" err="1">
                <a:latin typeface="Cambria" panose="02040503050406030204" pitchFamily="18" charset="0"/>
              </a:rPr>
              <a:t>dicëa</a:t>
            </a:r>
            <a:r>
              <a:rPr lang="en-GB" b="1" i="0" u="none" strike="noStrike" baseline="0" dirty="0">
                <a:latin typeface="Cambria" panose="02040503050406030204" pitchFamily="18" charset="0"/>
              </a:rPr>
              <a:t> alcuna </a:t>
            </a:r>
            <a:r>
              <a:rPr lang="en-GB" b="1" i="0" u="none" strike="noStrike" baseline="0" dirty="0" err="1">
                <a:latin typeface="Cambria" panose="02040503050406030204" pitchFamily="18" charset="0"/>
              </a:rPr>
              <a:t>cosa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ma </a:t>
            </a:r>
            <a:r>
              <a:rPr lang="en-GB" b="1" i="0" u="none" strike="noStrike" baseline="0" dirty="0" err="1">
                <a:latin typeface="Cambria" panose="02040503050406030204" pitchFamily="18" charset="0"/>
              </a:rPr>
              <a:t>lasciavane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gir</a:t>
            </a:r>
            <a:r>
              <a:rPr lang="en-GB" b="1" i="0" u="none" strike="noStrike" baseline="0" dirty="0">
                <a:latin typeface="Cambria" panose="02040503050406030204" pitchFamily="18" charset="0"/>
              </a:rPr>
              <a:t>, solo </a:t>
            </a:r>
            <a:r>
              <a:rPr lang="en-GB" b="1" i="0" u="none" strike="noStrike" baseline="0" dirty="0" err="1">
                <a:latin typeface="Cambria" panose="02040503050406030204" pitchFamily="18" charset="0"/>
              </a:rPr>
              <a:t>sguardando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a </a:t>
            </a:r>
            <a:r>
              <a:rPr lang="en-GB" b="1" i="0" u="none" strike="noStrike" baseline="0" dirty="0" err="1">
                <a:latin typeface="Cambria" panose="02040503050406030204" pitchFamily="18" charset="0"/>
              </a:rPr>
              <a:t>guisa</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leon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quando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posa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6564D1E2-F950-7B47-BBEC-027ABC83B8B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49F8362-C49E-56C9-5466-9F30BA4C640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reached him. Oh, Lombard soul,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how haughty your bearing; how your gaze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moved slowly over us! He said nothing,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let us pass, watching like a resting lion.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ainting&#10;&#10;Description automatically generated">
            <a:extLst>
              <a:ext uri="{FF2B5EF4-FFF2-40B4-BE49-F238E27FC236}">
                <a16:creationId xmlns:a16="http://schemas.microsoft.com/office/drawing/2014/main" id="{7739C600-0665-930F-9ACB-FBCE8C5E55FB}"/>
              </a:ext>
            </a:extLst>
          </p:cNvPr>
          <p:cNvPicPr>
            <a:picLocks noChangeAspect="1"/>
          </p:cNvPicPr>
          <p:nvPr/>
        </p:nvPicPr>
        <p:blipFill rotWithShape="1">
          <a:blip r:embed="rId2"/>
          <a:srcRect l="4237" r="45400"/>
          <a:stretch/>
        </p:blipFill>
        <p:spPr>
          <a:xfrm>
            <a:off x="6404093" y="-1"/>
            <a:ext cx="2739908" cy="2351315"/>
          </a:xfrm>
          <a:prstGeom prst="rect">
            <a:avLst/>
          </a:prstGeom>
        </p:spPr>
      </p:pic>
    </p:spTree>
    <p:extLst>
      <p:ext uri="{BB962C8B-B14F-4D97-AF65-F5344CB8AC3E}">
        <p14:creationId xmlns:p14="http://schemas.microsoft.com/office/powerpoint/2010/main" val="412040237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DAAF1-9162-8947-B07E-C29651A4C242}"/>
              </a:ext>
            </a:extLst>
          </p:cNvPr>
          <p:cNvSpPr>
            <a:spLocks noGrp="1"/>
          </p:cNvSpPr>
          <p:nvPr>
            <p:ph type="title"/>
          </p:nvPr>
        </p:nvSpPr>
        <p:spPr/>
        <p:txBody>
          <a:bodyPr>
            <a:normAutofit/>
          </a:bodyPr>
          <a:lstStyle/>
          <a:p>
            <a:pPr marR="21210"/>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Pur</a:t>
            </a:r>
            <a:r>
              <a:rPr lang="en-GB" b="1" i="0" u="none" strike="noStrike" baseline="0" dirty="0">
                <a:latin typeface="Cambria" panose="02040503050406030204" pitchFamily="18" charset="0"/>
              </a:rPr>
              <a:t> Virgilio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trasse</a:t>
            </a:r>
            <a:r>
              <a:rPr lang="en-GB" b="1" i="0" u="none" strike="noStrike" baseline="0" dirty="0">
                <a:latin typeface="Cambria" panose="02040503050406030204" pitchFamily="18" charset="0"/>
              </a:rPr>
              <a:t> a lei, </a:t>
            </a:r>
            <a:r>
              <a:rPr lang="en-GB" b="1" i="0" u="none" strike="noStrike" baseline="0" dirty="0" err="1">
                <a:latin typeface="Cambria" panose="02040503050406030204" pitchFamily="18" charset="0"/>
              </a:rPr>
              <a:t>pregando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ne </a:t>
            </a:r>
            <a:r>
              <a:rPr lang="en-GB" b="1" i="0" u="none" strike="noStrike" baseline="0" dirty="0" err="1">
                <a:latin typeface="Cambria" panose="02040503050406030204" pitchFamily="18" charset="0"/>
              </a:rPr>
              <a:t>mostrasse</a:t>
            </a:r>
            <a:r>
              <a:rPr lang="en-GB" b="1" i="0" u="none" strike="noStrike" baseline="0" dirty="0">
                <a:latin typeface="Cambria" panose="02040503050406030204" pitchFamily="18" charset="0"/>
              </a:rPr>
              <a:t> la </a:t>
            </a:r>
            <a:r>
              <a:rPr lang="en-GB" b="1" i="0" u="none" strike="noStrike" baseline="0" dirty="0" err="1">
                <a:latin typeface="Cambria" panose="02040503050406030204" pitchFamily="18" charset="0"/>
              </a:rPr>
              <a:t>miglior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salita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quella</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rispuose</a:t>
            </a:r>
            <a:r>
              <a:rPr lang="en-GB" b="1" i="0" u="none" strike="noStrike" baseline="0" dirty="0">
                <a:latin typeface="Cambria" panose="02040503050406030204" pitchFamily="18" charset="0"/>
              </a:rPr>
              <a:t> al </a:t>
            </a:r>
            <a:r>
              <a:rPr lang="en-GB" b="1" i="0" u="none" strike="noStrike" baseline="0" dirty="0" err="1">
                <a:latin typeface="Cambria" panose="02040503050406030204" pitchFamily="18" charset="0"/>
              </a:rPr>
              <a:t>suo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dimando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ma di nostro </a:t>
            </a:r>
            <a:r>
              <a:rPr lang="en-GB" b="1" i="0" u="none" strike="noStrike" baseline="0" dirty="0" err="1">
                <a:latin typeface="Cambria" panose="02040503050406030204" pitchFamily="18" charset="0"/>
              </a:rPr>
              <a:t>paese</a:t>
            </a:r>
            <a:r>
              <a:rPr lang="en-GB" b="1" i="0" u="none" strike="noStrike" baseline="0" dirty="0">
                <a:latin typeface="Cambria" panose="02040503050406030204" pitchFamily="18" charset="0"/>
              </a:rPr>
              <a:t> e de la vita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ci ’</a:t>
            </a:r>
            <a:r>
              <a:rPr lang="en-GB" b="1" i="0" u="none" strike="noStrike" baseline="0" dirty="0" err="1">
                <a:latin typeface="Cambria" panose="02040503050406030204" pitchFamily="18" charset="0"/>
              </a:rPr>
              <a:t>nchiese</a:t>
            </a:r>
            <a:r>
              <a:rPr lang="en-GB" b="1" i="0" u="none" strike="noStrike" baseline="0" dirty="0">
                <a:latin typeface="Cambria" panose="02040503050406030204" pitchFamily="18" charset="0"/>
              </a:rPr>
              <a:t>; e ’l dolce </a:t>
            </a:r>
            <a:r>
              <a:rPr lang="en-GB" b="1" i="0" u="none" strike="noStrike" baseline="0" dirty="0" err="1">
                <a:latin typeface="Cambria" panose="02040503050406030204" pitchFamily="18" charset="0"/>
              </a:rPr>
              <a:t>duca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incominciava</a:t>
            </a:r>
            <a:endParaRPr lang="en-GB" b="1" i="0" u="none" strike="noStrike" baseline="0" dirty="0">
              <a:latin typeface="Cambria" panose="02040503050406030204" pitchFamily="18" charset="0"/>
            </a:endParaRPr>
          </a:p>
        </p:txBody>
      </p:sp>
      <p:sp>
        <p:nvSpPr>
          <p:cNvPr id="3" name="Text Placeholder 2">
            <a:extLst>
              <a:ext uri="{FF2B5EF4-FFF2-40B4-BE49-F238E27FC236}">
                <a16:creationId xmlns:a16="http://schemas.microsoft.com/office/drawing/2014/main" id="{6564D1E2-F950-7B47-BBEC-027ABC83B8BC}"/>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E070C7CD-23F6-F7F0-19C6-4D789522F63F}"/>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 went up to him, asking him</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show us the best way up.</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did not answer directly, but inquired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where we came from and who we were.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my gentle Leader began: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 painting&#10;&#10;Description automatically generated">
            <a:extLst>
              <a:ext uri="{FF2B5EF4-FFF2-40B4-BE49-F238E27FC236}">
                <a16:creationId xmlns:a16="http://schemas.microsoft.com/office/drawing/2014/main" id="{4DEBCC05-24E8-9EB6-11C6-00666F078138}"/>
              </a:ext>
            </a:extLst>
          </p:cNvPr>
          <p:cNvPicPr>
            <a:picLocks noChangeAspect="1"/>
          </p:cNvPicPr>
          <p:nvPr/>
        </p:nvPicPr>
        <p:blipFill rotWithShape="1">
          <a:blip r:embed="rId2"/>
          <a:srcRect l="4237" r="45400"/>
          <a:stretch/>
        </p:blipFill>
        <p:spPr>
          <a:xfrm>
            <a:off x="6404093" y="-1"/>
            <a:ext cx="2739908" cy="2351315"/>
          </a:xfrm>
          <a:prstGeom prst="rect">
            <a:avLst/>
          </a:prstGeom>
        </p:spPr>
      </p:pic>
    </p:spTree>
    <p:extLst>
      <p:ext uri="{BB962C8B-B14F-4D97-AF65-F5344CB8AC3E}">
        <p14:creationId xmlns:p14="http://schemas.microsoft.com/office/powerpoint/2010/main" val="386668754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607FA-B0AA-9943-8D10-C8BA9B0B6982}"/>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Mantüa... </a:t>
            </a:r>
            <a:br>
              <a:rPr lang="en-GB" b="1" i="0" u="none" strike="noStrike" baseline="0">
                <a:latin typeface="Cambria" panose="02040503050406030204" pitchFamily="18" charset="0"/>
              </a:rPr>
            </a:br>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e l’ombra, tutta in sé romita,</a:t>
            </a:r>
            <a:br>
              <a:rPr lang="en-GB" b="1" i="0" u="none" strike="noStrike" baseline="0">
                <a:latin typeface="Cambria" panose="02040503050406030204" pitchFamily="18" charset="0"/>
              </a:rPr>
            </a:br>
            <a:r>
              <a:rPr lang="en-GB" b="1" i="0" u="none" strike="noStrike" baseline="0">
                <a:latin typeface="Cambria" panose="02040503050406030204" pitchFamily="18" charset="0"/>
              </a:rPr>
              <a:t>surse ver’ lui del loco ove pria stava,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dicendo:</a:t>
            </a:r>
          </a:p>
        </p:txBody>
      </p:sp>
      <p:sp>
        <p:nvSpPr>
          <p:cNvPr id="3" name="Text Placeholder 2">
            <a:extLst>
              <a:ext uri="{FF2B5EF4-FFF2-40B4-BE49-F238E27FC236}">
                <a16:creationId xmlns:a16="http://schemas.microsoft.com/office/drawing/2014/main" id="{E6402A50-D541-9F44-90EF-1D53520A74F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D2B559F-596F-1E2F-E3E4-883240BAFB6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Mantua…</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the soul, who had been</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self-absorbed, jumped up, saying: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ainting&#10;&#10;Description automatically generated">
            <a:extLst>
              <a:ext uri="{FF2B5EF4-FFF2-40B4-BE49-F238E27FC236}">
                <a16:creationId xmlns:a16="http://schemas.microsoft.com/office/drawing/2014/main" id="{8B9D55B6-F1A9-D48B-E38D-7B447FAC693B}"/>
              </a:ext>
            </a:extLst>
          </p:cNvPr>
          <p:cNvPicPr>
            <a:picLocks noChangeAspect="1"/>
          </p:cNvPicPr>
          <p:nvPr/>
        </p:nvPicPr>
        <p:blipFill rotWithShape="1">
          <a:blip r:embed="rId2"/>
          <a:srcRect l="55569" r="2785"/>
          <a:stretch/>
        </p:blipFill>
        <p:spPr>
          <a:xfrm>
            <a:off x="6752433" y="-1"/>
            <a:ext cx="2391567" cy="2481944"/>
          </a:xfrm>
          <a:prstGeom prst="rect">
            <a:avLst/>
          </a:prstGeom>
        </p:spPr>
      </p:pic>
    </p:spTree>
    <p:extLst>
      <p:ext uri="{BB962C8B-B14F-4D97-AF65-F5344CB8AC3E}">
        <p14:creationId xmlns:p14="http://schemas.microsoft.com/office/powerpoint/2010/main" val="121672358"/>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DD93A-B0A2-EC42-80DF-6C7502686BD0}"/>
              </a:ext>
            </a:extLst>
          </p:cNvPr>
          <p:cNvSpPr>
            <a:spLocks noGrp="1"/>
          </p:cNvSpPr>
          <p:nvPr>
            <p:ph type="title"/>
          </p:nvPr>
        </p:nvSpPr>
        <p:spPr/>
        <p:txBody>
          <a:bodyPr/>
          <a:lstStyle/>
          <a:p>
            <a:pPr marR="21210"/>
            <a:r>
              <a:rPr lang="en-GB" b="1" i="0" u="none" strike="noStrike" baseline="0">
                <a:latin typeface="Cambria" panose="02040503050406030204" pitchFamily="18" charset="0"/>
              </a:rPr>
              <a:t>SORDELLO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 Mantoano, io son Sordello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la tua terra!</a:t>
            </a:r>
            <a:br>
              <a:rPr lang="en-GB" b="1" i="0" u="none" strike="noStrike" baseline="0">
                <a:latin typeface="Cambria" panose="02040503050406030204" pitchFamily="18" charset="0"/>
              </a:rPr>
            </a:br>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e l’un l’altro abbracciava. </a:t>
            </a:r>
          </a:p>
        </p:txBody>
      </p:sp>
      <p:sp>
        <p:nvSpPr>
          <p:cNvPr id="3" name="Text Placeholder 2">
            <a:extLst>
              <a:ext uri="{FF2B5EF4-FFF2-40B4-BE49-F238E27FC236}">
                <a16:creationId xmlns:a16="http://schemas.microsoft.com/office/drawing/2014/main" id="{4379A046-E8E1-0D4C-9B99-6FAC79927AA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EA6622C-D7D5-1E8B-5B9F-362150F63EC5}"/>
              </a:ext>
            </a:extLst>
          </p:cNvPr>
          <p:cNvSpPr txBox="1">
            <a:spLocks/>
          </p:cNvSpPr>
          <p:nvPr/>
        </p:nvSpPr>
        <p:spPr>
          <a:xfrm>
            <a:off x="0" y="1"/>
            <a:ext cx="4579200" cy="115062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SORDELLO</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Mantuan! I am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Sordello</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from your city!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they embraced.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ainting&#10;&#10;Description automatically generated">
            <a:extLst>
              <a:ext uri="{FF2B5EF4-FFF2-40B4-BE49-F238E27FC236}">
                <a16:creationId xmlns:a16="http://schemas.microsoft.com/office/drawing/2014/main" id="{B7D2561D-D4AC-79F3-EF21-E33BC5CA2F77}"/>
              </a:ext>
            </a:extLst>
          </p:cNvPr>
          <p:cNvPicPr>
            <a:picLocks noChangeAspect="1"/>
          </p:cNvPicPr>
          <p:nvPr/>
        </p:nvPicPr>
        <p:blipFill rotWithShape="1">
          <a:blip r:embed="rId2"/>
          <a:srcRect l="55569" r="2785"/>
          <a:stretch/>
        </p:blipFill>
        <p:spPr>
          <a:xfrm>
            <a:off x="6752433" y="-1"/>
            <a:ext cx="2391567" cy="2481944"/>
          </a:xfrm>
          <a:prstGeom prst="rect">
            <a:avLst/>
          </a:prstGeom>
        </p:spPr>
      </p:pic>
    </p:spTree>
    <p:extLst>
      <p:ext uri="{BB962C8B-B14F-4D97-AF65-F5344CB8AC3E}">
        <p14:creationId xmlns:p14="http://schemas.microsoft.com/office/powerpoint/2010/main" val="115919060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F0023-CC52-BF4C-8DD9-0F43E06659BE}"/>
              </a:ext>
            </a:extLst>
          </p:cNvPr>
          <p:cNvSpPr>
            <a:spLocks noGrp="1"/>
          </p:cNvSpPr>
          <p:nvPr>
            <p:ph type="title"/>
          </p:nvPr>
        </p:nvSpPr>
        <p:spPr/>
        <p:txBody>
          <a:bodyPr/>
          <a:lstStyle/>
          <a:p>
            <a:pPr marR="21210"/>
            <a:r>
              <a:rPr lang="en-GB" b="1" i="0" u="none" strike="noStrike" baseline="0">
                <a:latin typeface="Cambria" panose="02040503050406030204" pitchFamily="18" charset="0"/>
              </a:rPr>
              <a:t>Poscia che l’accoglienze oneste e liete</a:t>
            </a:r>
            <a:br>
              <a:rPr lang="en-GB" b="1" i="0" u="none" strike="noStrike" baseline="0">
                <a:latin typeface="Cambria" panose="02040503050406030204" pitchFamily="18" charset="0"/>
              </a:rPr>
            </a:br>
            <a:r>
              <a:rPr lang="en-GB" b="1" i="0" u="none" strike="noStrike" baseline="0">
                <a:latin typeface="Cambria" panose="02040503050406030204" pitchFamily="18" charset="0"/>
              </a:rPr>
              <a:t>furo iterate tre e quattro volte,</a:t>
            </a:r>
            <a:br>
              <a:rPr lang="en-GB" b="1" i="0" u="none" strike="noStrike" baseline="0">
                <a:latin typeface="Cambria" panose="02040503050406030204" pitchFamily="18" charset="0"/>
              </a:rPr>
            </a:br>
            <a:r>
              <a:rPr lang="en-GB" b="1" i="0" u="none" strike="noStrike" baseline="0">
                <a:latin typeface="Cambria" panose="02040503050406030204" pitchFamily="18" charset="0"/>
              </a:rPr>
              <a:t>Sordel si trasse, e disse: </a:t>
            </a:r>
            <a:br>
              <a:rPr lang="en-GB" b="1" i="0" u="none" strike="noStrike" baseline="0">
                <a:latin typeface="Cambria" panose="02040503050406030204" pitchFamily="18" charset="0"/>
              </a:rPr>
            </a:br>
            <a:r>
              <a:rPr lang="en-GB" b="1" i="0" u="none" strike="noStrike" baseline="0">
                <a:latin typeface="Cambria" panose="02040503050406030204" pitchFamily="18" charset="0"/>
              </a:rPr>
              <a:t>SORDELLO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                                         Voi, chi siete?</a:t>
            </a:r>
          </a:p>
        </p:txBody>
      </p:sp>
      <p:sp>
        <p:nvSpPr>
          <p:cNvPr id="3" name="Text Placeholder 2">
            <a:extLst>
              <a:ext uri="{FF2B5EF4-FFF2-40B4-BE49-F238E27FC236}">
                <a16:creationId xmlns:a16="http://schemas.microsoft.com/office/drawing/2014/main" id="{520615D1-7351-D943-BFE5-A13526E0F77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2CC6945-5DE3-73BF-575F-57BB4985DDBA}"/>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After dignified and joyful greetings,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repeated three or four times, Sordello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drew back, and asked: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SORDELLO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who are you?</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ainting&#10;&#10;Description automatically generated">
            <a:extLst>
              <a:ext uri="{FF2B5EF4-FFF2-40B4-BE49-F238E27FC236}">
                <a16:creationId xmlns:a16="http://schemas.microsoft.com/office/drawing/2014/main" id="{29E1365A-BD32-AF95-9EA8-8C21CA18EDBA}"/>
              </a:ext>
            </a:extLst>
          </p:cNvPr>
          <p:cNvPicPr>
            <a:picLocks noChangeAspect="1"/>
          </p:cNvPicPr>
          <p:nvPr/>
        </p:nvPicPr>
        <p:blipFill rotWithShape="1">
          <a:blip r:embed="rId2"/>
          <a:srcRect l="55569" r="2785"/>
          <a:stretch/>
        </p:blipFill>
        <p:spPr>
          <a:xfrm>
            <a:off x="6752433" y="-1"/>
            <a:ext cx="2391567" cy="2481944"/>
          </a:xfrm>
          <a:prstGeom prst="rect">
            <a:avLst/>
          </a:prstGeom>
        </p:spPr>
      </p:pic>
    </p:spTree>
    <p:extLst>
      <p:ext uri="{BB962C8B-B14F-4D97-AF65-F5344CB8AC3E}">
        <p14:creationId xmlns:p14="http://schemas.microsoft.com/office/powerpoint/2010/main" val="282261803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438B6-B2BB-5A42-BD98-9979732EB621}"/>
              </a:ext>
            </a:extLst>
          </p:cNvPr>
          <p:cNvSpPr>
            <a:spLocks noGrp="1"/>
          </p:cNvSpPr>
          <p:nvPr>
            <p:ph type="title"/>
          </p:nvPr>
        </p:nvSpPr>
        <p:spPr/>
        <p:txBody>
          <a:bodyPr>
            <a:normAutofit/>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Anzi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questo</a:t>
            </a:r>
            <a:r>
              <a:rPr lang="en-GB" b="1" i="0" u="none" strike="noStrike" baseline="0" dirty="0">
                <a:latin typeface="Cambria" panose="02040503050406030204" pitchFamily="18" charset="0"/>
              </a:rPr>
              <a:t> monte </a:t>
            </a:r>
            <a:r>
              <a:rPr lang="en-GB" b="1" i="0" u="none" strike="noStrike" baseline="0" dirty="0" err="1">
                <a:latin typeface="Cambria" panose="02040503050406030204" pitchFamily="18" charset="0"/>
              </a:rPr>
              <a:t>fosser</a:t>
            </a:r>
            <a:r>
              <a:rPr lang="en-GB" b="1" i="0" u="none" strike="noStrike" baseline="0" dirty="0">
                <a:latin typeface="Cambria" panose="02040503050406030204" pitchFamily="18" charset="0"/>
              </a:rPr>
              <a:t> volte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l’anime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degne</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salire</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Dio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fur </a:t>
            </a:r>
            <a:r>
              <a:rPr lang="en-GB" b="1" i="0" u="none" strike="noStrike" baseline="0" dirty="0" err="1">
                <a:latin typeface="Cambria" panose="02040503050406030204" pitchFamily="18" charset="0"/>
              </a:rPr>
              <a:t>l’ossa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mie</a:t>
            </a:r>
            <a:r>
              <a:rPr lang="en-GB" b="1" i="0" u="none" strike="noStrike" baseline="0" dirty="0">
                <a:latin typeface="Cambria" panose="02040503050406030204" pitchFamily="18" charset="0"/>
              </a:rPr>
              <a:t> per </a:t>
            </a:r>
            <a:r>
              <a:rPr lang="en-GB" b="1" i="0" u="none" strike="noStrike" baseline="0" dirty="0" err="1">
                <a:latin typeface="Cambria" panose="02040503050406030204" pitchFamily="18" charset="0"/>
              </a:rPr>
              <a:t>Ottavian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sepolte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Io son Virgilio; e per null’ </a:t>
            </a:r>
            <a:r>
              <a:rPr lang="en-GB" b="1" i="0" u="none" strike="noStrike" baseline="0" dirty="0" err="1">
                <a:latin typeface="Cambria" panose="02040503050406030204" pitchFamily="18" charset="0"/>
              </a:rPr>
              <a:t>altro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lo </a:t>
            </a:r>
            <a:r>
              <a:rPr lang="en-GB" b="1" i="0" u="none" strike="noStrike" baseline="0" dirty="0" err="1">
                <a:latin typeface="Cambria" panose="02040503050406030204" pitchFamily="18" charset="0"/>
              </a:rPr>
              <a:t>ciel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perdei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per non aver </a:t>
            </a:r>
            <a:r>
              <a:rPr lang="en-GB" b="1" i="0" u="none" strike="noStrike" baseline="0" dirty="0" err="1">
                <a:latin typeface="Cambria" panose="02040503050406030204" pitchFamily="18" charset="0"/>
              </a:rPr>
              <a:t>fé</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B8907FD9-3C0E-7C49-A5C4-59098A03FBF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E8EA005-3483-FBED-205C-5399DD569EC2}"/>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Before any souls worthy to ascend to God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had come to this mountain, my bones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were buried by Octavian. I am Virgil.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lost Heaven for no other fault than lack of faith</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5C55CBA-00B4-CB8C-832C-93203DB78AAC}"/>
              </a:ext>
            </a:extLst>
          </p:cNvPr>
          <p:cNvPicPr>
            <a:picLocks noChangeAspect="1"/>
          </p:cNvPicPr>
          <p:nvPr/>
        </p:nvPicPr>
        <p:blipFill rotWithShape="1">
          <a:blip r:embed="rId2"/>
          <a:srcRect l="2540" r="-2540" b="4787"/>
          <a:stretch/>
        </p:blipFill>
        <p:spPr>
          <a:xfrm>
            <a:off x="5802086" y="0"/>
            <a:ext cx="3429000" cy="2382157"/>
          </a:xfrm>
          <a:prstGeom prst="rect">
            <a:avLst/>
          </a:prstGeom>
        </p:spPr>
      </p:pic>
    </p:spTree>
    <p:extLst>
      <p:ext uri="{BB962C8B-B14F-4D97-AF65-F5344CB8AC3E}">
        <p14:creationId xmlns:p14="http://schemas.microsoft.com/office/powerpoint/2010/main" val="1308250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552E-0A43-7147-A3C9-A1CDB7C3A1D7}"/>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Overture</a:t>
            </a:r>
          </a:p>
        </p:txBody>
      </p:sp>
      <p:sp>
        <p:nvSpPr>
          <p:cNvPr id="3" name="Text Placeholder 2">
            <a:extLst>
              <a:ext uri="{FF2B5EF4-FFF2-40B4-BE49-F238E27FC236}">
                <a16:creationId xmlns:a16="http://schemas.microsoft.com/office/drawing/2014/main" id="{38427595-51FD-8047-9C41-FBFDE72CE34F}"/>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several, fabric&#10;&#10;Description automatically generated">
            <a:extLst>
              <a:ext uri="{FF2B5EF4-FFF2-40B4-BE49-F238E27FC236}">
                <a16:creationId xmlns:a16="http://schemas.microsoft.com/office/drawing/2014/main" id="{BA7EFDA9-FC56-1807-EF83-FAAC2133D17E}"/>
              </a:ext>
            </a:extLst>
          </p:cNvPr>
          <p:cNvPicPr>
            <a:picLocks noChangeAspect="1"/>
          </p:cNvPicPr>
          <p:nvPr/>
        </p:nvPicPr>
        <p:blipFill>
          <a:blip r:embed="rId2"/>
          <a:stretch>
            <a:fillRect/>
          </a:stretch>
        </p:blipFill>
        <p:spPr>
          <a:xfrm>
            <a:off x="6844681" y="0"/>
            <a:ext cx="2299319" cy="5143500"/>
          </a:xfrm>
          <a:prstGeom prst="rect">
            <a:avLst/>
          </a:prstGeom>
        </p:spPr>
      </p:pic>
      <p:sp>
        <p:nvSpPr>
          <p:cNvPr id="5" name="TextBox 4">
            <a:extLst>
              <a:ext uri="{FF2B5EF4-FFF2-40B4-BE49-F238E27FC236}">
                <a16:creationId xmlns:a16="http://schemas.microsoft.com/office/drawing/2014/main" id="{65AD3F0A-C8E9-B573-FFF8-9D451662D5AD}"/>
              </a:ext>
            </a:extLst>
          </p:cNvPr>
          <p:cNvSpPr txBox="1"/>
          <p:nvPr/>
        </p:nvSpPr>
        <p:spPr>
          <a:xfrm>
            <a:off x="502920" y="1062990"/>
            <a:ext cx="6001451" cy="1384995"/>
          </a:xfrm>
          <a:prstGeom prst="rect">
            <a:avLst/>
          </a:prstGeom>
          <a:noFill/>
        </p:spPr>
        <p:txBody>
          <a:bodyPr wrap="none" rtlCol="0">
            <a:spAutoFit/>
          </a:bodyPr>
          <a:lstStyle/>
          <a:p>
            <a:r>
              <a:rPr lang="en-GB" sz="2800" b="1" i="1" dirty="0">
                <a:solidFill>
                  <a:srgbClr val="FFFF00"/>
                </a:solidFill>
                <a:latin typeface="Palatino Linotype" panose="02040502050505030304" pitchFamily="18" charset="0"/>
                <a:ea typeface="+mj-ea"/>
                <a:cs typeface="+mj-cs"/>
              </a:rPr>
              <a:t>Dante’s Virgil:</a:t>
            </a:r>
          </a:p>
          <a:p>
            <a:endParaRPr lang="en-US" sz="2800" b="1" i="1" dirty="0">
              <a:solidFill>
                <a:srgbClr val="FFFF00"/>
              </a:solidFill>
              <a:latin typeface="Palatino Linotype" panose="02040502050505030304" pitchFamily="18" charset="0"/>
              <a:ea typeface="+mj-ea"/>
              <a:cs typeface="+mj-cs"/>
            </a:endParaRPr>
          </a:p>
          <a:p>
            <a:r>
              <a:rPr lang="en-US" sz="2800" b="1" i="1" dirty="0">
                <a:solidFill>
                  <a:srgbClr val="FFFF00"/>
                </a:solidFill>
                <a:latin typeface="Palatino Linotype" panose="02040502050505030304" pitchFamily="18" charset="0"/>
                <a:ea typeface="+mj-ea"/>
                <a:cs typeface="+mj-cs"/>
              </a:rPr>
              <a:t>The Tragedy of a ‘More-than-Father’</a:t>
            </a:r>
            <a:endParaRPr lang="en-GB" sz="2800" b="1" i="1" dirty="0">
              <a:solidFill>
                <a:srgbClr val="FFFF00"/>
              </a:solidFill>
              <a:latin typeface="Palatino Linotype" panose="02040502050505030304" pitchFamily="18" charset="0"/>
              <a:ea typeface="+mj-ea"/>
              <a:cs typeface="+mj-cs"/>
            </a:endParaRPr>
          </a:p>
        </p:txBody>
      </p:sp>
    </p:spTree>
    <p:extLst>
      <p:ext uri="{BB962C8B-B14F-4D97-AF65-F5344CB8AC3E}">
        <p14:creationId xmlns:p14="http://schemas.microsoft.com/office/powerpoint/2010/main" val="797803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1E9B9-5E87-AB46-89DA-129A99A3E497}"/>
              </a:ext>
            </a:extLst>
          </p:cNvPr>
          <p:cNvSpPr>
            <a:spLocks noGrp="1"/>
          </p:cNvSpPr>
          <p:nvPr>
            <p:ph type="title"/>
          </p:nvPr>
        </p:nvSpPr>
        <p:spPr/>
        <p:txBody>
          <a:bodyPr>
            <a:normAutofit fontScale="90000"/>
          </a:bodyPr>
          <a:lstStyle/>
          <a:p>
            <a:pPr marR="21210"/>
            <a:r>
              <a:rPr lang="en-GB" b="1" i="0" u="none" strike="noStrike" baseline="0">
                <a:latin typeface="Cambria" panose="02040503050406030204" pitchFamily="18" charset="0"/>
              </a:rPr>
              <a:t>BEATRICE</a:t>
            </a:r>
            <a:br>
              <a:rPr lang="en-GB" b="1" i="0" u="none" strike="noStrike" baseline="0">
                <a:latin typeface="Cambria" panose="02040503050406030204" pitchFamily="18" charset="0"/>
              </a:rPr>
            </a:br>
            <a:r>
              <a:rPr lang="en-GB" b="1" i="0" u="none" strike="noStrike" baseline="0">
                <a:latin typeface="Cambria" panose="02040503050406030204" pitchFamily="18" charset="0"/>
              </a:rPr>
              <a:t>O anima cortese mantoana,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cui la fama ancor nel mondo dura,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durerà quanto ’l mondo lontana,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l’amico mio, e non de la ventura,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ne la diserta piaggia è impedito</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nel cammin, che vòlt’ è per paura;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temo che non sia già sì smarrito,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ch’io mi sia tardi al soccorso levata,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quel ch’i’ ho di lui nel cielo udito.</a:t>
            </a:r>
          </a:p>
        </p:txBody>
      </p:sp>
      <p:sp>
        <p:nvSpPr>
          <p:cNvPr id="3" name="Text Placeholder 2">
            <a:extLst>
              <a:ext uri="{FF2B5EF4-FFF2-40B4-BE49-F238E27FC236}">
                <a16:creationId xmlns:a16="http://schemas.microsoft.com/office/drawing/2014/main" id="{1633B91D-4510-2A43-928C-E8DC298C854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62B0994-059F-EBF3-0C6D-77FE019F1EE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Courteous Mantuan soul, whose fame is eternal,</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friend has turned back in fear</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hindered in his journey on the desert slope,</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gone so far astray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I may have come too late to help him.</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ainting of a person&#10;&#10;Description automatically generated with low confidence">
            <a:extLst>
              <a:ext uri="{FF2B5EF4-FFF2-40B4-BE49-F238E27FC236}">
                <a16:creationId xmlns:a16="http://schemas.microsoft.com/office/drawing/2014/main" id="{9D516EE7-FB74-1A47-ABF4-95D0195BD1CB}"/>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369076987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438B6-B2BB-5A42-BD98-9979732EB621}"/>
              </a:ext>
            </a:extLst>
          </p:cNvPr>
          <p:cNvSpPr>
            <a:spLocks noGrp="1"/>
          </p:cNvSpPr>
          <p:nvPr>
            <p:ph type="title"/>
          </p:nvPr>
        </p:nvSpPr>
        <p:spPr/>
        <p:txBody>
          <a:bodyPr>
            <a:normAutofit/>
          </a:bodyPr>
          <a:lstStyle/>
          <a:p>
            <a:pPr marR="21210"/>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Così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rispuose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allora</a:t>
            </a:r>
            <a:r>
              <a:rPr lang="en-GB" b="1" i="0" u="none" strike="noStrike" baseline="0" dirty="0">
                <a:latin typeface="Cambria" panose="02040503050406030204" pitchFamily="18" charset="0"/>
              </a:rPr>
              <a:t> il </a:t>
            </a:r>
            <a:r>
              <a:rPr lang="en-GB" b="1" i="0" u="none" strike="noStrike" baseline="0" dirty="0" err="1">
                <a:latin typeface="Cambria" panose="02040503050406030204" pitchFamily="18" charset="0"/>
              </a:rPr>
              <a:t>duca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Qual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colui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cosa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innanzi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sé</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sùbita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vede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ond</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maraviglia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crede</a:t>
            </a:r>
            <a:r>
              <a:rPr lang="en-GB" b="1" i="0" u="none" strike="noStrike" baseline="0" dirty="0">
                <a:latin typeface="Cambria" panose="02040503050406030204" pitchFamily="18" charset="0"/>
              </a:rPr>
              <a:t> e non, </a:t>
            </a:r>
            <a:r>
              <a:rPr lang="en-GB" b="1" i="0" u="none" strike="noStrike" baseline="0" dirty="0" err="1">
                <a:latin typeface="Cambria" panose="02040503050406030204" pitchFamily="18" charset="0"/>
              </a:rPr>
              <a:t>dicendo</a:t>
            </a:r>
            <a:r>
              <a:rPr lang="en-GB" b="1" i="0" u="none" strike="noStrike" baseline="0" dirty="0">
                <a:latin typeface="Cambria" panose="02040503050406030204" pitchFamily="18" charset="0"/>
              </a:rPr>
              <a:t> “Ella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tal</a:t>
            </a:r>
            <a:r>
              <a:rPr lang="en-GB" b="1" i="0" u="none" strike="noStrike" baseline="0" dirty="0">
                <a:latin typeface="Cambria" panose="02040503050406030204" pitchFamily="18" charset="0"/>
              </a:rPr>
              <a:t> parve </a:t>
            </a:r>
            <a:r>
              <a:rPr lang="en-GB" b="1" i="0" u="none" strike="noStrike" baseline="0" dirty="0" err="1">
                <a:latin typeface="Cambria" panose="02040503050406030204" pitchFamily="18" charset="0"/>
              </a:rPr>
              <a:t>quelli</a:t>
            </a:r>
            <a:r>
              <a:rPr lang="en-GB" b="1" i="0" u="none" strike="noStrike" baseline="0" dirty="0">
                <a:latin typeface="Cambria" panose="02040503050406030204" pitchFamily="18" charset="0"/>
              </a:rPr>
              <a:t>; e poi </a:t>
            </a:r>
            <a:r>
              <a:rPr lang="en-GB" b="1" i="0" u="none" strike="noStrike" baseline="0" dirty="0" err="1">
                <a:latin typeface="Cambria" panose="02040503050406030204" pitchFamily="18" charset="0"/>
              </a:rPr>
              <a:t>chinò</a:t>
            </a:r>
            <a:r>
              <a:rPr lang="en-GB" b="1" i="0" u="none" strike="noStrike" baseline="0" dirty="0">
                <a:latin typeface="Cambria" panose="02040503050406030204" pitchFamily="18" charset="0"/>
              </a:rPr>
              <a:t> le </a:t>
            </a:r>
            <a:r>
              <a:rPr lang="en-GB" b="1" i="0" u="none" strike="noStrike" baseline="0" dirty="0" err="1">
                <a:latin typeface="Cambria" panose="02040503050406030204" pitchFamily="18" charset="0"/>
              </a:rPr>
              <a:t>ciglia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umilmente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ritornò</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lui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a:t>
            </a:r>
            <a:r>
              <a:rPr lang="en-GB" b="1" i="0" u="none" strike="noStrike" baseline="0" dirty="0" err="1">
                <a:latin typeface="Cambria" panose="02040503050406030204" pitchFamily="18" charset="0"/>
              </a:rPr>
              <a:t>abbracciòl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là</a:t>
            </a:r>
            <a:r>
              <a:rPr lang="en-GB" b="1" i="0" u="none" strike="noStrike" baseline="0" dirty="0">
                <a:latin typeface="Cambria" panose="02040503050406030204" pitchFamily="18" charset="0"/>
              </a:rPr>
              <a:t> ’ve ’l minor </a:t>
            </a:r>
            <a:r>
              <a:rPr lang="en-GB" b="1" i="0" u="none" strike="noStrike" baseline="0" dirty="0" err="1">
                <a:latin typeface="Cambria" panose="02040503050406030204" pitchFamily="18" charset="0"/>
              </a:rPr>
              <a:t>s’appiglia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B8907FD9-3C0E-7C49-A5C4-59098A03FBF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BCB78DF-B8A8-25A8-7E2D-9A0D99F00BA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was my Leader’s answer. The other</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was like a man who sees something stupefying</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believes and disbelieves, says ‘It is…it is not!’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Then bent his head, approached again,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embraced his knees most humbly.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stone&#10;&#10;Description automatically generated">
            <a:extLst>
              <a:ext uri="{FF2B5EF4-FFF2-40B4-BE49-F238E27FC236}">
                <a16:creationId xmlns:a16="http://schemas.microsoft.com/office/drawing/2014/main" id="{1622663B-1DA7-8BFD-798F-4DE357B2AAF3}"/>
              </a:ext>
            </a:extLst>
          </p:cNvPr>
          <p:cNvPicPr>
            <a:picLocks noChangeAspect="1"/>
          </p:cNvPicPr>
          <p:nvPr/>
        </p:nvPicPr>
        <p:blipFill rotWithShape="1">
          <a:blip r:embed="rId2"/>
          <a:srcRect l="3355" r="21561"/>
          <a:stretch/>
        </p:blipFill>
        <p:spPr>
          <a:xfrm>
            <a:off x="5921829" y="0"/>
            <a:ext cx="3222171" cy="2696750"/>
          </a:xfrm>
          <a:prstGeom prst="rect">
            <a:avLst/>
          </a:prstGeom>
        </p:spPr>
      </p:pic>
    </p:spTree>
    <p:extLst>
      <p:ext uri="{BB962C8B-B14F-4D97-AF65-F5344CB8AC3E}">
        <p14:creationId xmlns:p14="http://schemas.microsoft.com/office/powerpoint/2010/main" val="161717250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94979-CCFD-AF4B-9EB4-B99047237CE3}"/>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SORDELLO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O gloria di Latin,                per cui</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mostrò</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ciò</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potea</a:t>
            </a:r>
            <a:r>
              <a:rPr lang="en-GB" b="1" i="0" u="none" strike="noStrike" baseline="0" dirty="0">
                <a:latin typeface="Cambria" panose="02040503050406030204" pitchFamily="18" charset="0"/>
              </a:rPr>
              <a:t> la lingua nostra,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o </a:t>
            </a:r>
            <a:r>
              <a:rPr lang="en-GB" b="1" i="0" u="none" strike="noStrike" baseline="0" dirty="0" err="1">
                <a:latin typeface="Cambria" panose="02040503050406030204" pitchFamily="18" charset="0"/>
              </a:rPr>
              <a:t>pregio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etterno</a:t>
            </a:r>
            <a:r>
              <a:rPr lang="en-GB" b="1" i="0" u="none" strike="noStrike" baseline="0" dirty="0">
                <a:latin typeface="Cambria" panose="02040503050406030204" pitchFamily="18" charset="0"/>
              </a:rPr>
              <a:t> del loco </a:t>
            </a:r>
            <a:r>
              <a:rPr lang="en-GB" b="1" i="0" u="none" strike="noStrike" baseline="0" dirty="0" err="1">
                <a:latin typeface="Cambria" panose="02040503050406030204" pitchFamily="18" charset="0"/>
              </a:rPr>
              <a:t>ond</a:t>
            </a:r>
            <a:r>
              <a:rPr lang="en-GB" b="1" i="0" u="none" strike="noStrike" baseline="0" dirty="0">
                <a:latin typeface="Cambria" panose="02040503050406030204" pitchFamily="18" charset="0"/>
              </a:rPr>
              <a:t>’ io </a:t>
            </a:r>
            <a:r>
              <a:rPr lang="en-GB" b="1" i="0" u="none" strike="noStrike" baseline="0" dirty="0" err="1">
                <a:latin typeface="Cambria" panose="02040503050406030204" pitchFamily="18" charset="0"/>
              </a:rPr>
              <a:t>fui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qual </a:t>
            </a:r>
            <a:r>
              <a:rPr lang="en-GB" b="1" i="0" u="none" strike="noStrike" baseline="0" dirty="0" err="1">
                <a:latin typeface="Cambria" panose="02040503050406030204" pitchFamily="18" charset="0"/>
              </a:rPr>
              <a:t>merito</a:t>
            </a:r>
            <a:r>
              <a:rPr lang="en-GB" b="1" i="0" u="none" strike="noStrike" baseline="0" dirty="0">
                <a:latin typeface="Cambria" panose="02040503050406030204" pitchFamily="18" charset="0"/>
              </a:rPr>
              <a:t> o qual grazia mi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mostra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S’io</a:t>
            </a:r>
            <a:r>
              <a:rPr lang="en-GB" b="1" i="0" u="none" strike="noStrike" baseline="0" dirty="0">
                <a:latin typeface="Cambria" panose="02040503050406030204" pitchFamily="18" charset="0"/>
              </a:rPr>
              <a:t> son </a:t>
            </a:r>
            <a:r>
              <a:rPr lang="en-GB" b="1" i="0" u="none" strike="noStrike" baseline="0" dirty="0" err="1">
                <a:latin typeface="Cambria" panose="02040503050406030204" pitchFamily="18" charset="0"/>
              </a:rPr>
              <a:t>d’udir</a:t>
            </a:r>
            <a:r>
              <a:rPr lang="en-GB" b="1" i="0" u="none" strike="noStrike" baseline="0" dirty="0">
                <a:latin typeface="Cambria" panose="02040503050406030204" pitchFamily="18" charset="0"/>
              </a:rPr>
              <a:t> le </a:t>
            </a:r>
            <a:r>
              <a:rPr lang="en-GB" b="1" i="0" u="none" strike="noStrike" baseline="0" dirty="0" err="1">
                <a:latin typeface="Cambria" panose="02040503050406030204" pitchFamily="18" charset="0"/>
              </a:rPr>
              <a:t>tue</a:t>
            </a:r>
            <a:r>
              <a:rPr lang="en-GB" b="1" i="0" u="none" strike="noStrike" baseline="0" dirty="0">
                <a:latin typeface="Cambria" panose="02040503050406030204" pitchFamily="18" charset="0"/>
              </a:rPr>
              <a:t> parole </a:t>
            </a:r>
            <a:r>
              <a:rPr lang="en-GB" b="1" i="0" u="none" strike="noStrike" baseline="0" dirty="0" err="1">
                <a:latin typeface="Cambria" panose="02040503050406030204" pitchFamily="18" charset="0"/>
              </a:rPr>
              <a:t>degno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dimmi</a:t>
            </a:r>
            <a:r>
              <a:rPr lang="en-GB" b="1" i="0" u="none" strike="noStrike" baseline="0" dirty="0">
                <a:latin typeface="Cambria" panose="02040503050406030204" pitchFamily="18" charset="0"/>
              </a:rPr>
              <a:t> se </a:t>
            </a:r>
            <a:r>
              <a:rPr lang="en-GB" b="1" i="0" u="none" strike="noStrike" baseline="0" dirty="0" err="1">
                <a:latin typeface="Cambria" panose="02040503050406030204" pitchFamily="18" charset="0"/>
              </a:rPr>
              <a:t>vien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d’inferno</a:t>
            </a:r>
            <a:r>
              <a:rPr lang="en-GB" b="1" i="0" u="none" strike="noStrike" baseline="0" dirty="0">
                <a:latin typeface="Cambria" panose="02040503050406030204" pitchFamily="18" charset="0"/>
              </a:rPr>
              <a:t>, e di qual </a:t>
            </a:r>
            <a:r>
              <a:rPr lang="en-GB" b="1" i="0" u="none" strike="noStrike" baseline="0" dirty="0" err="1">
                <a:latin typeface="Cambria" panose="02040503050406030204" pitchFamily="18" charset="0"/>
              </a:rPr>
              <a:t>chiostra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8B909F6C-8B0A-6349-B910-0660390B59B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C74A29F-F8D8-AF90-1C1A-298BD3EF634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SORDELLO</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Glory of the Latin race! You</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whose hands our language was supreme;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the eternal honour of my native place,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how have I deserved the blessing of seeing you?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I am worthy to hear you speak, tell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you come from Hell, and from what part of it?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stone&#10;&#10;Description automatically generated">
            <a:extLst>
              <a:ext uri="{FF2B5EF4-FFF2-40B4-BE49-F238E27FC236}">
                <a16:creationId xmlns:a16="http://schemas.microsoft.com/office/drawing/2014/main" id="{6AC335BA-F355-C0EF-D0D9-82413A0E48DB}"/>
              </a:ext>
            </a:extLst>
          </p:cNvPr>
          <p:cNvPicPr>
            <a:picLocks noChangeAspect="1"/>
          </p:cNvPicPr>
          <p:nvPr/>
        </p:nvPicPr>
        <p:blipFill rotWithShape="1">
          <a:blip r:embed="rId2"/>
          <a:srcRect l="3355" r="21561"/>
          <a:stretch/>
        </p:blipFill>
        <p:spPr>
          <a:xfrm>
            <a:off x="5921829" y="0"/>
            <a:ext cx="3222171" cy="2696750"/>
          </a:xfrm>
          <a:prstGeom prst="rect">
            <a:avLst/>
          </a:prstGeom>
        </p:spPr>
      </p:pic>
    </p:spTree>
    <p:extLst>
      <p:ext uri="{BB962C8B-B14F-4D97-AF65-F5344CB8AC3E}">
        <p14:creationId xmlns:p14="http://schemas.microsoft.com/office/powerpoint/2010/main" val="2567666800"/>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A8278-2AC2-F342-B355-5BB558311CE6}"/>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tutt’ i cerchi del dolente regno,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                         son io di qua venuto;</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virtù del ciel mi mosse, e con lei vegno.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per far, ma per non fare ho perduto</a:t>
            </a:r>
            <a:br>
              <a:rPr lang="en-GB" b="1" i="0" u="none" strike="noStrike" baseline="0">
                <a:latin typeface="Cambria" panose="02040503050406030204" pitchFamily="18" charset="0"/>
              </a:rPr>
            </a:br>
            <a:r>
              <a:rPr lang="en-GB" b="1" i="0" u="none" strike="noStrike" baseline="0">
                <a:latin typeface="Cambria" panose="02040503050406030204" pitchFamily="18" charset="0"/>
              </a:rPr>
              <a:t>a veder l’alto Sol che tu disiri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che fu tardi per me conosciuto.</a:t>
            </a:r>
          </a:p>
        </p:txBody>
      </p:sp>
      <p:sp>
        <p:nvSpPr>
          <p:cNvPr id="3" name="Text Placeholder 2">
            <a:extLst>
              <a:ext uri="{FF2B5EF4-FFF2-40B4-BE49-F238E27FC236}">
                <a16:creationId xmlns:a16="http://schemas.microsoft.com/office/drawing/2014/main" id="{C312F7E8-8888-CC48-9041-BC2BC30AC72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867014B-79C1-3464-9432-C4BD75513F9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Through all the circles of that doleful kingdom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have come here. A heavenly power set me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motion and brought me 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It was not what I did, but what I did not do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lost me the sight of the Sun for which you long,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which I learned about too late.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5FEDC376-BBFD-EED2-15A7-84C92A5F89CF}"/>
              </a:ext>
            </a:extLst>
          </p:cNvPr>
          <p:cNvPicPr>
            <a:picLocks noChangeAspect="1"/>
          </p:cNvPicPr>
          <p:nvPr/>
        </p:nvPicPr>
        <p:blipFill rotWithShape="1">
          <a:blip r:embed="rId2"/>
          <a:srcRect l="48889" t="7563"/>
          <a:stretch/>
        </p:blipFill>
        <p:spPr>
          <a:xfrm>
            <a:off x="7391400" y="0"/>
            <a:ext cx="1752600" cy="3592286"/>
          </a:xfrm>
          <a:prstGeom prst="rect">
            <a:avLst/>
          </a:prstGeom>
        </p:spPr>
      </p:pic>
    </p:spTree>
    <p:extLst>
      <p:ext uri="{BB962C8B-B14F-4D97-AF65-F5344CB8AC3E}">
        <p14:creationId xmlns:p14="http://schemas.microsoft.com/office/powerpoint/2010/main" val="190742143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F49E7-721E-5F4D-AB46-5809F5CB1CA0}"/>
              </a:ext>
            </a:extLst>
          </p:cNvPr>
          <p:cNvSpPr>
            <a:spLocks noGrp="1"/>
          </p:cNvSpPr>
          <p:nvPr>
            <p:ph type="title"/>
          </p:nvPr>
        </p:nvSpPr>
        <p:spPr/>
        <p:txBody>
          <a:bodyPr/>
          <a:lstStyle/>
          <a:p>
            <a:pPr marR="21210"/>
            <a:r>
              <a:rPr lang="en-GB" b="1" i="0" u="none" strike="noStrike" baseline="0">
                <a:latin typeface="Cambria" panose="02040503050406030204" pitchFamily="18" charset="0"/>
              </a:rPr>
              <a:t>   Luogo è là giù non tristo di martìri,</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di tenebre solo, ove i lamenti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suonan come guai, ma son sospiri.</a:t>
            </a:r>
            <a:br>
              <a:rPr lang="en-GB" b="1" i="0" u="none" strike="noStrike" baseline="0">
                <a:latin typeface="Cambria" panose="02040503050406030204" pitchFamily="18" charset="0"/>
              </a:rPr>
            </a:br>
            <a:r>
              <a:rPr lang="en-GB" b="1" i="0" u="none" strike="noStrike" baseline="0">
                <a:latin typeface="Cambria" panose="02040503050406030204" pitchFamily="18" charset="0"/>
              </a:rPr>
              <a:t>Quivi sto io coi pargoli innocenti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dai denti morsi de la morte avante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fosser da l’umana colpa essenti;</a:t>
            </a:r>
          </a:p>
        </p:txBody>
      </p:sp>
      <p:sp>
        <p:nvSpPr>
          <p:cNvPr id="3" name="Text Placeholder 2">
            <a:extLst>
              <a:ext uri="{FF2B5EF4-FFF2-40B4-BE49-F238E27FC236}">
                <a16:creationId xmlns:a16="http://schemas.microsoft.com/office/drawing/2014/main" id="{6C7AC537-E9E8-5345-B7B7-38E0D380943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BF2E7AC-D306-F188-6FA6-6EEE90E2D1EE}"/>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is a place below, sad not with torment,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only with darkness, where there is no wailing,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only sighs. There I dwell, among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innocent children, seized by the jaws of death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before they could be cleansed of human guilt.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AC0EA17-C65F-8EBB-E6DF-AD0B9DB58F55}"/>
              </a:ext>
            </a:extLst>
          </p:cNvPr>
          <p:cNvPicPr>
            <a:picLocks noChangeAspect="1"/>
          </p:cNvPicPr>
          <p:nvPr/>
        </p:nvPicPr>
        <p:blipFill rotWithShape="1">
          <a:blip r:embed="rId2"/>
          <a:srcRect l="48889" t="7563"/>
          <a:stretch/>
        </p:blipFill>
        <p:spPr>
          <a:xfrm>
            <a:off x="7391400" y="0"/>
            <a:ext cx="1752600" cy="3592286"/>
          </a:xfrm>
          <a:prstGeom prst="rect">
            <a:avLst/>
          </a:prstGeom>
        </p:spPr>
      </p:pic>
    </p:spTree>
    <p:extLst>
      <p:ext uri="{BB962C8B-B14F-4D97-AF65-F5344CB8AC3E}">
        <p14:creationId xmlns:p14="http://schemas.microsoft.com/office/powerpoint/2010/main" val="183355694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8BD54-AFB8-6846-83F0-AB145845A60F}"/>
              </a:ext>
            </a:extLst>
          </p:cNvPr>
          <p:cNvSpPr>
            <a:spLocks noGrp="1"/>
          </p:cNvSpPr>
          <p:nvPr>
            <p:ph type="title"/>
          </p:nvPr>
        </p:nvSpPr>
        <p:spPr/>
        <p:txBody>
          <a:bodyPr/>
          <a:lstStyle/>
          <a:p>
            <a:pPr marR="21210"/>
            <a:r>
              <a:rPr lang="en-GB" b="1" i="0" u="none" strike="noStrike" baseline="0">
                <a:latin typeface="Cambria" panose="02040503050406030204" pitchFamily="18" charset="0"/>
              </a:rPr>
              <a:t>quivi sto io con quei che le tre sante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virtù non si vestiro, e sanza vizio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conobber l’altre e seguir tutte quante.</a:t>
            </a:r>
          </a:p>
        </p:txBody>
      </p:sp>
      <p:sp>
        <p:nvSpPr>
          <p:cNvPr id="3" name="Text Placeholder 2">
            <a:extLst>
              <a:ext uri="{FF2B5EF4-FFF2-40B4-BE49-F238E27FC236}">
                <a16:creationId xmlns:a16="http://schemas.microsoft.com/office/drawing/2014/main" id="{0EA259A5-E07B-1F4D-8116-F84AED9B252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DC4D313-CEA8-216D-03AC-D2F9613C3D84}"/>
              </a:ext>
            </a:extLst>
          </p:cNvPr>
          <p:cNvSpPr txBox="1">
            <a:spLocks/>
          </p:cNvSpPr>
          <p:nvPr/>
        </p:nvSpPr>
        <p:spPr>
          <a:xfrm>
            <a:off x="0" y="0"/>
            <a:ext cx="4733365" cy="96278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I dwell with those who did not know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three holy virtues, Faith, Hope and Love,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sinless, knew the others and practised them all.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BD846473-1BB5-6FB6-2EFA-DF4B12BDB779}"/>
              </a:ext>
            </a:extLst>
          </p:cNvPr>
          <p:cNvPicPr>
            <a:picLocks noChangeAspect="1"/>
          </p:cNvPicPr>
          <p:nvPr/>
        </p:nvPicPr>
        <p:blipFill rotWithShape="1">
          <a:blip r:embed="rId2"/>
          <a:srcRect l="48889" t="7563"/>
          <a:stretch/>
        </p:blipFill>
        <p:spPr>
          <a:xfrm>
            <a:off x="7391400" y="0"/>
            <a:ext cx="1752600" cy="3592286"/>
          </a:xfrm>
          <a:prstGeom prst="rect">
            <a:avLst/>
          </a:prstGeom>
        </p:spPr>
      </p:pic>
    </p:spTree>
    <p:extLst>
      <p:ext uri="{BB962C8B-B14F-4D97-AF65-F5344CB8AC3E}">
        <p14:creationId xmlns:p14="http://schemas.microsoft.com/office/powerpoint/2010/main" val="100777820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C3ED6-C1C4-3445-863A-4EA783D8A234}"/>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13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Easter Monday </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Sunrise</a:t>
            </a:r>
          </a:p>
        </p:txBody>
      </p:sp>
      <p:sp>
        <p:nvSpPr>
          <p:cNvPr id="3" name="Text Placeholder 2">
            <a:extLst>
              <a:ext uri="{FF2B5EF4-FFF2-40B4-BE49-F238E27FC236}">
                <a16:creationId xmlns:a16="http://schemas.microsoft.com/office/drawing/2014/main" id="{FB1544CA-68BC-8746-852B-D6D77793402E}"/>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83541474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D1A12-F28E-E542-8E82-727120D22640}"/>
              </a:ext>
            </a:extLst>
          </p:cNvPr>
          <p:cNvSpPr>
            <a:spLocks noGrp="1"/>
          </p:cNvSpPr>
          <p:nvPr>
            <p:ph type="title"/>
          </p:nvPr>
        </p:nvSpPr>
        <p:spPr/>
        <p:txBody>
          <a:bodyPr/>
          <a:lstStyle/>
          <a:p>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After sunset on Easter Day, Dante fell into a prolonged sleep.</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Well after sunrise on the Monday, he awoke in alarm from a dream in which he thought he was being borne aloft by an eagle.</a:t>
            </a:r>
          </a:p>
        </p:txBody>
      </p:sp>
      <p:sp>
        <p:nvSpPr>
          <p:cNvPr id="3" name="Text Placeholder 2">
            <a:extLst>
              <a:ext uri="{FF2B5EF4-FFF2-40B4-BE49-F238E27FC236}">
                <a16:creationId xmlns:a16="http://schemas.microsoft.com/office/drawing/2014/main" id="{821E1157-F357-A248-9162-16BF4A218A8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64DF3F1A-7463-AB99-5E78-C218C7CCB471}"/>
              </a:ext>
            </a:extLst>
          </p:cNvPr>
          <p:cNvPicPr>
            <a:picLocks noChangeAspect="1"/>
          </p:cNvPicPr>
          <p:nvPr/>
        </p:nvPicPr>
        <p:blipFill rotWithShape="1">
          <a:blip r:embed="rId2"/>
          <a:srcRect l="4760" t="2822" r="3021" b="2927"/>
          <a:stretch/>
        </p:blipFill>
        <p:spPr>
          <a:xfrm>
            <a:off x="6337749" y="0"/>
            <a:ext cx="2806251" cy="3127248"/>
          </a:xfrm>
          <a:prstGeom prst="rect">
            <a:avLst/>
          </a:prstGeom>
        </p:spPr>
      </p:pic>
      <p:cxnSp>
        <p:nvCxnSpPr>
          <p:cNvPr id="5" name="Straight Connector 4">
            <a:extLst>
              <a:ext uri="{FF2B5EF4-FFF2-40B4-BE49-F238E27FC236}">
                <a16:creationId xmlns:a16="http://schemas.microsoft.com/office/drawing/2014/main" id="{F3822E27-11DF-97E0-6F9F-F5D1C05EC9F5}"/>
              </a:ext>
            </a:extLst>
          </p:cNvPr>
          <p:cNvCxnSpPr>
            <a:cxnSpLocks/>
          </p:cNvCxnSpPr>
          <p:nvPr/>
        </p:nvCxnSpPr>
        <p:spPr>
          <a:xfrm>
            <a:off x="6270229" y="2876617"/>
            <a:ext cx="0" cy="24631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8995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6EE4C-78CA-C547-AE7C-A290A2DB6B76}"/>
              </a:ext>
            </a:extLst>
          </p:cNvPr>
          <p:cNvSpPr>
            <a:spLocks noGrp="1"/>
          </p:cNvSpPr>
          <p:nvPr>
            <p:ph type="title"/>
          </p:nvPr>
        </p:nvSpPr>
        <p:spPr/>
        <p:txBody>
          <a:bodyPr/>
          <a:lstStyle/>
          <a:p>
            <a:r>
              <a:rPr lang="en-GB" b="1" i="1" u="none" strike="noStrike" baseline="0" dirty="0">
                <a:latin typeface="Palatino Linotype" panose="02040502050505030304" pitchFamily="18" charset="0"/>
              </a:rPr>
              <a:t>He will now learn that his dream was a veiled perception of a true event.</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has been carried up to the Gate of Purgatory by St Lucy, his patron saint.</a:t>
            </a:r>
          </a:p>
        </p:txBody>
      </p:sp>
      <p:sp>
        <p:nvSpPr>
          <p:cNvPr id="3" name="Text Placeholder 2">
            <a:extLst>
              <a:ext uri="{FF2B5EF4-FFF2-40B4-BE49-F238E27FC236}">
                <a16:creationId xmlns:a16="http://schemas.microsoft.com/office/drawing/2014/main" id="{CE39C789-502D-7945-887A-282D6EB2975E}"/>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6B7D502B-A0FF-5B04-10BC-47DFCE5ED08E}"/>
              </a:ext>
            </a:extLst>
          </p:cNvPr>
          <p:cNvPicPr>
            <a:picLocks noChangeAspect="1"/>
          </p:cNvPicPr>
          <p:nvPr/>
        </p:nvPicPr>
        <p:blipFill rotWithShape="1">
          <a:blip r:embed="rId2"/>
          <a:srcRect l="4760" t="2822" r="3021" b="2927"/>
          <a:stretch/>
        </p:blipFill>
        <p:spPr>
          <a:xfrm>
            <a:off x="6337749" y="0"/>
            <a:ext cx="2806251" cy="3127248"/>
          </a:xfrm>
          <a:prstGeom prst="rect">
            <a:avLst/>
          </a:prstGeom>
        </p:spPr>
      </p:pic>
      <p:cxnSp>
        <p:nvCxnSpPr>
          <p:cNvPr id="5" name="Straight Connector 4">
            <a:extLst>
              <a:ext uri="{FF2B5EF4-FFF2-40B4-BE49-F238E27FC236}">
                <a16:creationId xmlns:a16="http://schemas.microsoft.com/office/drawing/2014/main" id="{94812476-042D-E8F2-52F0-0B97BACBDF6F}"/>
              </a:ext>
            </a:extLst>
          </p:cNvPr>
          <p:cNvCxnSpPr>
            <a:cxnSpLocks/>
          </p:cNvCxnSpPr>
          <p:nvPr/>
        </p:nvCxnSpPr>
        <p:spPr>
          <a:xfrm>
            <a:off x="6270229" y="2876617"/>
            <a:ext cx="0" cy="24631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956338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DDABB-AFF4-7343-8FE9-23F557AABACF}"/>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Da la faccia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mi fuggì ’l sonno, e diventa’ ismorto,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fa l’uom che, spaventato, agghiaccia.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Dallato m’era solo il mio conforto,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sole er’ alto già più che due ore,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viso m’era a la marina torto.</a:t>
            </a:r>
          </a:p>
        </p:txBody>
      </p:sp>
      <p:sp>
        <p:nvSpPr>
          <p:cNvPr id="3" name="Text Placeholder 2">
            <a:extLst>
              <a:ext uri="{FF2B5EF4-FFF2-40B4-BE49-F238E27FC236}">
                <a16:creationId xmlns:a16="http://schemas.microsoft.com/office/drawing/2014/main" id="{CAB8CA18-5EFC-B24F-AE52-04D5591D1114}"/>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89A63D9-1C71-B592-0D38-F893D78E477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woke I turned pale,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though chilled with fear. Beside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was my Comforter, alone, and the sun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was already two hours high, and my face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was turned towards the sea.	</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4175829211"/>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6962-43F9-CE4B-99A7-95DF09756B0C}"/>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 </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aver tema, </a:t>
            </a:r>
            <a:br>
              <a:rPr lang="en-GB" b="1" i="0" u="none" strike="noStrike" baseline="0">
                <a:latin typeface="Cambria" panose="02040503050406030204" pitchFamily="18" charset="0"/>
              </a:rPr>
            </a:br>
            <a:r>
              <a:rPr lang="en-GB" b="1" i="0" u="none" strike="noStrike" baseline="0">
                <a:latin typeface="Cambria" panose="02040503050406030204" pitchFamily="18" charset="0"/>
              </a:rPr>
              <a:t>fatti sicur, ché noi semo a buon punto;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stringer, ma rallarga ogne vigore.</a:t>
            </a:r>
            <a:br>
              <a:rPr lang="en-GB" b="1" i="0" u="none" strike="noStrike" baseline="0">
                <a:latin typeface="Cambria" panose="02040503050406030204" pitchFamily="18" charset="0"/>
              </a:rPr>
            </a:br>
            <a:r>
              <a:rPr lang="en-GB" b="1" i="0" u="none" strike="noStrike" baseline="0">
                <a:latin typeface="Cambria" panose="02040503050406030204" pitchFamily="18" charset="0"/>
              </a:rPr>
              <a:t>Tu se’ omai al purgatorio giunto: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vedi là il balzo che ’l chiude dintorno;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vedi l’entrata là ’ve par digiunto.</a:t>
            </a:r>
          </a:p>
        </p:txBody>
      </p:sp>
      <p:sp>
        <p:nvSpPr>
          <p:cNvPr id="3" name="Text Placeholder 2">
            <a:extLst>
              <a:ext uri="{FF2B5EF4-FFF2-40B4-BE49-F238E27FC236}">
                <a16:creationId xmlns:a16="http://schemas.microsoft.com/office/drawing/2014/main" id="{96ECA297-A26B-F847-9727-9DBAF464ACF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87D3995-572D-F8A1-083B-718447383C6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Have no fear, take heart,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all is well with us, do not weaken,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put out all your strength.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have now reached Purgatory.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 the rampart which encircles 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entrance is there, in that gap</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7" name="Picture 6" descr="A picture containing text, old, several&#10;&#10;Description automatically generated">
            <a:extLst>
              <a:ext uri="{FF2B5EF4-FFF2-40B4-BE49-F238E27FC236}">
                <a16:creationId xmlns:a16="http://schemas.microsoft.com/office/drawing/2014/main" id="{38273882-2801-03E7-13C9-A9606629DC3A}"/>
              </a:ext>
            </a:extLst>
          </p:cNvPr>
          <p:cNvPicPr>
            <a:picLocks noChangeAspect="1"/>
          </p:cNvPicPr>
          <p:nvPr/>
        </p:nvPicPr>
        <p:blipFill rotWithShape="1">
          <a:blip r:embed="rId2"/>
          <a:srcRect l="50196" t="11278"/>
          <a:stretch/>
        </p:blipFill>
        <p:spPr>
          <a:xfrm>
            <a:off x="6704713" y="9493"/>
            <a:ext cx="2439287" cy="2562257"/>
          </a:xfrm>
          <a:prstGeom prst="rect">
            <a:avLst/>
          </a:prstGeom>
        </p:spPr>
      </p:pic>
    </p:spTree>
    <p:extLst>
      <p:ext uri="{BB962C8B-B14F-4D97-AF65-F5344CB8AC3E}">
        <p14:creationId xmlns:p14="http://schemas.microsoft.com/office/powerpoint/2010/main" val="1190656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FF36C-91B9-F743-9F44-6638CCC7F0A6}"/>
              </a:ext>
            </a:extLst>
          </p:cNvPr>
          <p:cNvSpPr>
            <a:spLocks noGrp="1"/>
          </p:cNvSpPr>
          <p:nvPr>
            <p:ph type="title"/>
          </p:nvPr>
        </p:nvSpPr>
        <p:spPr/>
        <p:txBody>
          <a:bodyPr/>
          <a:lstStyle/>
          <a:p>
            <a:pPr marR="21210"/>
            <a:r>
              <a:rPr lang="en-GB" b="1" i="0" u="none" strike="noStrike" baseline="0">
                <a:latin typeface="Cambria" panose="02040503050406030204" pitchFamily="18" charset="0"/>
              </a:rPr>
              <a:t>   Or movi, e con la tua parola ornata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con ciò c’ha mestieri al suo campare,</a:t>
            </a:r>
            <a:br>
              <a:rPr lang="en-GB" b="1" i="0" u="none" strike="noStrike" baseline="0">
                <a:latin typeface="Cambria" panose="02040503050406030204" pitchFamily="18" charset="0"/>
              </a:rPr>
            </a:br>
            <a:r>
              <a:rPr lang="en-GB" b="1" i="0" u="none" strike="noStrike" baseline="0">
                <a:latin typeface="Cambria" panose="02040503050406030204" pitchFamily="18" charset="0"/>
              </a:rPr>
              <a:t>l’aiuta sì ch’i’ ne sia consolata.</a:t>
            </a:r>
            <a:br>
              <a:rPr lang="en-GB" b="1" i="0" u="none" strike="noStrike" baseline="0">
                <a:latin typeface="Cambria" panose="02040503050406030204" pitchFamily="18" charset="0"/>
              </a:rPr>
            </a:br>
            <a:r>
              <a:rPr lang="en-GB" b="1" i="0" u="none" strike="noStrike" baseline="0">
                <a:latin typeface="Cambria" panose="02040503050406030204" pitchFamily="18" charset="0"/>
              </a:rPr>
              <a:t>I’ son Beatrice che ti faccio andare;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vegno del loco ove tornar disio;</a:t>
            </a:r>
            <a:br>
              <a:rPr lang="en-GB" b="1" i="0" u="none" strike="noStrike" baseline="0">
                <a:latin typeface="Cambria" panose="02040503050406030204" pitchFamily="18" charset="0"/>
              </a:rPr>
            </a:br>
            <a:r>
              <a:rPr lang="en-GB" b="1" i="0" u="none" strike="noStrike" baseline="0">
                <a:latin typeface="Cambria" panose="02040503050406030204" pitchFamily="18" charset="0"/>
              </a:rPr>
              <a:t>amor mi mosse, che mi fa parlare. </a:t>
            </a:r>
          </a:p>
        </p:txBody>
      </p:sp>
      <p:sp>
        <p:nvSpPr>
          <p:cNvPr id="3" name="Text Placeholder 2">
            <a:extLst>
              <a:ext uri="{FF2B5EF4-FFF2-40B4-BE49-F238E27FC236}">
                <a16:creationId xmlns:a16="http://schemas.microsoft.com/office/drawing/2014/main" id="{4EAE1C23-6038-8541-92EE-3151A3A1C55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5551AFD-81C4-435D-CC8C-5EBD0BA8C4E1}"/>
              </a:ext>
            </a:extLst>
          </p:cNvPr>
          <p:cNvSpPr txBox="1">
            <a:spLocks/>
          </p:cNvSpPr>
          <p:nvPr/>
        </p:nvSpPr>
        <p:spPr>
          <a:xfrm>
            <a:off x="0" y="1"/>
            <a:ext cx="4579200" cy="115443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Go now, and help him by your eloquence.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am Beatrice, who tells you to go.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come from the place I long to return to.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Love moved me, and makes me speak.</a:t>
            </a:r>
            <a:endPar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endParaRPr>
          </a:p>
        </p:txBody>
      </p:sp>
      <p:pic>
        <p:nvPicPr>
          <p:cNvPr id="6" name="Picture 5" descr="A painting of a person&#10;&#10;Description automatically generated with low confidence">
            <a:extLst>
              <a:ext uri="{FF2B5EF4-FFF2-40B4-BE49-F238E27FC236}">
                <a16:creationId xmlns:a16="http://schemas.microsoft.com/office/drawing/2014/main" id="{2C782684-7DE2-7A4E-1709-4713BA0CB89D}"/>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87882998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BEE41-CFA7-F843-8A1F-52215769EBC7}"/>
              </a:ext>
            </a:extLst>
          </p:cNvPr>
          <p:cNvSpPr>
            <a:spLocks noGrp="1"/>
          </p:cNvSpPr>
          <p:nvPr>
            <p:ph type="title"/>
          </p:nvPr>
        </p:nvSpPr>
        <p:spPr/>
        <p:txBody>
          <a:bodyPr/>
          <a:lstStyle/>
          <a:p>
            <a:pPr marR="21210"/>
            <a:r>
              <a:rPr lang="en-GB" b="1" i="0" u="none" strike="noStrike" baseline="0">
                <a:latin typeface="Cambria" panose="02040503050406030204" pitchFamily="18" charset="0"/>
              </a:rPr>
              <a:t>Dianzi, ne l’alba che procede al giorno,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l’anima tua dentro dormia,</a:t>
            </a:r>
            <a:br>
              <a:rPr lang="en-GB" b="1" i="0" u="none" strike="noStrike" baseline="0">
                <a:latin typeface="Cambria" panose="02040503050406030204" pitchFamily="18" charset="0"/>
              </a:rPr>
            </a:br>
            <a:r>
              <a:rPr lang="en-GB" b="1" i="0" u="none" strike="noStrike" baseline="0">
                <a:latin typeface="Cambria" panose="02040503050406030204" pitchFamily="18" charset="0"/>
              </a:rPr>
              <a:t>sovra li fiori ond’ è là giù addorno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venne una donna, e disse: </a:t>
            </a:r>
          </a:p>
        </p:txBody>
      </p:sp>
      <p:sp>
        <p:nvSpPr>
          <p:cNvPr id="3" name="Text Placeholder 2">
            <a:extLst>
              <a:ext uri="{FF2B5EF4-FFF2-40B4-BE49-F238E27FC236}">
                <a16:creationId xmlns:a16="http://schemas.microsoft.com/office/drawing/2014/main" id="{588EEA34-6E42-DA48-8805-646FFC52D517}"/>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F32D760-E4A2-A8DD-C502-A9531B3C8F16}"/>
              </a:ext>
            </a:extLst>
          </p:cNvPr>
          <p:cNvSpPr txBox="1">
            <a:spLocks/>
          </p:cNvSpPr>
          <p:nvPr/>
        </p:nvSpPr>
        <p:spPr>
          <a:xfrm>
            <a:off x="0" y="1"/>
            <a:ext cx="4579200" cy="103023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early dawn, while you were lying asleep</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the flowers down below, a Lady came,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said: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 several&#10;&#10;Description automatically generated">
            <a:extLst>
              <a:ext uri="{FF2B5EF4-FFF2-40B4-BE49-F238E27FC236}">
                <a16:creationId xmlns:a16="http://schemas.microsoft.com/office/drawing/2014/main" id="{273E7357-321F-863D-5883-643073809FAE}"/>
              </a:ext>
            </a:extLst>
          </p:cNvPr>
          <p:cNvPicPr>
            <a:picLocks noChangeAspect="1"/>
          </p:cNvPicPr>
          <p:nvPr/>
        </p:nvPicPr>
        <p:blipFill rotWithShape="1">
          <a:blip r:embed="rId2"/>
          <a:srcRect l="50196" t="11278"/>
          <a:stretch/>
        </p:blipFill>
        <p:spPr>
          <a:xfrm>
            <a:off x="6704713" y="9493"/>
            <a:ext cx="2439287" cy="2562257"/>
          </a:xfrm>
          <a:prstGeom prst="rect">
            <a:avLst/>
          </a:prstGeom>
        </p:spPr>
      </p:pic>
    </p:spTree>
    <p:extLst>
      <p:ext uri="{BB962C8B-B14F-4D97-AF65-F5344CB8AC3E}">
        <p14:creationId xmlns:p14="http://schemas.microsoft.com/office/powerpoint/2010/main" val="244942499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A76DC-770C-7C42-9009-93FBD259B6FE}"/>
              </a:ext>
            </a:extLst>
          </p:cNvPr>
          <p:cNvSpPr>
            <a:spLocks noGrp="1"/>
          </p:cNvSpPr>
          <p:nvPr>
            <p:ph type="title"/>
          </p:nvPr>
        </p:nvSpPr>
        <p:spPr/>
        <p:txBody>
          <a:bodyPr/>
          <a:lstStyle/>
          <a:p>
            <a:pPr marR="21210"/>
            <a:r>
              <a:rPr lang="en-GB" b="1" i="0" u="none" strike="noStrike" baseline="0">
                <a:latin typeface="Cambria" panose="02040503050406030204" pitchFamily="18" charset="0"/>
              </a:rPr>
              <a:t>LUCIA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                                I’ son Lucia;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lasciatemi pigliar costui che dorme;</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l’agevolerò per la sua via.</a:t>
            </a:r>
          </a:p>
        </p:txBody>
      </p:sp>
      <p:sp>
        <p:nvSpPr>
          <p:cNvPr id="3" name="Text Placeholder 2">
            <a:extLst>
              <a:ext uri="{FF2B5EF4-FFF2-40B4-BE49-F238E27FC236}">
                <a16:creationId xmlns:a16="http://schemas.microsoft.com/office/drawing/2014/main" id="{98C5FABB-E5AB-E246-B28A-F6AEB1852FA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0980E11-0F61-231A-ED7A-23476EAB5FCF}"/>
              </a:ext>
            </a:extLst>
          </p:cNvPr>
          <p:cNvSpPr txBox="1">
            <a:spLocks/>
          </p:cNvSpPr>
          <p:nvPr/>
        </p:nvSpPr>
        <p:spPr>
          <a:xfrm>
            <a:off x="0" y="1"/>
            <a:ext cx="4579200" cy="101625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LUCY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am Lucy. Let me take this man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while he sleeps, and speed him on his way.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several&#10;&#10;Description automatically generated">
            <a:extLst>
              <a:ext uri="{FF2B5EF4-FFF2-40B4-BE49-F238E27FC236}">
                <a16:creationId xmlns:a16="http://schemas.microsoft.com/office/drawing/2014/main" id="{2EE9B74D-E0A8-8362-8077-591B443C6C53}"/>
              </a:ext>
            </a:extLst>
          </p:cNvPr>
          <p:cNvPicPr>
            <a:picLocks noChangeAspect="1"/>
          </p:cNvPicPr>
          <p:nvPr/>
        </p:nvPicPr>
        <p:blipFill rotWithShape="1">
          <a:blip r:embed="rId2"/>
          <a:srcRect r="49805"/>
          <a:stretch/>
        </p:blipFill>
        <p:spPr>
          <a:xfrm>
            <a:off x="6716487" y="-1"/>
            <a:ext cx="2427514" cy="2851643"/>
          </a:xfrm>
          <a:prstGeom prst="rect">
            <a:avLst/>
          </a:prstGeom>
        </p:spPr>
      </p:pic>
    </p:spTree>
    <p:extLst>
      <p:ext uri="{BB962C8B-B14F-4D97-AF65-F5344CB8AC3E}">
        <p14:creationId xmlns:p14="http://schemas.microsoft.com/office/powerpoint/2010/main" val="132450028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257A6-5177-834C-ADEF-713A806F7457}"/>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Sordel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rimase</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l’altre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genti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forme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ella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tolse</a:t>
            </a:r>
            <a:r>
              <a:rPr lang="en-GB" b="1" i="0" u="none" strike="noStrike" baseline="0" dirty="0">
                <a:latin typeface="Cambria" panose="02040503050406030204" pitchFamily="18" charset="0"/>
              </a:rPr>
              <a:t>, e come ’l </a:t>
            </a:r>
            <a:r>
              <a:rPr lang="en-GB" b="1" i="0" u="none" strike="noStrike" baseline="0" dirty="0" err="1">
                <a:latin typeface="Cambria" panose="02040503050406030204" pitchFamily="18" charset="0"/>
              </a:rPr>
              <a:t>dì</a:t>
            </a:r>
            <a:r>
              <a:rPr lang="en-GB" b="1" i="0" u="none" strike="noStrike" baseline="0" dirty="0">
                <a:latin typeface="Cambria" panose="02040503050406030204" pitchFamily="18" charset="0"/>
              </a:rPr>
              <a:t> fu </a:t>
            </a:r>
            <a:r>
              <a:rPr lang="en-GB" b="1" i="0" u="none" strike="noStrike" baseline="0" dirty="0" err="1">
                <a:latin typeface="Cambria" panose="02040503050406030204" pitchFamily="18" charset="0"/>
              </a:rPr>
              <a:t>chiaro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sen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venne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suso</a:t>
            </a:r>
            <a:r>
              <a:rPr lang="en-GB" b="1" i="0" u="none" strike="noStrike" baseline="0" dirty="0">
                <a:latin typeface="Cambria" panose="02040503050406030204" pitchFamily="18" charset="0"/>
              </a:rPr>
              <a:t>; e io per le sue </a:t>
            </a:r>
            <a:r>
              <a:rPr lang="en-GB" b="1" i="0" u="none" strike="noStrike" baseline="0" dirty="0" err="1">
                <a:latin typeface="Cambria" panose="02040503050406030204" pitchFamily="18" charset="0"/>
              </a:rPr>
              <a:t>orme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Qui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posò</a:t>
            </a:r>
            <a:r>
              <a:rPr lang="en-GB" b="1" i="0" u="none" strike="noStrike" baseline="0" dirty="0">
                <a:latin typeface="Cambria" panose="02040503050406030204" pitchFamily="18" charset="0"/>
              </a:rPr>
              <a:t>, ma </a:t>
            </a:r>
            <a:r>
              <a:rPr lang="en-GB" b="1" i="0" u="none" strike="noStrike" baseline="0" dirty="0" err="1">
                <a:latin typeface="Cambria" panose="02040503050406030204" pitchFamily="18" charset="0"/>
              </a:rPr>
              <a:t>pria</a:t>
            </a:r>
            <a:r>
              <a:rPr lang="en-GB" b="1" i="0" u="none" strike="noStrike" baseline="0" dirty="0">
                <a:latin typeface="Cambria" panose="02040503050406030204" pitchFamily="18" charset="0"/>
              </a:rPr>
              <a:t> mi </a:t>
            </a:r>
            <a:r>
              <a:rPr lang="en-GB" b="1" i="0" u="none" strike="noStrike" baseline="0" dirty="0" err="1">
                <a:latin typeface="Cambria" panose="02040503050406030204" pitchFamily="18" charset="0"/>
              </a:rPr>
              <a:t>dimostraro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li </a:t>
            </a:r>
            <a:r>
              <a:rPr lang="en-GB" b="1" i="0" u="none" strike="noStrike" baseline="0" dirty="0" err="1">
                <a:latin typeface="Cambria" panose="02040503050406030204" pitchFamily="18" charset="0"/>
              </a:rPr>
              <a:t>occhi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suoi</a:t>
            </a:r>
            <a:r>
              <a:rPr lang="en-GB" b="1" i="0" u="none" strike="noStrike" baseline="0" dirty="0">
                <a:latin typeface="Cambria" panose="02040503050406030204" pitchFamily="18" charset="0"/>
              </a:rPr>
              <a:t> belli </a:t>
            </a:r>
            <a:r>
              <a:rPr lang="en-GB" b="1" i="0" u="none" strike="noStrike" baseline="0" dirty="0" err="1">
                <a:latin typeface="Cambria" panose="02040503050406030204" pitchFamily="18" charset="0"/>
              </a:rPr>
              <a:t>quella</a:t>
            </a:r>
            <a:r>
              <a:rPr lang="en-GB" b="1" i="0" u="none" strike="noStrike" baseline="0" dirty="0">
                <a:latin typeface="Cambria" panose="02040503050406030204" pitchFamily="18" charset="0"/>
              </a:rPr>
              <a:t> intrata </a:t>
            </a:r>
            <a:r>
              <a:rPr lang="en-GB" b="1" i="0" u="none" strike="noStrike" baseline="0" dirty="0" err="1">
                <a:latin typeface="Cambria" panose="02040503050406030204" pitchFamily="18" charset="0"/>
              </a:rPr>
              <a:t>aperta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poi </a:t>
            </a:r>
            <a:r>
              <a:rPr lang="en-GB" b="1" i="0" u="none" strike="noStrike" baseline="0" dirty="0" err="1">
                <a:latin typeface="Cambria" panose="02040503050406030204" pitchFamily="18" charset="0"/>
              </a:rPr>
              <a:t>ella</a:t>
            </a:r>
            <a:r>
              <a:rPr lang="en-GB" b="1" i="0" u="none" strike="noStrike" baseline="0" dirty="0">
                <a:latin typeface="Cambria" panose="02040503050406030204" pitchFamily="18" charset="0"/>
              </a:rPr>
              <a:t> e ’l </a:t>
            </a:r>
            <a:r>
              <a:rPr lang="en-GB" b="1" i="0" u="none" strike="noStrike" baseline="0" dirty="0" err="1">
                <a:latin typeface="Cambria" panose="02040503050406030204" pitchFamily="18" charset="0"/>
              </a:rPr>
              <a:t>sonno</a:t>
            </a:r>
            <a:r>
              <a:rPr lang="en-GB" b="1" i="0" u="none" strike="noStrike" baseline="0" dirty="0">
                <a:latin typeface="Cambria" panose="02040503050406030204" pitchFamily="18" charset="0"/>
              </a:rPr>
              <a:t> ad </a:t>
            </a:r>
            <a:r>
              <a:rPr lang="en-GB" b="1" i="0" u="none" strike="noStrike" baseline="0" dirty="0" err="1">
                <a:latin typeface="Cambria" panose="02040503050406030204" pitchFamily="18" charset="0"/>
              </a:rPr>
              <a:t>una</a:t>
            </a:r>
            <a:r>
              <a:rPr lang="en-GB" b="1" i="0" u="none" strike="noStrike" baseline="0" dirty="0">
                <a:latin typeface="Cambria" panose="02040503050406030204" pitchFamily="18" charset="0"/>
              </a:rPr>
              <a:t> se </a:t>
            </a:r>
            <a:r>
              <a:rPr lang="en-GB" b="1" i="0" u="none" strike="noStrike" baseline="0" dirty="0" err="1">
                <a:latin typeface="Cambria" panose="02040503050406030204" pitchFamily="18" charset="0"/>
              </a:rPr>
              <a:t>n’andaro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5CE06316-B4CC-A041-9B53-A5150BB2F2D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2ED8A84-5F5F-431C-7A74-C311009A10E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Sordello and the other souls stayed there,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she lifted you, and as the day brightened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carried you upward, while I followed.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She laid you down here, but first she showed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open gateway. Then she, and sleep, were gone.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several&#10;&#10;Description automatically generated">
            <a:extLst>
              <a:ext uri="{FF2B5EF4-FFF2-40B4-BE49-F238E27FC236}">
                <a16:creationId xmlns:a16="http://schemas.microsoft.com/office/drawing/2014/main" id="{060F6686-5862-27E4-FA5A-F698BD1E1B30}"/>
              </a:ext>
            </a:extLst>
          </p:cNvPr>
          <p:cNvPicPr>
            <a:picLocks noChangeAspect="1"/>
          </p:cNvPicPr>
          <p:nvPr/>
        </p:nvPicPr>
        <p:blipFill rotWithShape="1">
          <a:blip r:embed="rId2"/>
          <a:srcRect r="49805"/>
          <a:stretch/>
        </p:blipFill>
        <p:spPr>
          <a:xfrm>
            <a:off x="6716487" y="-1"/>
            <a:ext cx="2427514" cy="2851643"/>
          </a:xfrm>
          <a:prstGeom prst="rect">
            <a:avLst/>
          </a:prstGeom>
        </p:spPr>
      </p:pic>
    </p:spTree>
    <p:extLst>
      <p:ext uri="{BB962C8B-B14F-4D97-AF65-F5344CB8AC3E}">
        <p14:creationId xmlns:p14="http://schemas.microsoft.com/office/powerpoint/2010/main" val="345297721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EABE-0B44-5F4B-88BA-777DBC171964}"/>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a:t>
            </a:r>
            <a:r>
              <a:rPr lang="en-GB" sz="2400" dirty="0">
                <a:latin typeface="Palatino Linotype" panose="02040502050505030304" pitchFamily="18" charset="0"/>
              </a:rPr>
              <a:t>14</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Tuesday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Sunrise</a:t>
            </a:r>
          </a:p>
        </p:txBody>
      </p:sp>
      <p:sp>
        <p:nvSpPr>
          <p:cNvPr id="3" name="Text Placeholder 2">
            <a:extLst>
              <a:ext uri="{FF2B5EF4-FFF2-40B4-BE49-F238E27FC236}">
                <a16:creationId xmlns:a16="http://schemas.microsoft.com/office/drawing/2014/main" id="{3ACD27D9-41B1-E74C-8412-118DBC182349}"/>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959433879"/>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4C865-4C39-424F-BEA4-AE3FDB52BE3E}"/>
              </a:ext>
            </a:extLst>
          </p:cNvPr>
          <p:cNvSpPr>
            <a:spLocks noGrp="1"/>
          </p:cNvSpPr>
          <p:nvPr>
            <p:ph type="title"/>
          </p:nvPr>
        </p:nvSpPr>
        <p:spPr/>
        <p:txBody>
          <a:bodyPr>
            <a:normAutofit/>
          </a:bodyPr>
          <a:lstStyle/>
          <a:p>
            <a:r>
              <a:rPr lang="en-GB" b="1" i="1" u="none" strike="noStrike" baseline="0" dirty="0">
                <a:latin typeface="Palatino Linotype" panose="02040502050505030304" pitchFamily="18" charset="0"/>
              </a:rPr>
              <a:t>During the hours of daylight on Monday, </a:t>
            </a: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two poets climbed to the first three ‘cornices’ that encircle the mountain.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There they conversed with the penitent souls of the Proud, the Envious, and the Angry.</a:t>
            </a:r>
          </a:p>
        </p:txBody>
      </p:sp>
      <p:sp>
        <p:nvSpPr>
          <p:cNvPr id="3" name="Text Placeholder 2">
            <a:extLst>
              <a:ext uri="{FF2B5EF4-FFF2-40B4-BE49-F238E27FC236}">
                <a16:creationId xmlns:a16="http://schemas.microsoft.com/office/drawing/2014/main" id="{0C3F341A-DDFB-734A-AB0B-8C68BE55FDB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6FED6BEF-AD8A-1391-EAB7-7603F3B81CA9}"/>
              </a:ext>
            </a:extLst>
          </p:cNvPr>
          <p:cNvPicPr>
            <a:picLocks noChangeAspect="1"/>
          </p:cNvPicPr>
          <p:nvPr/>
        </p:nvPicPr>
        <p:blipFill rotWithShape="1">
          <a:blip r:embed="rId3"/>
          <a:srcRect l="4760" t="2822" r="3021" b="2927"/>
          <a:stretch/>
        </p:blipFill>
        <p:spPr>
          <a:xfrm>
            <a:off x="6386982" y="0"/>
            <a:ext cx="2757018" cy="3072384"/>
          </a:xfrm>
          <a:prstGeom prst="rect">
            <a:avLst/>
          </a:prstGeom>
        </p:spPr>
      </p:pic>
      <p:cxnSp>
        <p:nvCxnSpPr>
          <p:cNvPr id="5" name="Straight Connector 4">
            <a:extLst>
              <a:ext uri="{FF2B5EF4-FFF2-40B4-BE49-F238E27FC236}">
                <a16:creationId xmlns:a16="http://schemas.microsoft.com/office/drawing/2014/main" id="{CCD8C7A8-CC68-19A1-EEAD-436820BAC4E8}"/>
              </a:ext>
            </a:extLst>
          </p:cNvPr>
          <p:cNvCxnSpPr>
            <a:cxnSpLocks/>
          </p:cNvCxnSpPr>
          <p:nvPr/>
        </p:nvCxnSpPr>
        <p:spPr>
          <a:xfrm>
            <a:off x="6320662" y="1789102"/>
            <a:ext cx="0" cy="1281712"/>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981605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66394-16C6-8245-AAAA-F9A968BD635C}"/>
              </a:ext>
            </a:extLst>
          </p:cNvPr>
          <p:cNvSpPr>
            <a:spLocks noGrp="1"/>
          </p:cNvSpPr>
          <p:nvPr>
            <p:ph type="title"/>
          </p:nvPr>
        </p:nvSpPr>
        <p:spPr>
          <a:xfrm>
            <a:off x="457200" y="1890000"/>
            <a:ext cx="5564019" cy="2801063"/>
          </a:xfrm>
        </p:spPr>
        <p:txBody>
          <a:bodyPr>
            <a:normAutofit/>
          </a:bodyPr>
          <a:lstStyle/>
          <a:p>
            <a:r>
              <a:rPr lang="en-GB" b="1" i="1" u="none" strike="noStrike" baseline="0" dirty="0">
                <a:latin typeface="Palatino Linotype" panose="02040502050505030304" pitchFamily="18" charset="0"/>
              </a:rPr>
              <a:t>Dante, as Pilgrim, has become involved in the processes of purification, so much so that each ascent becomes easier for him, as his body is lightened of the burden of sin.</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condition of his Guide remains unchanged, and for all his uncertainties, Virgil is still the honoured Sage. </a:t>
            </a:r>
          </a:p>
        </p:txBody>
      </p:sp>
      <p:sp>
        <p:nvSpPr>
          <p:cNvPr id="3" name="Text Placeholder 2">
            <a:extLst>
              <a:ext uri="{FF2B5EF4-FFF2-40B4-BE49-F238E27FC236}">
                <a16:creationId xmlns:a16="http://schemas.microsoft.com/office/drawing/2014/main" id="{919A0895-7DE2-3448-AD6B-7B99F2048788}"/>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091FBA5C-0136-D5DB-A9F6-09FC532E161A}"/>
              </a:ext>
            </a:extLst>
          </p:cNvPr>
          <p:cNvPicPr>
            <a:picLocks noChangeAspect="1"/>
          </p:cNvPicPr>
          <p:nvPr/>
        </p:nvPicPr>
        <p:blipFill rotWithShape="1">
          <a:blip r:embed="rId2"/>
          <a:srcRect l="4760" t="2822" r="3021" b="2927"/>
          <a:stretch/>
        </p:blipFill>
        <p:spPr>
          <a:xfrm>
            <a:off x="6386982" y="0"/>
            <a:ext cx="2757018" cy="3072384"/>
          </a:xfrm>
          <a:prstGeom prst="rect">
            <a:avLst/>
          </a:prstGeom>
        </p:spPr>
      </p:pic>
      <p:cxnSp>
        <p:nvCxnSpPr>
          <p:cNvPr id="5" name="Straight Connector 4">
            <a:extLst>
              <a:ext uri="{FF2B5EF4-FFF2-40B4-BE49-F238E27FC236}">
                <a16:creationId xmlns:a16="http://schemas.microsoft.com/office/drawing/2014/main" id="{49FFEFF7-D17E-8CD6-4C89-E280D034CC5B}"/>
              </a:ext>
            </a:extLst>
          </p:cNvPr>
          <p:cNvCxnSpPr>
            <a:cxnSpLocks/>
          </p:cNvCxnSpPr>
          <p:nvPr/>
        </p:nvCxnSpPr>
        <p:spPr>
          <a:xfrm>
            <a:off x="6320662" y="1789102"/>
            <a:ext cx="0" cy="1281712"/>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2960448"/>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BD16C-3F0A-974A-889A-619EE50489EA}"/>
              </a:ext>
            </a:extLst>
          </p:cNvPr>
          <p:cNvSpPr>
            <a:spLocks noGrp="1"/>
          </p:cNvSpPr>
          <p:nvPr>
            <p:ph type="title"/>
          </p:nvPr>
        </p:nvSpPr>
        <p:spPr>
          <a:xfrm>
            <a:off x="457200" y="1358594"/>
            <a:ext cx="5614256" cy="3332470"/>
          </a:xfrm>
        </p:spPr>
        <p:txBody>
          <a:bodyPr>
            <a:normAutofit/>
          </a:bodyPr>
          <a:lstStyle/>
          <a:p>
            <a:r>
              <a:rPr lang="en-GB" b="1" i="1" u="none" strike="noStrike" baseline="0" dirty="0">
                <a:latin typeface="Palatino Linotype" panose="02040502050505030304" pitchFamily="18" charset="0"/>
              </a:rPr>
              <a:t>Having resumed their climb at sunrise on Tuesday, Dante and Virgil have now reached the fifth cornice.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An earth tremor shakes the ground.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whole mountain has ‘skipped like a lamb’ to celebrate the release of a soul who has been made worthy – at long last – to ascend from Purgatory to Heaven.)</a:t>
            </a:r>
          </a:p>
        </p:txBody>
      </p:sp>
      <p:sp>
        <p:nvSpPr>
          <p:cNvPr id="3" name="Text Placeholder 2">
            <a:extLst>
              <a:ext uri="{FF2B5EF4-FFF2-40B4-BE49-F238E27FC236}">
                <a16:creationId xmlns:a16="http://schemas.microsoft.com/office/drawing/2014/main" id="{DE40F8B3-BA57-C24B-8A48-4F8359D1AD0B}"/>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59C20732-EE40-93CA-5A9F-8AFD762D8B0C}"/>
              </a:ext>
            </a:extLst>
          </p:cNvPr>
          <p:cNvPicPr>
            <a:picLocks noChangeAspect="1"/>
          </p:cNvPicPr>
          <p:nvPr/>
        </p:nvPicPr>
        <p:blipFill rotWithShape="1">
          <a:blip r:embed="rId2"/>
          <a:srcRect l="4760" t="2822" r="3021" b="2927"/>
          <a:stretch/>
        </p:blipFill>
        <p:spPr>
          <a:xfrm>
            <a:off x="6386982" y="0"/>
            <a:ext cx="2757018" cy="3072384"/>
          </a:xfrm>
          <a:prstGeom prst="rect">
            <a:avLst/>
          </a:prstGeom>
        </p:spPr>
      </p:pic>
      <p:cxnSp>
        <p:nvCxnSpPr>
          <p:cNvPr id="5" name="Straight Connector 4">
            <a:extLst>
              <a:ext uri="{FF2B5EF4-FFF2-40B4-BE49-F238E27FC236}">
                <a16:creationId xmlns:a16="http://schemas.microsoft.com/office/drawing/2014/main" id="{A549D4D9-7DB5-8750-A26B-FA72D726BD59}"/>
              </a:ext>
            </a:extLst>
          </p:cNvPr>
          <p:cNvCxnSpPr>
            <a:cxnSpLocks/>
          </p:cNvCxnSpPr>
          <p:nvPr/>
        </p:nvCxnSpPr>
        <p:spPr>
          <a:xfrm>
            <a:off x="6320662" y="1789102"/>
            <a:ext cx="0" cy="1281712"/>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4798018"/>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F4643-EBA6-0F4F-899A-0D22AABE581F}"/>
              </a:ext>
            </a:extLst>
          </p:cNvPr>
          <p:cNvSpPr>
            <a:spLocks noGrp="1"/>
          </p:cNvSpPr>
          <p:nvPr>
            <p:ph type="title"/>
          </p:nvPr>
        </p:nvSpPr>
        <p:spPr>
          <a:xfrm>
            <a:off x="457200" y="833076"/>
            <a:ext cx="5568535" cy="3857988"/>
          </a:xfrm>
        </p:spPr>
        <p:txBody>
          <a:bodyPr>
            <a:normAutofit/>
          </a:bodyPr>
          <a:lstStyle/>
          <a:p>
            <a:r>
              <a:rPr lang="en-GB" b="1" i="1" u="none" strike="noStrike" baseline="0" dirty="0">
                <a:latin typeface="Palatino Linotype" panose="02040502050505030304" pitchFamily="18" charset="0"/>
              </a:rPr>
              <a:t>The poets become aware of a shade walking behind them.</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We are about to meet Statius.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was a Roman epic poet, born in the first century AD, who becomes the vehicle of Dante’s most sustained tribute to Virgil, who lived in the first century BC </a:t>
            </a:r>
            <a:r>
              <a:rPr lang="en-GB" dirty="0">
                <a:latin typeface="Palatino Linotype" panose="02040502050505030304" pitchFamily="18" charset="0"/>
              </a:rPr>
              <a:t>–– </a:t>
            </a:r>
            <a:r>
              <a:rPr lang="en-GB" b="1" i="1" u="none" strike="noStrike" baseline="0" dirty="0">
                <a:latin typeface="Palatino Linotype" panose="02040502050505030304" pitchFamily="18" charset="0"/>
              </a:rPr>
              <a:t>‘</a:t>
            </a:r>
            <a:r>
              <a:rPr lang="en-GB" b="1" i="1" u="sng" strike="noStrike" baseline="0" dirty="0">
                <a:latin typeface="Palatino Linotype" panose="02040502050505030304" pitchFamily="18" charset="0"/>
              </a:rPr>
              <a:t>before</a:t>
            </a:r>
            <a:r>
              <a:rPr lang="en-GB" b="1" i="1" u="none" strike="noStrike" baseline="0" dirty="0">
                <a:latin typeface="Palatino Linotype" panose="02040502050505030304" pitchFamily="18" charset="0"/>
              </a:rPr>
              <a:t> Christ’).</a:t>
            </a:r>
          </a:p>
        </p:txBody>
      </p:sp>
      <p:sp>
        <p:nvSpPr>
          <p:cNvPr id="3" name="Text Placeholder 2">
            <a:extLst>
              <a:ext uri="{FF2B5EF4-FFF2-40B4-BE49-F238E27FC236}">
                <a16:creationId xmlns:a16="http://schemas.microsoft.com/office/drawing/2014/main" id="{89F70CC9-FA37-2141-B4B8-E4674152D455}"/>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97B6DE01-E21D-8796-50CB-67BD7A4B7ADF}"/>
              </a:ext>
            </a:extLst>
          </p:cNvPr>
          <p:cNvPicPr>
            <a:picLocks noChangeAspect="1"/>
          </p:cNvPicPr>
          <p:nvPr/>
        </p:nvPicPr>
        <p:blipFill rotWithShape="1">
          <a:blip r:embed="rId2"/>
          <a:srcRect l="4760" t="2822" r="3021" b="2927"/>
          <a:stretch/>
        </p:blipFill>
        <p:spPr>
          <a:xfrm>
            <a:off x="6386982" y="0"/>
            <a:ext cx="2757018" cy="3072384"/>
          </a:xfrm>
          <a:prstGeom prst="rect">
            <a:avLst/>
          </a:prstGeom>
        </p:spPr>
      </p:pic>
      <p:cxnSp>
        <p:nvCxnSpPr>
          <p:cNvPr id="5" name="Straight Connector 4">
            <a:extLst>
              <a:ext uri="{FF2B5EF4-FFF2-40B4-BE49-F238E27FC236}">
                <a16:creationId xmlns:a16="http://schemas.microsoft.com/office/drawing/2014/main" id="{29F90DD2-FCA4-AA7D-15A7-CAAC1919272F}"/>
              </a:ext>
            </a:extLst>
          </p:cNvPr>
          <p:cNvCxnSpPr>
            <a:cxnSpLocks/>
          </p:cNvCxnSpPr>
          <p:nvPr/>
        </p:nvCxnSpPr>
        <p:spPr>
          <a:xfrm>
            <a:off x="6320662" y="1789102"/>
            <a:ext cx="0" cy="1281712"/>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04955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0C958-19F9-534E-A61D-A50D22CA293B}"/>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Ed ecco </a:t>
            </a:r>
            <a:br>
              <a:rPr lang="en-GB" b="1" i="0" u="none" strike="sngStrike" baseline="0">
                <a:latin typeface="Cambria" panose="02040503050406030204" pitchFamily="18" charset="0"/>
              </a:rPr>
            </a:br>
            <a:r>
              <a:rPr lang="en-GB" b="1" i="0" u="none" strike="noStrike" baseline="0">
                <a:latin typeface="Cambria" panose="02040503050406030204" pitchFamily="18" charset="0"/>
              </a:rPr>
              <a:t>ci apparve un’ombra, e dietro a noi venìa; </a:t>
            </a:r>
            <a:br>
              <a:rPr lang="en-GB" b="1" i="0" u="none" strike="noStrike" baseline="0">
                <a:latin typeface="Cambria" panose="02040503050406030204" pitchFamily="18" charset="0"/>
              </a:rPr>
            </a:br>
            <a:r>
              <a:rPr lang="en-GB" b="1" i="0" u="none" strike="noStrike" baseline="0">
                <a:latin typeface="Cambria" panose="02040503050406030204" pitchFamily="18" charset="0"/>
              </a:rPr>
              <a:t>né ci addemmo di lei, sì parlò pria,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dicendo: </a:t>
            </a:r>
            <a:br>
              <a:rPr lang="en-GB" b="1" i="0" u="none" strike="noStrike" baseline="0">
                <a:latin typeface="Cambria" panose="02040503050406030204" pitchFamily="18" charset="0"/>
              </a:rPr>
            </a:br>
            <a:r>
              <a:rPr lang="en-GB" b="1" i="0" u="none" strike="noStrike" baseline="0">
                <a:latin typeface="Cambria" panose="02040503050406030204" pitchFamily="18" charset="0"/>
              </a:rPr>
              <a:t>STAZIO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 frati miei, Dio vi dea pace.</a:t>
            </a:r>
          </a:p>
        </p:txBody>
      </p:sp>
      <p:sp>
        <p:nvSpPr>
          <p:cNvPr id="3" name="Text Placeholder 2">
            <a:extLst>
              <a:ext uri="{FF2B5EF4-FFF2-40B4-BE49-F238E27FC236}">
                <a16:creationId xmlns:a16="http://schemas.microsoft.com/office/drawing/2014/main" id="{0A3B8E81-D84A-0C4E-8748-11B904A4FC7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206497B-C493-35DF-B4DC-504714F975FE}"/>
              </a:ext>
            </a:extLst>
          </p:cNvPr>
          <p:cNvSpPr txBox="1">
            <a:spLocks/>
          </p:cNvSpPr>
          <p:nvPr/>
        </p:nvSpPr>
        <p:spPr>
          <a:xfrm>
            <a:off x="0" y="18255"/>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Now a shade came up behind 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did not notice him until he spoke, saying: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STATIUS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Brothers, God give you peace.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E67D2226-30D2-77EA-2AE1-BFB9DBA696CE}"/>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168115207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E80A4-329D-C949-890E-15F1917803C3}"/>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ci volgemmo sùbiti, e 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rendéli ’l cenno ch’a ciò si conface.</a:t>
            </a:r>
            <a:br>
              <a:rPr lang="en-GB" b="1" i="0" u="none" strike="noStrike" baseline="0">
                <a:latin typeface="Cambria" panose="02040503050406030204" pitchFamily="18" charset="0"/>
              </a:rPr>
            </a:br>
            <a:r>
              <a:rPr lang="en-GB" b="1" i="0" u="none" strike="noStrike" baseline="0">
                <a:latin typeface="Cambria" panose="02040503050406030204" pitchFamily="18" charset="0"/>
              </a:rPr>
              <a:t>Poi cominciò: </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Nel beato concilio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ti ponga in pace la verace corte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me rilega ne l’etterno essilio.</a:t>
            </a:r>
          </a:p>
        </p:txBody>
      </p:sp>
      <p:sp>
        <p:nvSpPr>
          <p:cNvPr id="3" name="Text Placeholder 2">
            <a:extLst>
              <a:ext uri="{FF2B5EF4-FFF2-40B4-BE49-F238E27FC236}">
                <a16:creationId xmlns:a16="http://schemas.microsoft.com/office/drawing/2014/main" id="{20422E11-7B4B-3A48-A960-45088972AEB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538DE60-B0EF-4FC8-4B6F-392BB2A7995A}"/>
              </a:ext>
            </a:extLst>
          </p:cNvPr>
          <p:cNvSpPr txBox="1">
            <a:spLocks/>
          </p:cNvSpPr>
          <p:nvPr/>
        </p:nvSpPr>
        <p:spPr>
          <a:xfrm>
            <a:off x="0" y="0"/>
            <a:ext cx="4579200" cy="1422371"/>
          </a:xfrm>
          <a:prstGeom prst="rect">
            <a:avLst/>
          </a:prstGeom>
          <a:solidFill>
            <a:srgbClr val="CCFFCC"/>
          </a:solidFill>
          <a:effectLst>
            <a:softEdge rad="63500"/>
          </a:effectLst>
        </p:spPr>
        <p:txBody>
          <a:bodyPr vert="horz" lIns="90000" tIns="45720" rIns="91440" bIns="45720" rtlCol="0" anchor="ctr">
            <a:normAutofit fontScale="90000" lnSpcReduction="2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We turned at once, and Virgil answered</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with a sign that matched his greeting,</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then began: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May the true court that dooms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unending exile bring you in peace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where the blessed meet.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3034017-141F-6CBB-BC94-FAD35817F9E1}"/>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749321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D0803-83E9-6C47-A751-72D4A86017A9}"/>
              </a:ext>
            </a:extLst>
          </p:cNvPr>
          <p:cNvSpPr>
            <a:spLocks noGrp="1"/>
          </p:cNvSpPr>
          <p:nvPr>
            <p:ph type="title"/>
          </p:nvPr>
        </p:nvSpPr>
        <p:spPr/>
        <p:txBody>
          <a:bodyPr/>
          <a:lstStyle/>
          <a:p>
            <a:pPr marR="21210"/>
            <a:r>
              <a:rPr lang="en-GB" b="1" i="0" u="none" strike="noStrike" baseline="0">
                <a:latin typeface="Cambria" panose="02040503050406030204" pitchFamily="18" charset="0"/>
              </a:rPr>
              <a:t>   Donna è gentil nel ciel che si compiange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questo ’mpedimento ov’ io ti mando,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che duro giudicio là sù frange.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Questa chiese Lucia in suo dimando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disse: “Or ha bisogno il tuo fedele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te, e io a te lo raccomando”.</a:t>
            </a:r>
          </a:p>
        </p:txBody>
      </p:sp>
      <p:sp>
        <p:nvSpPr>
          <p:cNvPr id="3" name="Text Placeholder 2">
            <a:extLst>
              <a:ext uri="{FF2B5EF4-FFF2-40B4-BE49-F238E27FC236}">
                <a16:creationId xmlns:a16="http://schemas.microsoft.com/office/drawing/2014/main" id="{14EEF310-CF0C-CE48-8CAB-0E50A34F5C04}"/>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75462E6-06C9-A330-EDDA-F267051B6AC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is a gentle Lady in Heaven who so pities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man I want you to help,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God’s stern judgement is overcome.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She summoned Lucy, saying ‘Your loyal servant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needs you, and I commend him to you.’</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ainting of a person&#10;&#10;Description automatically generated with low confidence">
            <a:extLst>
              <a:ext uri="{FF2B5EF4-FFF2-40B4-BE49-F238E27FC236}">
                <a16:creationId xmlns:a16="http://schemas.microsoft.com/office/drawing/2014/main" id="{F1E4AAC6-0830-AADE-A3C7-8A33FBF58AEA}"/>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351388242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3A27B-C929-6646-82CA-8232D8A02078}"/>
              </a:ext>
            </a:extLst>
          </p:cNvPr>
          <p:cNvSpPr>
            <a:spLocks noGrp="1"/>
          </p:cNvSpPr>
          <p:nvPr>
            <p:ph type="title"/>
          </p:nvPr>
        </p:nvSpPr>
        <p:spPr/>
        <p:txBody>
          <a:bodyPr/>
          <a:lstStyle/>
          <a:p>
            <a:pPr marR="21210"/>
            <a:r>
              <a:rPr lang="en-GB" b="1" i="0" u="none" strike="noStrike" baseline="0">
                <a:latin typeface="Cambria" panose="02040503050406030204" pitchFamily="18" charset="0"/>
              </a:rPr>
              <a:t>STAZIO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a:t>
            </a:r>
            <a:br>
              <a:rPr lang="en-GB" b="1" i="0" u="none" strike="sngStrike" baseline="0">
                <a:latin typeface="Cambria" panose="02040503050406030204" pitchFamily="18" charset="0"/>
              </a:rPr>
            </a:br>
            <a:r>
              <a:rPr lang="en-GB" b="1" i="0" u="none" strike="noStrike" baseline="0">
                <a:latin typeface="Cambria" panose="02040503050406030204" pitchFamily="18" charset="0"/>
              </a:rPr>
              <a:t>se voi siete ombre che Dio sù non degni,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v’ha per la sua scala tanto scorte?</a:t>
            </a:r>
          </a:p>
        </p:txBody>
      </p:sp>
      <p:sp>
        <p:nvSpPr>
          <p:cNvPr id="3" name="Text Placeholder 2">
            <a:extLst>
              <a:ext uri="{FF2B5EF4-FFF2-40B4-BE49-F238E27FC236}">
                <a16:creationId xmlns:a16="http://schemas.microsoft.com/office/drawing/2014/main" id="{9B9A59B2-DA42-0F4C-93DA-91BA20E5D8E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EF18E83-57F5-680D-8158-B58E4924204D}"/>
              </a:ext>
            </a:extLst>
          </p:cNvPr>
          <p:cNvSpPr txBox="1">
            <a:spLocks/>
          </p:cNvSpPr>
          <p:nvPr/>
        </p:nvSpPr>
        <p:spPr>
          <a:xfrm>
            <a:off x="0" y="1"/>
            <a:ext cx="4579200" cy="111212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STATIUS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What!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If you are souls excluded from God’s grace,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who brought you to this height?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A3A035E3-AE15-E7DA-98AE-DDE964C0D175}"/>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48117063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2E822-5325-A44C-9B8D-A5DC9E51D034}"/>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Se tu riguardi a’ segni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questi porta e che l’angel profila,</a:t>
            </a:r>
            <a:br>
              <a:rPr lang="en-GB" b="1" i="0" u="none" strike="noStrike" baseline="0">
                <a:latin typeface="Cambria" panose="02040503050406030204" pitchFamily="18" charset="0"/>
              </a:rPr>
            </a:br>
            <a:r>
              <a:rPr lang="en-GB" b="1" i="0" u="none" strike="noStrike" baseline="0">
                <a:latin typeface="Cambria" panose="02040503050406030204" pitchFamily="18" charset="0"/>
              </a:rPr>
              <a:t>ben vedrai che coi buon convien ch’e’ regni. </a:t>
            </a:r>
            <a:br>
              <a:rPr lang="en-GB" b="1" i="0" u="none" strike="noStrike" baseline="0">
                <a:latin typeface="Cambria" panose="02040503050406030204" pitchFamily="18" charset="0"/>
              </a:rPr>
            </a:br>
            <a:r>
              <a:rPr lang="en-GB" b="1" i="0" u="none" strike="noStrike" baseline="0">
                <a:latin typeface="Cambria" panose="02040503050406030204" pitchFamily="18" charset="0"/>
              </a:rPr>
              <a:t>   Ond’ io fui tratto fuor de l’ampia gola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d’inferno per mostrarli, e mosterrolli</a:t>
            </a:r>
            <a:br>
              <a:rPr lang="en-GB" b="1" i="0" u="none" strike="noStrike" baseline="0">
                <a:latin typeface="Cambria" panose="02040503050406030204" pitchFamily="18" charset="0"/>
              </a:rPr>
            </a:br>
            <a:r>
              <a:rPr lang="en-GB" b="1" i="0" u="none" strike="noStrike" baseline="0">
                <a:latin typeface="Cambria" panose="02040503050406030204" pitchFamily="18" charset="0"/>
              </a:rPr>
              <a:t>oltre, quanto ’l potrà menar mia scola.</a:t>
            </a:r>
          </a:p>
        </p:txBody>
      </p:sp>
      <p:sp>
        <p:nvSpPr>
          <p:cNvPr id="3" name="Text Placeholder 2">
            <a:extLst>
              <a:ext uri="{FF2B5EF4-FFF2-40B4-BE49-F238E27FC236}">
                <a16:creationId xmlns:a16="http://schemas.microsoft.com/office/drawing/2014/main" id="{0F89DB80-9FEC-BE47-8ADD-ADF3E90CF93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6067D5A-34F5-9ABB-EB5A-5076F4862338}"/>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Look at this man’s face and see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marks the angel set there. You’ll know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he must reign among the righteous.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was brought out of Hell to guide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shall guide him further — as far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my school can take him.</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982E806C-7F2C-26BB-C2C8-055DC14B677A}"/>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5976215"/>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3018F-EE78-A145-B3D2-6A4DF6A5DA70}"/>
              </a:ext>
            </a:extLst>
          </p:cNvPr>
          <p:cNvSpPr>
            <a:spLocks noGrp="1"/>
          </p:cNvSpPr>
          <p:nvPr>
            <p:ph type="title"/>
          </p:nvPr>
        </p:nvSpPr>
        <p:spPr/>
        <p:txBody>
          <a:bodyPr/>
          <a:lstStyle/>
          <a:p>
            <a:pPr marR="21210"/>
            <a:r>
              <a:rPr lang="en-GB" b="1" i="0" u="none" strike="noStrike" baseline="0">
                <a:latin typeface="Cambria" panose="02040503050406030204" pitchFamily="18" charset="0"/>
              </a:rPr>
              <a:t>Ora chi fosti, piacciati ch’io sappia,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perché tanti secoli giaciuto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qui se’, ne le parole tue mi cappia.</a:t>
            </a:r>
          </a:p>
        </p:txBody>
      </p:sp>
      <p:sp>
        <p:nvSpPr>
          <p:cNvPr id="3" name="Text Placeholder 2">
            <a:extLst>
              <a:ext uri="{FF2B5EF4-FFF2-40B4-BE49-F238E27FC236}">
                <a16:creationId xmlns:a16="http://schemas.microsoft.com/office/drawing/2014/main" id="{54BCF5C9-781D-D344-8CBB-67B449A3ED7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65F1071-A3D6-A709-2DC1-03B7C58C10E8}"/>
              </a:ext>
            </a:extLst>
          </p:cNvPr>
          <p:cNvSpPr txBox="1">
            <a:spLocks/>
          </p:cNvSpPr>
          <p:nvPr/>
        </p:nvSpPr>
        <p:spPr>
          <a:xfrm>
            <a:off x="-7200" y="2061"/>
            <a:ext cx="4579200" cy="81121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Please tell me who you are, and why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have lain here so many centuries.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5CC2DAF-5FCB-B331-075D-D586224F7946}"/>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2731279816"/>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80DBB-E4C6-A84B-ADC3-B46B85F69CED}"/>
              </a:ext>
            </a:extLst>
          </p:cNvPr>
          <p:cNvSpPr>
            <a:spLocks noGrp="1"/>
          </p:cNvSpPr>
          <p:nvPr>
            <p:ph type="title"/>
          </p:nvPr>
        </p:nvSpPr>
        <p:spPr/>
        <p:txBody>
          <a:bodyPr/>
          <a:lstStyle/>
          <a:p>
            <a:pPr marR="21210"/>
            <a:r>
              <a:rPr lang="en-GB" b="1" i="0" u="none" strike="noStrike" baseline="0">
                <a:latin typeface="Cambria" panose="02040503050406030204" pitchFamily="18" charset="0"/>
              </a:rPr>
              <a:t>STAZIO</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tempo che ’l buon Tito, con l’aiuto</a:t>
            </a:r>
            <a:br>
              <a:rPr lang="en-GB" b="1" i="0" u="none" strike="noStrike" baseline="0">
                <a:latin typeface="Cambria" panose="02040503050406030204" pitchFamily="18" charset="0"/>
              </a:rPr>
            </a:br>
            <a:r>
              <a:rPr lang="en-GB" b="1" i="0" u="none" strike="noStrike" baseline="0">
                <a:latin typeface="Cambria" panose="02040503050406030204" pitchFamily="18" charset="0"/>
              </a:rPr>
              <a:t>del sommo rege, vendicò le fóra</a:t>
            </a:r>
            <a:br>
              <a:rPr lang="en-GB" b="1" i="0" u="none" strike="noStrike" baseline="0">
                <a:latin typeface="Cambria" panose="02040503050406030204" pitchFamily="18" charset="0"/>
              </a:rPr>
            </a:br>
            <a:r>
              <a:rPr lang="en-GB" b="1" i="0" u="none" strike="noStrike" baseline="0">
                <a:latin typeface="Cambria" panose="02040503050406030204" pitchFamily="18" charset="0"/>
              </a:rPr>
              <a:t>ond’ uscì ’l sangue per Giuda venduto,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col nome che più dura e più onora</a:t>
            </a:r>
            <a:br>
              <a:rPr lang="en-GB" b="1" i="0" u="none" strike="noStrike" baseline="0">
                <a:latin typeface="Cambria" panose="02040503050406030204" pitchFamily="18" charset="0"/>
              </a:rPr>
            </a:br>
            <a:r>
              <a:rPr lang="en-GB" b="1" i="0" u="none" strike="noStrike" baseline="0">
                <a:latin typeface="Cambria" panose="02040503050406030204" pitchFamily="18" charset="0"/>
              </a:rPr>
              <a:t>era io di là, </a:t>
            </a:r>
            <a:br>
              <a:rPr lang="en-GB" b="1" i="0" u="none" strike="noStrike" baseline="0">
                <a:latin typeface="Cambria" panose="02040503050406030204" pitchFamily="18" charset="0"/>
              </a:rPr>
            </a:br>
            <a:r>
              <a:rPr lang="en-GB" b="1" i="0" u="none" strike="noStrike" baseline="0">
                <a:latin typeface="Cambria" panose="02040503050406030204" pitchFamily="18" charset="0"/>
              </a:rPr>
              <a:t>famoso assai, ma non con fede ancora.</a:t>
            </a:r>
          </a:p>
        </p:txBody>
      </p:sp>
      <p:sp>
        <p:nvSpPr>
          <p:cNvPr id="3" name="Text Placeholder 2">
            <a:extLst>
              <a:ext uri="{FF2B5EF4-FFF2-40B4-BE49-F238E27FC236}">
                <a16:creationId xmlns:a16="http://schemas.microsoft.com/office/drawing/2014/main" id="{5663F22B-3297-8146-8D8F-1497F7FB074B}"/>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CCA5A2A0-620C-8C90-3481-B164A7D60D7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STATIUS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Titus, helped by the King of Kings,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avenged the blood sold by Judas,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was known and honoured as a 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as yet lacked faith.</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C49751CB-D4AD-C2A5-155F-D0808E12DB09}"/>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1359067517"/>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446C2-E951-1744-B657-1A6255F1BD0E}"/>
              </a:ext>
            </a:extLst>
          </p:cNvPr>
          <p:cNvSpPr>
            <a:spLocks noGrp="1"/>
          </p:cNvSpPr>
          <p:nvPr>
            <p:ph type="title"/>
          </p:nvPr>
        </p:nvSpPr>
        <p:spPr/>
        <p:txBody>
          <a:bodyPr/>
          <a:lstStyle/>
          <a:p>
            <a:pPr marR="21210"/>
            <a:r>
              <a:rPr lang="en-GB" b="1" i="0" u="none" strike="noStrike" baseline="0">
                <a:latin typeface="Cambria" panose="02040503050406030204" pitchFamily="18" charset="0"/>
              </a:rPr>
              <a:t>Tanto fu dolce mio vocale spirto,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tolosano, a sé mi trasse Roma,</a:t>
            </a:r>
            <a:br>
              <a:rPr lang="en-GB" b="1" i="0" u="none" strike="noStrike" baseline="0">
                <a:latin typeface="Cambria" panose="02040503050406030204" pitchFamily="18" charset="0"/>
              </a:rPr>
            </a:br>
            <a:r>
              <a:rPr lang="en-GB" b="1" i="0" u="none" strike="noStrike" baseline="0">
                <a:latin typeface="Cambria" panose="02040503050406030204" pitchFamily="18" charset="0"/>
              </a:rPr>
              <a:t>dove mertai le tempie ornar di mirto.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Stazio la gente ancor di là mi noma:</a:t>
            </a:r>
            <a:br>
              <a:rPr lang="en-GB" b="1" i="0" u="none" strike="noStrike" baseline="0">
                <a:latin typeface="Cambria" panose="02040503050406030204" pitchFamily="18" charset="0"/>
              </a:rPr>
            </a:br>
            <a:r>
              <a:rPr lang="en-GB" b="1" i="0" u="none" strike="noStrike" baseline="0">
                <a:latin typeface="Cambria" panose="02040503050406030204" pitchFamily="18" charset="0"/>
              </a:rPr>
              <a:t>cantai di Tebe, e poi del grande Achille;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caddi in via con la seconda soma.</a:t>
            </a:r>
          </a:p>
        </p:txBody>
      </p:sp>
      <p:sp>
        <p:nvSpPr>
          <p:cNvPr id="3" name="Text Placeholder 2">
            <a:extLst>
              <a:ext uri="{FF2B5EF4-FFF2-40B4-BE49-F238E27FC236}">
                <a16:creationId xmlns:a16="http://schemas.microsoft.com/office/drawing/2014/main" id="{5C7A5FA0-B5A5-F448-8239-BDE8987958B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0918346-E7C0-6AA5-FD9C-B6E6CD11FBF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sweet was my gift of song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Rome summoned me from Toulouse,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crowned me with myrtle.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Men still speak of me there as Statius.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sang of Thebes, and then of great Achilles,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fell under the weight of that second task.</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86CC878D-73E2-F195-3430-069D7F27C8D4}"/>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5364403"/>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1D7A5-E228-124A-84E9-77D729B2F157}"/>
              </a:ext>
            </a:extLst>
          </p:cNvPr>
          <p:cNvSpPr>
            <a:spLocks noGrp="1"/>
          </p:cNvSpPr>
          <p:nvPr>
            <p:ph type="title"/>
          </p:nvPr>
        </p:nvSpPr>
        <p:spPr/>
        <p:txBody>
          <a:bodyPr/>
          <a:lstStyle/>
          <a:p>
            <a:pPr marR="21210"/>
            <a:r>
              <a:rPr lang="en-GB" b="1" i="0" u="none" strike="noStrike" baseline="0">
                <a:latin typeface="Cambria" panose="02040503050406030204" pitchFamily="18" charset="0"/>
              </a:rPr>
              <a:t>   Al mio ardor fuor seme le faville,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mi scaldar, de la divina fiamma</a:t>
            </a:r>
            <a:br>
              <a:rPr lang="en-GB" b="1" i="0" u="none" strike="noStrike" baseline="0">
                <a:latin typeface="Cambria" panose="02040503050406030204" pitchFamily="18" charset="0"/>
              </a:rPr>
            </a:br>
            <a:r>
              <a:rPr lang="en-GB" b="1" i="0" u="none" strike="noStrike" baseline="0">
                <a:latin typeface="Cambria" panose="02040503050406030204" pitchFamily="18" charset="0"/>
              </a:rPr>
              <a:t>onde sono allumati più di mille;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l’Eneïda dico, la qual mamma</a:t>
            </a:r>
            <a:br>
              <a:rPr lang="en-GB" b="1" i="0" u="none" strike="noStrike" baseline="0">
                <a:latin typeface="Cambria" panose="02040503050406030204" pitchFamily="18" charset="0"/>
              </a:rPr>
            </a:br>
            <a:r>
              <a:rPr lang="en-GB" b="1" i="0" u="none" strike="noStrike" baseline="0">
                <a:latin typeface="Cambria" panose="02040503050406030204" pitchFamily="18" charset="0"/>
              </a:rPr>
              <a:t>fummi, e fummi nutrice, poetando: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sanz’ essa non fermai peso di dramma.</a:t>
            </a:r>
          </a:p>
        </p:txBody>
      </p:sp>
      <p:sp>
        <p:nvSpPr>
          <p:cNvPr id="3" name="Text Placeholder 2">
            <a:extLst>
              <a:ext uri="{FF2B5EF4-FFF2-40B4-BE49-F238E27FC236}">
                <a16:creationId xmlns:a16="http://schemas.microsoft.com/office/drawing/2014/main" id="{0E7BFEC3-C34B-D640-A934-C4EAEA5E6A9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C54E476-AE20-9EFD-90B0-9F65519AED0B}"/>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sparks that fired my inspiration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came from the divine flame from which thousands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have been kindled: I mean the Aeneid.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poetry it was my mother and my nurse,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without it I’d have been worth nothing.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D6E282AC-C17F-2C5D-CF97-14B2C8D3BFA4}"/>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1071101748"/>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4ABBE-C06A-004E-9A3A-1CA883CC4089}"/>
              </a:ext>
            </a:extLst>
          </p:cNvPr>
          <p:cNvSpPr>
            <a:spLocks noGrp="1"/>
          </p:cNvSpPr>
          <p:nvPr>
            <p:ph type="title"/>
          </p:nvPr>
        </p:nvSpPr>
        <p:spPr/>
        <p:txBody>
          <a:bodyPr/>
          <a:lstStyle/>
          <a:p>
            <a:pPr marR="21210"/>
            <a:r>
              <a:rPr lang="en-GB" b="1" i="0" u="none" strike="noStrike" baseline="0">
                <a:latin typeface="Cambria" panose="02040503050406030204" pitchFamily="18" charset="0"/>
              </a:rPr>
              <a:t>E per esser vivuto di là quando</a:t>
            </a:r>
            <a:br>
              <a:rPr lang="en-GB" b="1" i="0" u="none" strike="noStrike" baseline="0">
                <a:latin typeface="Cambria" panose="02040503050406030204" pitchFamily="18" charset="0"/>
              </a:rPr>
            </a:br>
            <a:r>
              <a:rPr lang="en-GB" b="1" i="0" u="none" strike="noStrike" baseline="0">
                <a:latin typeface="Cambria" panose="02040503050406030204" pitchFamily="18" charset="0"/>
              </a:rPr>
              <a:t>visse Virgilio, assentirei un sole</a:t>
            </a:r>
            <a:br>
              <a:rPr lang="en-GB" b="1" i="0" u="none" strike="noStrike" baseline="0">
                <a:latin typeface="Cambria" panose="02040503050406030204" pitchFamily="18" charset="0"/>
              </a:rPr>
            </a:br>
            <a:r>
              <a:rPr lang="en-GB" b="1" i="0" u="none" strike="noStrike" baseline="0">
                <a:latin typeface="Cambria" panose="02040503050406030204" pitchFamily="18" charset="0"/>
              </a:rPr>
              <a:t>più che non deggio al mio uscir di bando.</a:t>
            </a:r>
          </a:p>
        </p:txBody>
      </p:sp>
      <p:sp>
        <p:nvSpPr>
          <p:cNvPr id="3" name="Text Placeholder 2">
            <a:extLst>
              <a:ext uri="{FF2B5EF4-FFF2-40B4-BE49-F238E27FC236}">
                <a16:creationId xmlns:a16="http://schemas.microsoft.com/office/drawing/2014/main" id="{FB7F9A4B-D0E1-FF4B-8BF5-89E1193CD992}"/>
              </a:ext>
            </a:extLst>
          </p:cNvPr>
          <p:cNvSpPr>
            <a:spLocks noGrp="1"/>
          </p:cNvSpPr>
          <p:nvPr>
            <p:ph type="body" idx="1"/>
          </p:nvPr>
        </p:nvSpPr>
        <p:spPr/>
        <p:txBody>
          <a:bodyPr>
            <a:normAutofit fontScale="25000" lnSpcReduction="20000"/>
          </a:bodyPr>
          <a:lstStyle/>
          <a:p>
            <a:endParaRPr lang="en-US"/>
          </a:p>
        </p:txBody>
      </p:sp>
      <p:sp>
        <p:nvSpPr>
          <p:cNvPr id="6" name="Title 1">
            <a:extLst>
              <a:ext uri="{FF2B5EF4-FFF2-40B4-BE49-F238E27FC236}">
                <a16:creationId xmlns:a16="http://schemas.microsoft.com/office/drawing/2014/main" id="{E85F9983-FB96-F6A5-BE69-AFB3ED1F738B}"/>
              </a:ext>
            </a:extLst>
          </p:cNvPr>
          <p:cNvSpPr txBox="1">
            <a:spLocks/>
          </p:cNvSpPr>
          <p:nvPr/>
        </p:nvSpPr>
        <p:spPr>
          <a:xfrm>
            <a:off x="0" y="0"/>
            <a:ext cx="4579200" cy="725487"/>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have lived on earth when Virgil lived,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I’d gladly accept another year of exile.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970F2141-3E76-BCE3-EB1E-D8B1C5554DBC}"/>
              </a:ext>
            </a:extLst>
          </p:cNvPr>
          <p:cNvPicPr>
            <a:picLocks noChangeAspect="1"/>
          </p:cNvPicPr>
          <p:nvPr/>
        </p:nvPicPr>
        <p:blipFill>
          <a:blip r:embed="rId2"/>
          <a:stretch>
            <a:fillRect/>
          </a:stretch>
        </p:blipFill>
        <p:spPr>
          <a:xfrm>
            <a:off x="5778681" y="0"/>
            <a:ext cx="3365319" cy="2571750"/>
          </a:xfrm>
          <a:prstGeom prst="rect">
            <a:avLst/>
          </a:prstGeom>
        </p:spPr>
      </p:pic>
    </p:spTree>
    <p:extLst>
      <p:ext uri="{BB962C8B-B14F-4D97-AF65-F5344CB8AC3E}">
        <p14:creationId xmlns:p14="http://schemas.microsoft.com/office/powerpoint/2010/main" val="366028909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C87B8-B479-3B45-AC63-85258433A59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Volser Virgilio a me queste parole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viso che, tacendo, disse “Taci”;</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non può tutto la virtù che vuole;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riso e pianto son tanto seguaci</a:t>
            </a:r>
            <a:br>
              <a:rPr lang="en-GB" b="1" i="0" u="none" strike="noStrike" baseline="0">
                <a:latin typeface="Cambria" panose="02040503050406030204" pitchFamily="18" charset="0"/>
              </a:rPr>
            </a:br>
            <a:r>
              <a:rPr lang="en-GB" b="1" i="0" u="none" strike="noStrike" baseline="0">
                <a:latin typeface="Cambria" panose="02040503050406030204" pitchFamily="18" charset="0"/>
              </a:rPr>
              <a:t>a la passion di che ciascun si spicca,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men seguon voler ne’ più veraci.</a:t>
            </a:r>
          </a:p>
        </p:txBody>
      </p:sp>
      <p:sp>
        <p:nvSpPr>
          <p:cNvPr id="3" name="Text Placeholder 2">
            <a:extLst>
              <a:ext uri="{FF2B5EF4-FFF2-40B4-BE49-F238E27FC236}">
                <a16:creationId xmlns:a16="http://schemas.microsoft.com/office/drawing/2014/main" id="{EB8080CA-806B-ED4A-B961-9A42E575717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372E9F1-DED1-8F13-EFF5-9C5CB5742B6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 turned to me at these words,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 a look that said, in silence, ‘Be silent!’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willpower does not always triumph,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laughter and tears spring straight from feeling,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least obey the will in the most sincere.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B576E79F-3DF6-01B9-1721-0305617C3E7B}"/>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380892950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B447A-2EF1-494F-ABE8-060A1F82090C}"/>
              </a:ext>
            </a:extLst>
          </p:cNvPr>
          <p:cNvSpPr>
            <a:spLocks noGrp="1"/>
          </p:cNvSpPr>
          <p:nvPr>
            <p:ph type="title"/>
          </p:nvPr>
        </p:nvSpPr>
        <p:spPr/>
        <p:txBody>
          <a:bodyPr/>
          <a:lstStyle/>
          <a:p>
            <a:pPr marR="21210"/>
            <a:r>
              <a:rPr lang="en-GB" b="1" i="0" u="none" strike="noStrike" baseline="0">
                <a:latin typeface="Cambria" panose="02040503050406030204" pitchFamily="18" charset="0"/>
              </a:rPr>
              <a:t>   Io pur sorrisi come l’uom ch’ammicca;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che l’ombra si tacque, e riguardommi</a:t>
            </a:r>
            <a:br>
              <a:rPr lang="en-GB" b="1" i="0" u="none" strike="noStrike" baseline="0">
                <a:latin typeface="Cambria" panose="02040503050406030204" pitchFamily="18" charset="0"/>
              </a:rPr>
            </a:br>
            <a:r>
              <a:rPr lang="en-GB" b="1" i="0" u="none" strike="noStrike" baseline="0">
                <a:latin typeface="Cambria" panose="02040503050406030204" pitchFamily="18" charset="0"/>
              </a:rPr>
              <a:t>ne li occhi ove ’l sembiante più si ficca:</a:t>
            </a:r>
          </a:p>
        </p:txBody>
      </p:sp>
      <p:sp>
        <p:nvSpPr>
          <p:cNvPr id="3" name="Text Placeholder 2">
            <a:extLst>
              <a:ext uri="{FF2B5EF4-FFF2-40B4-BE49-F238E27FC236}">
                <a16:creationId xmlns:a16="http://schemas.microsoft.com/office/drawing/2014/main" id="{B1EAE5C2-27F7-5347-A164-23FAE7D7EA8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561A1CF-DC57-0C4A-7814-5087BC0F194A}"/>
              </a:ext>
            </a:extLst>
          </p:cNvPr>
          <p:cNvSpPr txBox="1">
            <a:spLocks/>
          </p:cNvSpPr>
          <p:nvPr/>
        </p:nvSpPr>
        <p:spPr>
          <a:xfrm>
            <a:off x="0" y="0"/>
            <a:ext cx="4579200" cy="9826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only smiled, like one who gives a hint.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spirit stopped, and looked into my eyes,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where feelings show most clearly.</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6885941D-1BA6-5F6A-DB05-63FC7EF56ADB}"/>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97136564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DFFA9-4AA6-1A4B-AD8B-25E502DC3787}"/>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STAZIO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Se tanto labore in bene </a:t>
            </a:r>
            <a:r>
              <a:rPr lang="en-GB" b="1" i="0" u="none" strike="noStrike" baseline="0" dirty="0" err="1">
                <a:latin typeface="Cambria" panose="02040503050406030204" pitchFamily="18" charset="0"/>
              </a:rPr>
              <a:t>assommi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perché</a:t>
            </a:r>
            <a:r>
              <a:rPr lang="en-GB" b="1" i="0" u="none" strike="noStrike" baseline="0" dirty="0">
                <a:latin typeface="Cambria" panose="02040503050406030204" pitchFamily="18" charset="0"/>
              </a:rPr>
              <a:t> la </a:t>
            </a:r>
            <a:r>
              <a:rPr lang="en-GB" b="1" i="0" u="none" strike="noStrike" baseline="0" dirty="0" err="1">
                <a:latin typeface="Cambria" panose="02040503050406030204" pitchFamily="18" charset="0"/>
              </a:rPr>
              <a:t>tua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faccia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testeso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un </a:t>
            </a:r>
            <a:r>
              <a:rPr lang="en-GB" b="1" i="0" u="none" strike="noStrike" baseline="0" dirty="0" err="1">
                <a:latin typeface="Cambria" panose="02040503050406030204" pitchFamily="18" charset="0"/>
              </a:rPr>
              <a:t>lampeggiar</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riso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dimostrommi</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CA974863-9FE7-9D4A-BDDA-93F05C8B5DA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C245283-CFEE-C23C-2771-4E97C6D1191A}"/>
              </a:ext>
            </a:extLst>
          </p:cNvPr>
          <p:cNvSpPr txBox="1">
            <a:spLocks/>
          </p:cNvSpPr>
          <p:nvPr/>
        </p:nvSpPr>
        <p:spPr>
          <a:xfrm>
            <a:off x="0" y="0"/>
            <a:ext cx="4579200" cy="101123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STATIUS</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you hope for reward for your labour,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tell me why your face showed a gleam of laughter?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 posing, vintage&#10;&#10;Description automatically generated">
            <a:extLst>
              <a:ext uri="{FF2B5EF4-FFF2-40B4-BE49-F238E27FC236}">
                <a16:creationId xmlns:a16="http://schemas.microsoft.com/office/drawing/2014/main" id="{4B8D9626-14D6-AF92-5E77-2FB4F47F239E}"/>
              </a:ext>
            </a:extLst>
          </p:cNvPr>
          <p:cNvPicPr>
            <a:picLocks noChangeAspect="1"/>
          </p:cNvPicPr>
          <p:nvPr/>
        </p:nvPicPr>
        <p:blipFill rotWithShape="1">
          <a:blip r:embed="rId2"/>
          <a:srcRect l="-1286" r="16078"/>
          <a:stretch/>
        </p:blipFill>
        <p:spPr>
          <a:xfrm>
            <a:off x="6259286" y="0"/>
            <a:ext cx="2884714" cy="2501900"/>
          </a:xfrm>
          <a:prstGeom prst="rect">
            <a:avLst/>
          </a:prstGeom>
        </p:spPr>
      </p:pic>
    </p:spTree>
    <p:extLst>
      <p:ext uri="{BB962C8B-B14F-4D97-AF65-F5344CB8AC3E}">
        <p14:creationId xmlns:p14="http://schemas.microsoft.com/office/powerpoint/2010/main" val="36875113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3BF0-AC0B-7349-B117-B06259325E6E}"/>
              </a:ext>
            </a:extLst>
          </p:cNvPr>
          <p:cNvSpPr>
            <a:spLocks noGrp="1"/>
          </p:cNvSpPr>
          <p:nvPr>
            <p:ph type="title"/>
          </p:nvPr>
        </p:nvSpPr>
        <p:spPr/>
        <p:txBody>
          <a:bodyPr/>
          <a:lstStyle/>
          <a:p>
            <a:pPr marR="21210"/>
            <a:r>
              <a:rPr lang="en-GB" b="1" i="0" u="none" strike="noStrike" baseline="0">
                <a:latin typeface="Cambria" panose="02040503050406030204" pitchFamily="18" charset="0"/>
              </a:rPr>
              <a:t>Lucia, nimica di ciascun crudele,</a:t>
            </a:r>
            <a:br>
              <a:rPr lang="en-GB" b="1" i="0" u="none" strike="noStrike" baseline="0">
                <a:latin typeface="Cambria" panose="02040503050406030204" pitchFamily="18" charset="0"/>
              </a:rPr>
            </a:br>
            <a:r>
              <a:rPr lang="en-GB" b="1" i="0" u="none" strike="noStrike" baseline="0">
                <a:latin typeface="Cambria" panose="02040503050406030204" pitchFamily="18" charset="0"/>
              </a:rPr>
              <a:t>si mosse, e venne al loco dov’ i’ 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mi sedea con l’antica Rachele.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Disse:  </a:t>
            </a:r>
          </a:p>
        </p:txBody>
      </p:sp>
      <p:sp>
        <p:nvSpPr>
          <p:cNvPr id="3" name="Text Placeholder 2">
            <a:extLst>
              <a:ext uri="{FF2B5EF4-FFF2-40B4-BE49-F238E27FC236}">
                <a16:creationId xmlns:a16="http://schemas.microsoft.com/office/drawing/2014/main" id="{73463353-E7C3-5747-9B16-2B03C9D573D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6912B59-2D7E-E9C4-77D4-EC5000B6EF89}"/>
              </a:ext>
            </a:extLst>
          </p:cNvPr>
          <p:cNvSpPr txBox="1">
            <a:spLocks/>
          </p:cNvSpPr>
          <p:nvPr/>
        </p:nvSpPr>
        <p:spPr>
          <a:xfrm>
            <a:off x="0" y="1"/>
            <a:ext cx="4579200" cy="65150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Lucy, enemy of all cruelty, came to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where I sat by Rachael, and said: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ainting of a person&#10;&#10;Description automatically generated with low confidence">
            <a:extLst>
              <a:ext uri="{FF2B5EF4-FFF2-40B4-BE49-F238E27FC236}">
                <a16:creationId xmlns:a16="http://schemas.microsoft.com/office/drawing/2014/main" id="{79E45DE5-BF79-205C-D458-CFD248983ACC}"/>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2089980462"/>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59038-E1E0-604F-B29E-A6F4D68BA5D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Or son io d’una parte e d’altra preso:</a:t>
            </a:r>
            <a:br>
              <a:rPr lang="en-GB" b="1" i="0" u="none" strike="noStrike" baseline="0">
                <a:latin typeface="Cambria" panose="02040503050406030204" pitchFamily="18" charset="0"/>
              </a:rPr>
            </a:br>
            <a:r>
              <a:rPr lang="en-GB" b="1" i="0" u="none" strike="noStrike" baseline="0">
                <a:latin typeface="Cambria" panose="02040503050406030204" pitchFamily="18" charset="0"/>
              </a:rPr>
              <a:t>l’una mi fa tacer, l’altra scongiura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ch’io dica; ond’ io sospiro, e sono inteso</a:t>
            </a:r>
            <a:br>
              <a:rPr lang="en-GB" b="1" i="0" u="none" strike="noStrike" baseline="0">
                <a:latin typeface="Cambria" panose="02040503050406030204" pitchFamily="18" charset="0"/>
              </a:rPr>
            </a:br>
            <a:r>
              <a:rPr lang="en-GB" b="1" i="0" u="none" strike="noStrike" baseline="0">
                <a:latin typeface="Cambria" panose="02040503050406030204" pitchFamily="18" charset="0"/>
              </a:rPr>
              <a:t>dal mio maestro: </a:t>
            </a:r>
          </a:p>
        </p:txBody>
      </p:sp>
      <p:sp>
        <p:nvSpPr>
          <p:cNvPr id="3" name="Text Placeholder 2">
            <a:extLst>
              <a:ext uri="{FF2B5EF4-FFF2-40B4-BE49-F238E27FC236}">
                <a16:creationId xmlns:a16="http://schemas.microsoft.com/office/drawing/2014/main" id="{A40A41CE-D558-E54E-911F-EE403ED7A555}"/>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423ADB08-4374-664F-C1F2-49A05C31D187}"/>
              </a:ext>
            </a:extLst>
          </p:cNvPr>
          <p:cNvSpPr txBox="1">
            <a:spLocks/>
          </p:cNvSpPr>
          <p:nvPr/>
        </p:nvSpPr>
        <p:spPr>
          <a:xfrm>
            <a:off x="0" y="0"/>
            <a:ext cx="4579200" cy="113982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I stood, caught between the two,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one wanting silence, the other urging speech.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sighed, and my Master understood.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 posing, vintage&#10;&#10;Description automatically generated">
            <a:extLst>
              <a:ext uri="{FF2B5EF4-FFF2-40B4-BE49-F238E27FC236}">
                <a16:creationId xmlns:a16="http://schemas.microsoft.com/office/drawing/2014/main" id="{91BE265B-77E3-C0D5-E632-87590149F158}"/>
              </a:ext>
            </a:extLst>
          </p:cNvPr>
          <p:cNvPicPr>
            <a:picLocks noChangeAspect="1"/>
          </p:cNvPicPr>
          <p:nvPr/>
        </p:nvPicPr>
        <p:blipFill rotWithShape="1">
          <a:blip r:embed="rId2"/>
          <a:srcRect l="-1286" r="16078"/>
          <a:stretch/>
        </p:blipFill>
        <p:spPr>
          <a:xfrm>
            <a:off x="6259286" y="0"/>
            <a:ext cx="2884714" cy="2501900"/>
          </a:xfrm>
          <a:prstGeom prst="rect">
            <a:avLst/>
          </a:prstGeom>
        </p:spPr>
      </p:pic>
    </p:spTree>
    <p:extLst>
      <p:ext uri="{BB962C8B-B14F-4D97-AF65-F5344CB8AC3E}">
        <p14:creationId xmlns:p14="http://schemas.microsoft.com/office/powerpoint/2010/main" val="292928321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D21F4-CE97-7F4D-928E-3D305F15F193}"/>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Non aver </a:t>
            </a:r>
            <a:r>
              <a:rPr lang="en-GB" b="1" i="0" u="none" strike="noStrike" baseline="0" dirty="0" err="1">
                <a:latin typeface="Cambria" panose="02040503050406030204" pitchFamily="18" charset="0"/>
              </a:rPr>
              <a:t>paura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di </a:t>
            </a:r>
            <a:r>
              <a:rPr lang="en-GB" b="1" i="0" u="none" strike="noStrike" baseline="0" dirty="0" err="1">
                <a:latin typeface="Cambria" panose="02040503050406030204" pitchFamily="18" charset="0"/>
              </a:rPr>
              <a:t>parlar</a:t>
            </a:r>
            <a:r>
              <a:rPr lang="en-GB" b="1" i="0" u="none" strike="noStrike" baseline="0" dirty="0">
                <a:latin typeface="Cambria" panose="02040503050406030204" pitchFamily="18" charset="0"/>
              </a:rPr>
              <a:t>;    ma </a:t>
            </a:r>
            <a:r>
              <a:rPr lang="en-GB" b="1" i="0" u="none" strike="noStrike" baseline="0" dirty="0" err="1">
                <a:latin typeface="Cambria" panose="02040503050406030204" pitchFamily="18" charset="0"/>
              </a:rPr>
              <a:t>parla</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digli</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quel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dimanda</a:t>
            </a:r>
            <a:r>
              <a:rPr lang="en-GB" b="1" i="0" u="none" strike="noStrike" baseline="0" dirty="0">
                <a:latin typeface="Cambria" panose="02040503050406030204" pitchFamily="18" charset="0"/>
              </a:rPr>
              <a:t> con </a:t>
            </a:r>
            <a:r>
              <a:rPr lang="en-GB" b="1" i="0" u="none" strike="noStrike" baseline="0" dirty="0" err="1">
                <a:latin typeface="Cambria" panose="02040503050406030204" pitchFamily="18" charset="0"/>
              </a:rPr>
              <a:t>cotanta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cura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FA900CA8-EB98-6140-8897-94760639F1B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D3CC51A-9FF4-295F-75C4-D18B6055DA5B}"/>
              </a:ext>
            </a:extLst>
          </p:cNvPr>
          <p:cNvSpPr txBox="1">
            <a:spLocks/>
          </p:cNvSpPr>
          <p:nvPr/>
        </p:nvSpPr>
        <p:spPr>
          <a:xfrm>
            <a:off x="0" y="0"/>
            <a:ext cx="4579200" cy="83978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Don’t be afraid to speak. Tell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he asks so eagerly.</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 posing, vintage&#10;&#10;Description automatically generated">
            <a:extLst>
              <a:ext uri="{FF2B5EF4-FFF2-40B4-BE49-F238E27FC236}">
                <a16:creationId xmlns:a16="http://schemas.microsoft.com/office/drawing/2014/main" id="{3E73F18A-837E-B4CA-B6FB-4BD7721A4D6B}"/>
              </a:ext>
            </a:extLst>
          </p:cNvPr>
          <p:cNvPicPr>
            <a:picLocks noChangeAspect="1"/>
          </p:cNvPicPr>
          <p:nvPr/>
        </p:nvPicPr>
        <p:blipFill rotWithShape="1">
          <a:blip r:embed="rId2"/>
          <a:srcRect l="-1286" r="16078"/>
          <a:stretch/>
        </p:blipFill>
        <p:spPr>
          <a:xfrm>
            <a:off x="6259286" y="0"/>
            <a:ext cx="2884714" cy="2501900"/>
          </a:xfrm>
          <a:prstGeom prst="rect">
            <a:avLst/>
          </a:prstGeom>
        </p:spPr>
      </p:pic>
    </p:spTree>
    <p:extLst>
      <p:ext uri="{BB962C8B-B14F-4D97-AF65-F5344CB8AC3E}">
        <p14:creationId xmlns:p14="http://schemas.microsoft.com/office/powerpoint/2010/main" val="3839034508"/>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2EB59-965E-B442-85AC-1697DD1705C3}"/>
              </a:ext>
            </a:extLst>
          </p:cNvPr>
          <p:cNvSpPr>
            <a:spLocks noGrp="1"/>
          </p:cNvSpPr>
          <p:nvPr>
            <p:ph type="title"/>
          </p:nvPr>
        </p:nvSpPr>
        <p:spPr/>
        <p:txBody>
          <a:bodyPr>
            <a:normAutofit/>
          </a:bodyPr>
          <a:lstStyle/>
          <a:p>
            <a:pPr marR="21210"/>
            <a:r>
              <a:rPr lang="en-GB" b="1" i="0" u="none" strike="noStrike" baseline="0" dirty="0">
                <a:latin typeface="Cambria" panose="02040503050406030204" pitchFamily="18" charset="0"/>
              </a:rPr>
              <a:t>PROTAGONISTA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Forse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maravigli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antico </a:t>
            </a:r>
            <a:r>
              <a:rPr lang="en-GB" b="1" i="0" u="none" strike="noStrike" baseline="0" dirty="0" err="1">
                <a:latin typeface="Cambria" panose="02040503050406030204" pitchFamily="18" charset="0"/>
              </a:rPr>
              <a:t>spirto</a:t>
            </a:r>
            <a:r>
              <a:rPr lang="en-GB" b="1" i="0" u="none" strike="noStrike" baseline="0" dirty="0">
                <a:latin typeface="Cambria" panose="02040503050406030204" pitchFamily="18" charset="0"/>
              </a:rPr>
              <a:t>, del rider </a:t>
            </a:r>
            <a:r>
              <a:rPr lang="en-GB" b="1" i="0" u="none" strike="noStrike" baseline="0" dirty="0" err="1">
                <a:latin typeface="Cambria" panose="02040503050406030204" pitchFamily="18" charset="0"/>
              </a:rPr>
              <a:t>ch’io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fei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ma </a:t>
            </a:r>
            <a:r>
              <a:rPr lang="en-GB" b="1" i="0" u="none" strike="noStrike" baseline="0" dirty="0" err="1">
                <a:latin typeface="Cambria" panose="02040503050406030204" pitchFamily="18" charset="0"/>
              </a:rPr>
              <a:t>più</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d’ammirazion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pigli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Questi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guida</a:t>
            </a:r>
            <a:r>
              <a:rPr lang="en-GB" b="1" i="0" u="none" strike="noStrike" baseline="0" dirty="0">
                <a:latin typeface="Cambria" panose="02040503050406030204" pitchFamily="18" charset="0"/>
              </a:rPr>
              <a:t> in alto li </a:t>
            </a:r>
            <a:r>
              <a:rPr lang="en-GB" b="1" i="0" u="none" strike="noStrike" baseline="0" dirty="0" err="1">
                <a:latin typeface="Cambria" panose="02040503050406030204" pitchFamily="18" charset="0"/>
              </a:rPr>
              <a:t>occhi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miei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quel</a:t>
            </a:r>
            <a:r>
              <a:rPr lang="en-GB" b="1" i="0" u="none" strike="noStrike" baseline="0" dirty="0">
                <a:latin typeface="Cambria" panose="02040503050406030204" pitchFamily="18" charset="0"/>
              </a:rPr>
              <a:t> Virgilio dal qual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togliesti</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forte a </a:t>
            </a:r>
            <a:r>
              <a:rPr lang="en-GB" b="1" i="0" u="none" strike="noStrike" baseline="0" dirty="0" err="1">
                <a:latin typeface="Cambria" panose="02040503050406030204" pitchFamily="18" charset="0"/>
              </a:rPr>
              <a:t>cantar</a:t>
            </a:r>
            <a:r>
              <a:rPr lang="en-GB" b="1" i="0" u="none" strike="noStrike" baseline="0" dirty="0">
                <a:latin typeface="Cambria" panose="02040503050406030204" pitchFamily="18" charset="0"/>
              </a:rPr>
              <a:t> de li </a:t>
            </a:r>
            <a:r>
              <a:rPr lang="en-GB" b="1" i="0" u="none" strike="noStrike" baseline="0" dirty="0" err="1">
                <a:latin typeface="Cambria" panose="02040503050406030204" pitchFamily="18" charset="0"/>
              </a:rPr>
              <a:t>uomini</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d’i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dèi</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37C8620C-89C0-044F-9A88-06E42DB54C5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757F8F2-87D2-4917-E9AC-1AE08B467DCA}"/>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You wonder, ancient spirit, that I smile,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but there is more to wonder at. He who leads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is that same Virgil who taught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sing of men and gods.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 posing, vintage&#10;&#10;Description automatically generated">
            <a:extLst>
              <a:ext uri="{FF2B5EF4-FFF2-40B4-BE49-F238E27FC236}">
                <a16:creationId xmlns:a16="http://schemas.microsoft.com/office/drawing/2014/main" id="{51B822A1-3198-800A-805E-6C9DEE4DE3E3}"/>
              </a:ext>
            </a:extLst>
          </p:cNvPr>
          <p:cNvPicPr>
            <a:picLocks noChangeAspect="1"/>
          </p:cNvPicPr>
          <p:nvPr/>
        </p:nvPicPr>
        <p:blipFill rotWithShape="1">
          <a:blip r:embed="rId2"/>
          <a:srcRect l="-1286" r="16078"/>
          <a:stretch/>
        </p:blipFill>
        <p:spPr>
          <a:xfrm>
            <a:off x="6259286" y="0"/>
            <a:ext cx="2884714" cy="2501900"/>
          </a:xfrm>
          <a:prstGeom prst="rect">
            <a:avLst/>
          </a:prstGeom>
        </p:spPr>
      </p:pic>
    </p:spTree>
    <p:extLst>
      <p:ext uri="{BB962C8B-B14F-4D97-AF65-F5344CB8AC3E}">
        <p14:creationId xmlns:p14="http://schemas.microsoft.com/office/powerpoint/2010/main" val="23802225"/>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2EB59-965E-B442-85AC-1697DD1705C3}"/>
              </a:ext>
            </a:extLst>
          </p:cNvPr>
          <p:cNvSpPr>
            <a:spLocks noGrp="1"/>
          </p:cNvSpPr>
          <p:nvPr>
            <p:ph type="title"/>
          </p:nvPr>
        </p:nvSpPr>
        <p:spPr/>
        <p:txBody>
          <a:bodyPr>
            <a:normAutofit/>
          </a:bodyPr>
          <a:lstStyle/>
          <a:p>
            <a:pPr marR="21210"/>
            <a:r>
              <a:rPr lang="en-GB" b="1" i="0" u="none" strike="noStrike" baseline="0" dirty="0">
                <a:latin typeface="Cambria" panose="02040503050406030204" pitchFamily="18" charset="0"/>
              </a:rPr>
              <a:t>Se </a:t>
            </a:r>
            <a:r>
              <a:rPr lang="en-GB" b="1" i="0" u="none" strike="noStrike" baseline="0" dirty="0" err="1">
                <a:latin typeface="Cambria" panose="02040503050406030204" pitchFamily="18" charset="0"/>
              </a:rPr>
              <a:t>cagion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altra</a:t>
            </a:r>
            <a:r>
              <a:rPr lang="en-GB" b="1" i="0" u="none" strike="noStrike" baseline="0" dirty="0">
                <a:latin typeface="Cambria" panose="02040503050406030204" pitchFamily="18" charset="0"/>
              </a:rPr>
              <a:t> al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rider </a:t>
            </a:r>
            <a:r>
              <a:rPr lang="en-GB" b="1" i="0" u="none" strike="noStrike" baseline="0" dirty="0" err="1">
                <a:latin typeface="Cambria" panose="02040503050406030204" pitchFamily="18" charset="0"/>
              </a:rPr>
              <a:t>credesti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lasciala</a:t>
            </a:r>
            <a:r>
              <a:rPr lang="en-GB" b="1" i="0" u="none" strike="noStrike" baseline="0" dirty="0">
                <a:latin typeface="Cambria" panose="02040503050406030204" pitchFamily="18" charset="0"/>
              </a:rPr>
              <a:t> per non vera, ed </a:t>
            </a:r>
            <a:r>
              <a:rPr lang="en-GB" b="1" i="0" u="none" strike="noStrike" baseline="0" dirty="0" err="1">
                <a:latin typeface="Cambria" panose="02040503050406030204" pitchFamily="18" charset="0"/>
              </a:rPr>
              <a:t>esser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credi</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quelle parole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lui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dicesti</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37C8620C-89C0-044F-9A88-06E42DB54C5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757F8F2-87D2-4917-E9AC-1AE08B467DCA}"/>
              </a:ext>
            </a:extLst>
          </p:cNvPr>
          <p:cNvSpPr txBox="1">
            <a:spLocks/>
          </p:cNvSpPr>
          <p:nvPr/>
        </p:nvSpPr>
        <p:spPr>
          <a:xfrm>
            <a:off x="-7200" y="5870"/>
            <a:ext cx="4579200" cy="873126"/>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 only reason for my smile, believe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was what you said about him.</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 posing, vintage&#10;&#10;Description automatically generated">
            <a:extLst>
              <a:ext uri="{FF2B5EF4-FFF2-40B4-BE49-F238E27FC236}">
                <a16:creationId xmlns:a16="http://schemas.microsoft.com/office/drawing/2014/main" id="{0D3CDE51-E1AA-5648-00D6-6C0FE0608429}"/>
              </a:ext>
            </a:extLst>
          </p:cNvPr>
          <p:cNvPicPr>
            <a:picLocks noChangeAspect="1"/>
          </p:cNvPicPr>
          <p:nvPr/>
        </p:nvPicPr>
        <p:blipFill rotWithShape="1">
          <a:blip r:embed="rId2"/>
          <a:srcRect l="-1286" r="16078"/>
          <a:stretch/>
        </p:blipFill>
        <p:spPr>
          <a:xfrm>
            <a:off x="6259286" y="0"/>
            <a:ext cx="2884714" cy="2501900"/>
          </a:xfrm>
          <a:prstGeom prst="rect">
            <a:avLst/>
          </a:prstGeom>
        </p:spPr>
      </p:pic>
    </p:spTree>
    <p:extLst>
      <p:ext uri="{BB962C8B-B14F-4D97-AF65-F5344CB8AC3E}">
        <p14:creationId xmlns:p14="http://schemas.microsoft.com/office/powerpoint/2010/main" val="1411390930"/>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2AA4E-A6A9-A54D-AE51-313BFE8C857D}"/>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Già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s’inchinava</a:t>
            </a:r>
            <a:r>
              <a:rPr lang="en-GB" b="1" i="0" u="none" strike="noStrike" baseline="0" dirty="0">
                <a:latin typeface="Cambria" panose="02040503050406030204" pitchFamily="18" charset="0"/>
              </a:rPr>
              <a:t> ad </a:t>
            </a:r>
            <a:r>
              <a:rPr lang="en-GB" b="1" i="0" u="none" strike="noStrike" baseline="0" dirty="0" err="1">
                <a:latin typeface="Cambria" panose="02040503050406030204" pitchFamily="18" charset="0"/>
              </a:rPr>
              <a:t>abbracciar</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piedi</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al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dottor</a:t>
            </a:r>
            <a:r>
              <a:rPr lang="en-GB" b="1" i="0" u="none" strike="noStrike" baseline="0" dirty="0">
                <a:latin typeface="Cambria" panose="02040503050406030204" pitchFamily="18" charset="0"/>
              </a:rPr>
              <a:t>, ma </a:t>
            </a:r>
            <a:r>
              <a:rPr lang="en-GB" b="1" i="0" u="none" strike="noStrike" baseline="0" dirty="0" err="1">
                <a:latin typeface="Cambria" panose="02040503050406030204" pitchFamily="18" charset="0"/>
              </a:rPr>
              <a:t>el</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disse</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Frate,</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non far, </a:t>
            </a:r>
            <a:r>
              <a:rPr lang="en-GB" b="1" i="0" u="none" strike="noStrike" baseline="0" dirty="0" err="1">
                <a:latin typeface="Cambria" panose="02040503050406030204" pitchFamily="18" charset="0"/>
              </a:rPr>
              <a:t>ché</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se’ </a:t>
            </a:r>
            <a:r>
              <a:rPr lang="en-GB" b="1" i="0" u="none" strike="noStrike" baseline="0" dirty="0" err="1">
                <a:latin typeface="Cambria" panose="02040503050406030204" pitchFamily="18" charset="0"/>
              </a:rPr>
              <a:t>ombra</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ombra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vedi</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005BBE7A-8FE3-7442-A17F-7D1DAF8C14F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6E91087-2570-03A9-3DBB-23C4295098B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Already he was bending to embrace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Teacher’s feet, but he said: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Brother, don’t do that, for you are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 spirit, and so am I</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old&#10;&#10;Description automatically generated">
            <a:extLst>
              <a:ext uri="{FF2B5EF4-FFF2-40B4-BE49-F238E27FC236}">
                <a16:creationId xmlns:a16="http://schemas.microsoft.com/office/drawing/2014/main" id="{DCAB0574-5B51-D66C-0005-D00B95BC8128}"/>
              </a:ext>
            </a:extLst>
          </p:cNvPr>
          <p:cNvPicPr>
            <a:picLocks noChangeAspect="1"/>
          </p:cNvPicPr>
          <p:nvPr/>
        </p:nvPicPr>
        <p:blipFill>
          <a:blip r:embed="rId2"/>
          <a:stretch>
            <a:fillRect/>
          </a:stretch>
        </p:blipFill>
        <p:spPr>
          <a:xfrm>
            <a:off x="6468732" y="0"/>
            <a:ext cx="2675267" cy="3015343"/>
          </a:xfrm>
          <a:prstGeom prst="rect">
            <a:avLst/>
          </a:prstGeom>
        </p:spPr>
      </p:pic>
    </p:spTree>
    <p:extLst>
      <p:ext uri="{BB962C8B-B14F-4D97-AF65-F5344CB8AC3E}">
        <p14:creationId xmlns:p14="http://schemas.microsoft.com/office/powerpoint/2010/main" val="1661984111"/>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6630-0574-BC4B-842C-FDB89A6F6C29}"/>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STAZIO </a:t>
            </a:r>
            <a:r>
              <a:rPr lang="en-GB" b="1" i="1" u="none" strike="noStrike" baseline="0" dirty="0">
                <a:latin typeface="Cambria" panose="02040503050406030204" pitchFamily="18" charset="0"/>
              </a:rPr>
              <a:t>(</a:t>
            </a:r>
            <a:r>
              <a:rPr lang="en-GB" b="1" i="1" u="none" strike="noStrike" baseline="0" dirty="0" err="1">
                <a:latin typeface="Cambria" panose="02040503050406030204" pitchFamily="18" charset="0"/>
              </a:rPr>
              <a:t>surgendo</a:t>
            </a:r>
            <a:r>
              <a:rPr lang="en-GB" b="1" i="1" u="none" strike="noStrike" baseline="0" dirty="0">
                <a:latin typeface="Cambria" panose="02040503050406030204" pitchFamily="18" charset="0"/>
              </a:rPr>
              <a:t>)</a:t>
            </a:r>
            <a:br>
              <a:rPr lang="en-GB" b="1" i="1" u="none" strike="noStrike" baseline="0" dirty="0">
                <a:latin typeface="Cambria" panose="02040503050406030204" pitchFamily="18" charset="0"/>
              </a:rPr>
            </a:br>
            <a:r>
              <a:rPr lang="en-GB" b="1" i="0" u="none" strike="noStrike" baseline="0" dirty="0">
                <a:latin typeface="Cambria" panose="02040503050406030204" pitchFamily="18" charset="0"/>
              </a:rPr>
              <a:t>                         Or </a:t>
            </a:r>
            <a:r>
              <a:rPr lang="en-GB" b="1" i="0" u="none" strike="noStrike" baseline="0" dirty="0" err="1">
                <a:latin typeface="Cambria" panose="02040503050406030204" pitchFamily="18" charset="0"/>
              </a:rPr>
              <a:t>puoi</a:t>
            </a:r>
            <a:r>
              <a:rPr lang="en-GB" b="1" i="0" u="none" strike="noStrike" baseline="0" dirty="0">
                <a:latin typeface="Cambria" panose="02040503050406030204" pitchFamily="18" charset="0"/>
              </a:rPr>
              <a:t> la quantitate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comprender</a:t>
            </a:r>
            <a:r>
              <a:rPr lang="en-GB" b="1" i="0" u="none" strike="noStrike" baseline="0" dirty="0">
                <a:latin typeface="Cambria" panose="02040503050406030204" pitchFamily="18" charset="0"/>
              </a:rPr>
              <a:t> de </a:t>
            </a:r>
            <a:r>
              <a:rPr lang="en-GB" b="1" i="0" u="none" strike="noStrike" baseline="0" dirty="0" err="1">
                <a:latin typeface="Cambria" panose="02040503050406030204" pitchFamily="18" charset="0"/>
              </a:rPr>
              <a:t>l’amor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te</a:t>
            </a:r>
            <a:r>
              <a:rPr lang="en-GB" b="1" i="0" u="none" strike="noStrike" baseline="0" dirty="0">
                <a:latin typeface="Cambria" panose="02040503050406030204" pitchFamily="18" charset="0"/>
              </a:rPr>
              <a:t> mi </a:t>
            </a:r>
            <a:r>
              <a:rPr lang="en-GB" b="1" i="0" u="none" strike="noStrike" baseline="0" dirty="0" err="1">
                <a:latin typeface="Cambria" panose="02040503050406030204" pitchFamily="18" charset="0"/>
              </a:rPr>
              <a:t>scalda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quand</a:t>
            </a:r>
            <a:r>
              <a:rPr lang="en-GB" b="1" i="0" u="none" strike="noStrike" baseline="0" dirty="0">
                <a:latin typeface="Cambria" panose="02040503050406030204" pitchFamily="18" charset="0"/>
              </a:rPr>
              <a:t>’ io </a:t>
            </a:r>
            <a:r>
              <a:rPr lang="en-GB" b="1" i="0" u="none" strike="noStrike" baseline="0" dirty="0" err="1">
                <a:latin typeface="Cambria" panose="02040503050406030204" pitchFamily="18" charset="0"/>
              </a:rPr>
              <a:t>dismento</a:t>
            </a:r>
            <a:r>
              <a:rPr lang="en-GB" b="1" i="0" u="none" strike="noStrike" baseline="0" dirty="0">
                <a:latin typeface="Cambria" panose="02040503050406030204" pitchFamily="18" charset="0"/>
              </a:rPr>
              <a:t> nostra </a:t>
            </a:r>
            <a:r>
              <a:rPr lang="en-GB" b="1" i="0" u="none" strike="noStrike" baseline="0" dirty="0" err="1">
                <a:latin typeface="Cambria" panose="02040503050406030204" pitchFamily="18" charset="0"/>
              </a:rPr>
              <a:t>vanitate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trattando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l’ombre</a:t>
            </a:r>
            <a:r>
              <a:rPr lang="en-GB" b="1" i="0" u="none" strike="noStrike" baseline="0" dirty="0">
                <a:latin typeface="Cambria" panose="02040503050406030204" pitchFamily="18" charset="0"/>
              </a:rPr>
              <a:t> come </a:t>
            </a:r>
            <a:r>
              <a:rPr lang="en-GB" b="1" i="0" u="none" strike="noStrike" baseline="0" dirty="0" err="1">
                <a:latin typeface="Cambria" panose="02040503050406030204" pitchFamily="18" charset="0"/>
              </a:rPr>
              <a:t>cosa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salda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8A8F78B2-C38D-7D4A-9A14-9358FAC01AD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E1FC952-0CA6-AF97-5245-66EBC68DFD07}"/>
              </a:ext>
            </a:extLst>
          </p:cNvPr>
          <p:cNvSpPr txBox="1">
            <a:spLocks/>
          </p:cNvSpPr>
          <p:nvPr/>
        </p:nvSpPr>
        <p:spPr>
          <a:xfrm>
            <a:off x="0" y="0"/>
            <a:ext cx="4579200" cy="10969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STATIUS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Now you can see the intensity of my love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you, when I forget our emptiness</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treat a shade as a solid thing!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age from a book&#10;&#10;Description automatically generated with low confidence">
            <a:extLst>
              <a:ext uri="{FF2B5EF4-FFF2-40B4-BE49-F238E27FC236}">
                <a16:creationId xmlns:a16="http://schemas.microsoft.com/office/drawing/2014/main" id="{026E8763-BB7D-1248-B66F-BD8B085BBB83}"/>
              </a:ext>
            </a:extLst>
          </p:cNvPr>
          <p:cNvPicPr>
            <a:picLocks noChangeAspect="1"/>
          </p:cNvPicPr>
          <p:nvPr/>
        </p:nvPicPr>
        <p:blipFill rotWithShape="1">
          <a:blip r:embed="rId2"/>
          <a:srcRect l="61657" t="19459" b="7243"/>
          <a:stretch/>
        </p:blipFill>
        <p:spPr>
          <a:xfrm>
            <a:off x="6651171" y="0"/>
            <a:ext cx="2492829" cy="2719450"/>
          </a:xfrm>
          <a:prstGeom prst="rect">
            <a:avLst/>
          </a:prstGeom>
        </p:spPr>
      </p:pic>
    </p:spTree>
    <p:extLst>
      <p:ext uri="{BB962C8B-B14F-4D97-AF65-F5344CB8AC3E}">
        <p14:creationId xmlns:p14="http://schemas.microsoft.com/office/powerpoint/2010/main" val="89373298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F7C98-7E33-D94D-A5D1-1409563AE0E2}"/>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15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Dusk</a:t>
            </a:r>
          </a:p>
        </p:txBody>
      </p:sp>
      <p:sp>
        <p:nvSpPr>
          <p:cNvPr id="3" name="Text Placeholder 2">
            <a:extLst>
              <a:ext uri="{FF2B5EF4-FFF2-40B4-BE49-F238E27FC236}">
                <a16:creationId xmlns:a16="http://schemas.microsoft.com/office/drawing/2014/main" id="{12D3C9A1-77C0-6F44-95E4-ACC4BBB4BD5A}"/>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986025554"/>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10B38-F9B0-1045-920F-07EBF5B67849}"/>
              </a:ext>
            </a:extLst>
          </p:cNvPr>
          <p:cNvSpPr>
            <a:spLocks noGrp="1"/>
          </p:cNvSpPr>
          <p:nvPr>
            <p:ph type="title"/>
          </p:nvPr>
        </p:nvSpPr>
        <p:spPr>
          <a:xfrm>
            <a:off x="457200" y="1890000"/>
            <a:ext cx="5542211" cy="2801063"/>
          </a:xfrm>
        </p:spPr>
        <p:txBody>
          <a:bodyPr/>
          <a:lstStyle/>
          <a:p>
            <a:r>
              <a:rPr lang="en-GB" b="1" i="1" u="none" strike="noStrike" baseline="0" dirty="0">
                <a:latin typeface="Palatino Linotype" panose="02040502050505030304" pitchFamily="18" charset="0"/>
              </a:rPr>
              <a:t>During the daylight hours on Tuesday, the poets visited the sixth cornice.</a:t>
            </a:r>
            <a:br>
              <a:rPr lang="en-GB" b="1" i="1" u="none" strike="noStrike" baseline="0" dirty="0">
                <a:latin typeface="Palatino Linotype" panose="02040502050505030304" pitchFamily="18" charset="0"/>
              </a:rPr>
            </a:br>
            <a:br>
              <a:rPr lang="en-GB" dirty="0">
                <a:latin typeface="Palatino Linotype" panose="02040502050505030304" pitchFamily="18" charset="0"/>
              </a:rPr>
            </a:br>
            <a:r>
              <a:rPr lang="en-GB" dirty="0">
                <a:latin typeface="Palatino Linotype" panose="02040502050505030304" pitchFamily="18" charset="0"/>
              </a:rPr>
              <a:t>T</a:t>
            </a:r>
            <a:r>
              <a:rPr lang="en-GB" b="1" i="1" u="none" strike="noStrike" baseline="0" dirty="0">
                <a:latin typeface="Palatino Linotype" panose="02040502050505030304" pitchFamily="18" charset="0"/>
              </a:rPr>
              <a:t>hey have now climbed to the outer edge of the seventh.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cornice is filled with a wall of flame</a:t>
            </a:r>
            <a:r>
              <a:rPr lang="en-GB" dirty="0">
                <a:latin typeface="Palatino Linotype" panose="02040502050505030304" pitchFamily="18" charset="0"/>
              </a:rPr>
              <a:t>. It is </a:t>
            </a:r>
            <a:r>
              <a:rPr lang="en-GB" b="1" i="1" u="none" strike="noStrike" baseline="0" dirty="0">
                <a:latin typeface="Palatino Linotype" panose="02040502050505030304" pitchFamily="18" charset="0"/>
              </a:rPr>
              <a:t>a fiery furnace which purifies the souls of the Lustful. </a:t>
            </a:r>
          </a:p>
        </p:txBody>
      </p:sp>
      <p:sp>
        <p:nvSpPr>
          <p:cNvPr id="3" name="Text Placeholder 2">
            <a:extLst>
              <a:ext uri="{FF2B5EF4-FFF2-40B4-BE49-F238E27FC236}">
                <a16:creationId xmlns:a16="http://schemas.microsoft.com/office/drawing/2014/main" id="{0ECEF252-A44C-384C-AE4D-49FB9A950F7A}"/>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763D0B42-0909-FCAE-4442-EC8E03B3E6FD}"/>
              </a:ext>
            </a:extLst>
          </p:cNvPr>
          <p:cNvPicPr>
            <a:picLocks noChangeAspect="1"/>
          </p:cNvPicPr>
          <p:nvPr/>
        </p:nvPicPr>
        <p:blipFill rotWithShape="1">
          <a:blip r:embed="rId2"/>
          <a:srcRect l="4760" t="2822" r="3021" b="2927"/>
          <a:stretch/>
        </p:blipFill>
        <p:spPr>
          <a:xfrm>
            <a:off x="6337749" y="0"/>
            <a:ext cx="2806251" cy="3127248"/>
          </a:xfrm>
          <a:prstGeom prst="rect">
            <a:avLst/>
          </a:prstGeom>
        </p:spPr>
      </p:pic>
      <p:cxnSp>
        <p:nvCxnSpPr>
          <p:cNvPr id="5" name="Straight Connector 4">
            <a:extLst>
              <a:ext uri="{FF2B5EF4-FFF2-40B4-BE49-F238E27FC236}">
                <a16:creationId xmlns:a16="http://schemas.microsoft.com/office/drawing/2014/main" id="{0C066B7A-B429-A5F8-245B-A1396F0CE467}"/>
              </a:ext>
            </a:extLst>
          </p:cNvPr>
          <p:cNvCxnSpPr>
            <a:cxnSpLocks/>
          </p:cNvCxnSpPr>
          <p:nvPr/>
        </p:nvCxnSpPr>
        <p:spPr>
          <a:xfrm>
            <a:off x="6282885" y="600179"/>
            <a:ext cx="0" cy="2527069"/>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388265"/>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6F245-2677-104D-BD5E-B8FFDD026339}"/>
              </a:ext>
            </a:extLst>
          </p:cNvPr>
          <p:cNvSpPr>
            <a:spLocks noGrp="1"/>
          </p:cNvSpPr>
          <p:nvPr>
            <p:ph type="title"/>
          </p:nvPr>
        </p:nvSpPr>
        <p:spPr>
          <a:xfrm>
            <a:off x="457200" y="809298"/>
            <a:ext cx="5523181" cy="3881766"/>
          </a:xfrm>
        </p:spPr>
        <p:txBody>
          <a:bodyPr>
            <a:normAutofit/>
          </a:bodyPr>
          <a:lstStyle/>
          <a:p>
            <a:r>
              <a:rPr lang="en-GB" b="1" i="1" u="none" strike="noStrike" baseline="0" dirty="0">
                <a:latin typeface="Palatino Linotype" panose="02040502050505030304" pitchFamily="18" charset="0"/>
              </a:rPr>
              <a:t>Some of the penitents were contemporary poets, famous for their celebration of human love as an invincible passion.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himself the author of sensual love poems, must now pass through the purifying fire before he can approach the angel who will absolve him of his final sin.</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baulks.</a:t>
            </a:r>
          </a:p>
        </p:txBody>
      </p:sp>
      <p:sp>
        <p:nvSpPr>
          <p:cNvPr id="3" name="Text Placeholder 2">
            <a:extLst>
              <a:ext uri="{FF2B5EF4-FFF2-40B4-BE49-F238E27FC236}">
                <a16:creationId xmlns:a16="http://schemas.microsoft.com/office/drawing/2014/main" id="{1A420955-2514-EF44-88B9-EFD4C686B7FE}"/>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98E43518-9BA8-CEEC-809C-3F6F0378A3FC}"/>
              </a:ext>
            </a:extLst>
          </p:cNvPr>
          <p:cNvPicPr>
            <a:picLocks noChangeAspect="1"/>
          </p:cNvPicPr>
          <p:nvPr/>
        </p:nvPicPr>
        <p:blipFill rotWithShape="1">
          <a:blip r:embed="rId2"/>
          <a:srcRect l="4760" t="2822" r="3021" b="2927"/>
          <a:stretch/>
        </p:blipFill>
        <p:spPr>
          <a:xfrm>
            <a:off x="6337749" y="0"/>
            <a:ext cx="2806251" cy="3127248"/>
          </a:xfrm>
          <a:prstGeom prst="rect">
            <a:avLst/>
          </a:prstGeom>
        </p:spPr>
      </p:pic>
      <p:cxnSp>
        <p:nvCxnSpPr>
          <p:cNvPr id="5" name="Straight Connector 4">
            <a:extLst>
              <a:ext uri="{FF2B5EF4-FFF2-40B4-BE49-F238E27FC236}">
                <a16:creationId xmlns:a16="http://schemas.microsoft.com/office/drawing/2014/main" id="{F8A109F1-5094-CF07-FBFA-6D1B21740A65}"/>
              </a:ext>
            </a:extLst>
          </p:cNvPr>
          <p:cNvCxnSpPr>
            <a:cxnSpLocks/>
          </p:cNvCxnSpPr>
          <p:nvPr/>
        </p:nvCxnSpPr>
        <p:spPr>
          <a:xfrm>
            <a:off x="6282885" y="600179"/>
            <a:ext cx="0" cy="2527069"/>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285556"/>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0D10E-31C2-B14A-B020-07788CE9C53C}"/>
              </a:ext>
            </a:extLst>
          </p:cNvPr>
          <p:cNvSpPr>
            <a:spLocks noGrp="1"/>
          </p:cNvSpPr>
          <p:nvPr>
            <p:ph type="title"/>
          </p:nvPr>
        </p:nvSpPr>
        <p:spPr>
          <a:xfrm>
            <a:off x="457200" y="1890000"/>
            <a:ext cx="5496495" cy="2801063"/>
          </a:xfrm>
        </p:spPr>
        <p:txBody>
          <a:bodyPr/>
          <a:lstStyle/>
          <a:p>
            <a:r>
              <a:rPr lang="en-GB" dirty="0">
                <a:latin typeface="Palatino Linotype" panose="02040502050505030304" pitchFamily="18" charset="0"/>
              </a:rPr>
              <a:t>H</a:t>
            </a:r>
            <a:r>
              <a:rPr lang="en-GB" b="1" i="1" u="none" strike="noStrike" baseline="0" dirty="0">
                <a:latin typeface="Palatino Linotype" panose="02040502050505030304" pitchFamily="18" charset="0"/>
              </a:rPr>
              <a:t>is ‘More-than-Father’ will make an almost despairing appeal for trust, recalling the shared dangers of the past 120 hours, urging his ‘Son’ to enter the flames without fear.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Dante will not budge until he is lured by the name of Beatrice.</a:t>
            </a:r>
          </a:p>
        </p:txBody>
      </p:sp>
      <p:sp>
        <p:nvSpPr>
          <p:cNvPr id="3" name="Text Placeholder 2">
            <a:extLst>
              <a:ext uri="{FF2B5EF4-FFF2-40B4-BE49-F238E27FC236}">
                <a16:creationId xmlns:a16="http://schemas.microsoft.com/office/drawing/2014/main" id="{9F5C7346-6F1C-D649-B156-19AF9A6BF68E}"/>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BA9C2332-5F69-EEF4-8394-8E981BD3E6BF}"/>
              </a:ext>
            </a:extLst>
          </p:cNvPr>
          <p:cNvPicPr>
            <a:picLocks noChangeAspect="1"/>
          </p:cNvPicPr>
          <p:nvPr/>
        </p:nvPicPr>
        <p:blipFill rotWithShape="1">
          <a:blip r:embed="rId2"/>
          <a:srcRect l="4760" t="2822" r="3021" b="2927"/>
          <a:stretch/>
        </p:blipFill>
        <p:spPr>
          <a:xfrm>
            <a:off x="6337749" y="0"/>
            <a:ext cx="2806251" cy="3127248"/>
          </a:xfrm>
          <a:prstGeom prst="rect">
            <a:avLst/>
          </a:prstGeom>
        </p:spPr>
      </p:pic>
      <p:cxnSp>
        <p:nvCxnSpPr>
          <p:cNvPr id="5" name="Straight Connector 4">
            <a:extLst>
              <a:ext uri="{FF2B5EF4-FFF2-40B4-BE49-F238E27FC236}">
                <a16:creationId xmlns:a16="http://schemas.microsoft.com/office/drawing/2014/main" id="{A0BD308D-26E0-E66F-A92C-29FE093B1073}"/>
              </a:ext>
            </a:extLst>
          </p:cNvPr>
          <p:cNvCxnSpPr>
            <a:cxnSpLocks/>
          </p:cNvCxnSpPr>
          <p:nvPr/>
        </p:nvCxnSpPr>
        <p:spPr>
          <a:xfrm>
            <a:off x="6282885" y="600179"/>
            <a:ext cx="0" cy="2527069"/>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8538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062CD-4554-DC40-8FE5-2349D5CDA731}"/>
              </a:ext>
            </a:extLst>
          </p:cNvPr>
          <p:cNvSpPr>
            <a:spLocks noGrp="1"/>
          </p:cNvSpPr>
          <p:nvPr>
            <p:ph type="title"/>
          </p:nvPr>
        </p:nvSpPr>
        <p:spPr/>
        <p:txBody>
          <a:bodyPr/>
          <a:lstStyle/>
          <a:p>
            <a:pPr marR="21210"/>
            <a:r>
              <a:rPr lang="en-GB" b="1" i="0" u="none" strike="noStrike" baseline="0">
                <a:latin typeface="Cambria" panose="02040503050406030204" pitchFamily="18" charset="0"/>
              </a:rPr>
              <a:t>LUCIA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           Beatrice, loda di Dio vera,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non soccorri quei che t’amò tanto</a:t>
            </a:r>
            <a:r>
              <a:rPr lang="en-GB" b="1" i="0" u="none" strike="sngStrike" baseline="0">
                <a:latin typeface="Cambria" panose="02040503050406030204" pitchFamily="18" charset="0"/>
              </a:rPr>
              <a:t>,</a:t>
            </a:r>
            <a:br>
              <a:rPr lang="en-GB" b="1" i="0" u="none" strike="noStrike" baseline="0">
                <a:latin typeface="Cambria" panose="02040503050406030204" pitchFamily="18" charset="0"/>
              </a:rPr>
            </a:br>
            <a:r>
              <a:rPr lang="en-GB" b="1" i="0" u="none" strike="noStrike" baseline="0">
                <a:latin typeface="Cambria" panose="02040503050406030204" pitchFamily="18" charset="0"/>
              </a:rPr>
              <a:t>ch’uscì per te de la volgare schiera?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odi tu la pieta del suo pianto,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vedi tu la morte che ’l combatte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su la fiumana ove ’l mar non ha vanto? </a:t>
            </a:r>
          </a:p>
        </p:txBody>
      </p:sp>
      <p:sp>
        <p:nvSpPr>
          <p:cNvPr id="3" name="Text Placeholder 2">
            <a:extLst>
              <a:ext uri="{FF2B5EF4-FFF2-40B4-BE49-F238E27FC236}">
                <a16:creationId xmlns:a16="http://schemas.microsoft.com/office/drawing/2014/main" id="{FA15220F-63F0-3243-B5DE-8544806F746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E281EA2-4C5E-2125-5EEF-F5DB98346D79}"/>
              </a:ext>
            </a:extLst>
          </p:cNvPr>
          <p:cNvSpPr txBox="1">
            <a:spLocks/>
          </p:cNvSpPr>
          <p:nvPr/>
        </p:nvSpPr>
        <p:spPr>
          <a:xfrm>
            <a:off x="0" y="1"/>
            <a:ext cx="4779034" cy="100584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Beatrice, why do you not help him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for love of you left the common herd?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 you not hear him weep? Nor see death fight him</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the river more perilous than the ocean?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floor&#10;&#10;Description automatically generated">
            <a:extLst>
              <a:ext uri="{FF2B5EF4-FFF2-40B4-BE49-F238E27FC236}">
                <a16:creationId xmlns:a16="http://schemas.microsoft.com/office/drawing/2014/main" id="{770B0CEC-9447-FA49-291F-90F9E7E53AA4}"/>
              </a:ext>
            </a:extLst>
          </p:cNvPr>
          <p:cNvPicPr>
            <a:picLocks noChangeAspect="1"/>
          </p:cNvPicPr>
          <p:nvPr/>
        </p:nvPicPr>
        <p:blipFill rotWithShape="1">
          <a:blip r:embed="rId2"/>
          <a:srcRect t="9348" r="8909"/>
          <a:stretch/>
        </p:blipFill>
        <p:spPr>
          <a:xfrm>
            <a:off x="7499215" y="0"/>
            <a:ext cx="1644785" cy="3366183"/>
          </a:xfrm>
          <a:prstGeom prst="rect">
            <a:avLst/>
          </a:prstGeom>
        </p:spPr>
      </p:pic>
    </p:spTree>
    <p:extLst>
      <p:ext uri="{BB962C8B-B14F-4D97-AF65-F5344CB8AC3E}">
        <p14:creationId xmlns:p14="http://schemas.microsoft.com/office/powerpoint/2010/main" val="87635882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61212-47E0-5648-891A-274CB6E21C9E}"/>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Fuor de la fiamma stava in su la riva,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cantava </a:t>
            </a:r>
            <a:r>
              <a:rPr lang="en-GB" b="1" i="1" u="none" strike="noStrike" baseline="0">
                <a:latin typeface="Cambria" panose="02040503050406030204" pitchFamily="18" charset="0"/>
              </a:rPr>
              <a:t>Beati mundo corde!</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voce assai più che la nostra viva.</a:t>
            </a:r>
          </a:p>
        </p:txBody>
      </p:sp>
      <p:sp>
        <p:nvSpPr>
          <p:cNvPr id="3" name="Text Placeholder 2">
            <a:extLst>
              <a:ext uri="{FF2B5EF4-FFF2-40B4-BE49-F238E27FC236}">
                <a16:creationId xmlns:a16="http://schemas.microsoft.com/office/drawing/2014/main" id="{0EF48992-7040-F041-AD76-90894374362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9B7B181-E913-8322-5D83-ABCA10431FCD}"/>
              </a:ext>
            </a:extLst>
          </p:cNvPr>
          <p:cNvSpPr txBox="1">
            <a:spLocks/>
          </p:cNvSpPr>
          <p:nvPr/>
        </p:nvSpPr>
        <p:spPr>
          <a:xfrm>
            <a:off x="0" y="0"/>
            <a:ext cx="4579200" cy="111125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angel stood on the bank outside the flames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sang ‘Blessed are the pure in heart’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 a clearer voice than ours.</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DD88CC10-214D-3453-D918-56CF3EEA10D0}"/>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379250418"/>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C2B52-D83F-A54A-988E-7724D4F1CD18}"/>
              </a:ext>
            </a:extLst>
          </p:cNvPr>
          <p:cNvSpPr>
            <a:spLocks noGrp="1"/>
          </p:cNvSpPr>
          <p:nvPr>
            <p:ph type="title"/>
          </p:nvPr>
        </p:nvSpPr>
        <p:spPr/>
        <p:txBody>
          <a:bodyPr/>
          <a:lstStyle/>
          <a:p>
            <a:pPr marR="21210"/>
            <a:r>
              <a:rPr lang="en-GB" b="1" i="0" u="none" strike="noStrike" baseline="0">
                <a:latin typeface="Cambria" panose="02040503050406030204" pitchFamily="18" charset="0"/>
              </a:rPr>
              <a:t>VOCE ANGELICA</a:t>
            </a:r>
            <a:br>
              <a:rPr lang="en-GB" b="1" i="0" u="none" strike="noStrike" baseline="0">
                <a:latin typeface="Cambria" panose="02040503050406030204" pitchFamily="18" charset="0"/>
              </a:rPr>
            </a:br>
            <a:r>
              <a:rPr lang="en-GB" b="1" i="0" u="none" strike="noStrike" baseline="0">
                <a:latin typeface="Cambria" panose="02040503050406030204" pitchFamily="18" charset="0"/>
              </a:rPr>
              <a:t>           Più non si va, se pria non morde,</a:t>
            </a:r>
            <a:br>
              <a:rPr lang="en-GB" b="1" i="0" u="none" strike="noStrike" baseline="0">
                <a:latin typeface="Cambria" panose="02040503050406030204" pitchFamily="18" charset="0"/>
              </a:rPr>
            </a:br>
            <a:r>
              <a:rPr lang="en-GB" b="1" i="0" u="none" strike="noStrike" baseline="0">
                <a:latin typeface="Cambria" panose="02040503050406030204" pitchFamily="18" charset="0"/>
              </a:rPr>
              <a:t>anime sante, il foco: intrate in 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al cantar di là non siate sorde. </a:t>
            </a:r>
          </a:p>
        </p:txBody>
      </p:sp>
      <p:sp>
        <p:nvSpPr>
          <p:cNvPr id="3" name="Text Placeholder 2">
            <a:extLst>
              <a:ext uri="{FF2B5EF4-FFF2-40B4-BE49-F238E27FC236}">
                <a16:creationId xmlns:a16="http://schemas.microsoft.com/office/drawing/2014/main" id="{D5CAC55D-BF08-0349-9F10-AF0C390F8BB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6AB08B4-5282-78A2-A3C1-BB2E4CBA3958}"/>
              </a:ext>
            </a:extLst>
          </p:cNvPr>
          <p:cNvSpPr txBox="1">
            <a:spLocks/>
          </p:cNvSpPr>
          <p:nvPr/>
        </p:nvSpPr>
        <p:spPr>
          <a:xfrm>
            <a:off x="0" y="0"/>
            <a:ext cx="4579200" cy="112950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ANGEL</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There is no way forward, holy souls,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until you have felt the bite of the fire</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Go into it, and hear the singing beyond.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3990839586"/>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360E8-DF18-B641-AE94-555A5BE092A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Io divenni tal, quando lo ’ntesi,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 è colui che ne la fossa è messo.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su le man commesse mi protesi,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guardando il foco e imaginando forte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umani corpi già veduti accesi.</a:t>
            </a:r>
          </a:p>
        </p:txBody>
      </p:sp>
      <p:sp>
        <p:nvSpPr>
          <p:cNvPr id="3" name="Text Placeholder 2">
            <a:extLst>
              <a:ext uri="{FF2B5EF4-FFF2-40B4-BE49-F238E27FC236}">
                <a16:creationId xmlns:a16="http://schemas.microsoft.com/office/drawing/2014/main" id="{69CC76EB-6927-354C-BD85-84D8A2142380}"/>
              </a:ext>
            </a:extLst>
          </p:cNvPr>
          <p:cNvSpPr>
            <a:spLocks noGrp="1"/>
          </p:cNvSpPr>
          <p:nvPr>
            <p:ph type="body" idx="1"/>
          </p:nvPr>
        </p:nvSpPr>
        <p:spPr/>
        <p:txBody>
          <a:bodyPr>
            <a:normAutofit fontScale="25000" lnSpcReduction="20000"/>
          </a:bodyPr>
          <a:lstStyle/>
          <a:p>
            <a:endParaRPr lang="en-US"/>
          </a:p>
        </p:txBody>
      </p:sp>
      <p:sp>
        <p:nvSpPr>
          <p:cNvPr id="6" name="Title 1">
            <a:extLst>
              <a:ext uri="{FF2B5EF4-FFF2-40B4-BE49-F238E27FC236}">
                <a16:creationId xmlns:a16="http://schemas.microsoft.com/office/drawing/2014/main" id="{B48ABE62-4E80-0541-6CE2-8EC99973D16F}"/>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heard him, I was like someone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laid in the grave; with clasped hands uplifted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looked at the fire and thought of bodies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had once seen burned.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ground, old&#10;&#10;Description automatically generated">
            <a:extLst>
              <a:ext uri="{FF2B5EF4-FFF2-40B4-BE49-F238E27FC236}">
                <a16:creationId xmlns:a16="http://schemas.microsoft.com/office/drawing/2014/main" id="{F0B26BF7-C729-C252-60F0-52F2662017DF}"/>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3130473724"/>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AEC70-5A92-224D-9633-2255D204A6B1}"/>
              </a:ext>
            </a:extLst>
          </p:cNvPr>
          <p:cNvSpPr>
            <a:spLocks noGrp="1"/>
          </p:cNvSpPr>
          <p:nvPr>
            <p:ph type="title"/>
          </p:nvPr>
        </p:nvSpPr>
        <p:spPr/>
        <p:txBody>
          <a:bodyPr/>
          <a:lstStyle/>
          <a:p>
            <a:pPr marR="21210"/>
            <a:r>
              <a:rPr lang="en-GB" b="1" i="0" u="none" strike="noStrike" baseline="0">
                <a:latin typeface="Cambria" panose="02040503050406030204" pitchFamily="18" charset="0"/>
              </a:rPr>
              <a:t>Volsersi verso me le buone scorte;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Virgilio mi disse: </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Figliuol mio,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qui può esser tormento, ma non morte.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Ricorditi, ricorditi! E se 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sovresso Gerïon ti guidai salvo,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farò ora presso più a Dio?</a:t>
            </a:r>
          </a:p>
        </p:txBody>
      </p:sp>
      <p:sp>
        <p:nvSpPr>
          <p:cNvPr id="3" name="Text Placeholder 2">
            <a:extLst>
              <a:ext uri="{FF2B5EF4-FFF2-40B4-BE49-F238E27FC236}">
                <a16:creationId xmlns:a16="http://schemas.microsoft.com/office/drawing/2014/main" id="{AE5ACFFA-1446-E540-B67F-4AE985A76DC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12EB152-EB0A-D2E4-FD74-715355DA225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good escorts turned to me. Virgil said: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dear son, there may be torment 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not death. Remember, remember!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even on Geryon I brought you safely through,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shall I do now, so much closer to God?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30A4C8D9-3A6F-9E3A-0469-EFFF2E5BAE17}"/>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1398696199"/>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9474A-B2F9-254D-B52A-943B4E13D9AF}"/>
              </a:ext>
            </a:extLst>
          </p:cNvPr>
          <p:cNvSpPr>
            <a:spLocks noGrp="1"/>
          </p:cNvSpPr>
          <p:nvPr>
            <p:ph type="title"/>
          </p:nvPr>
        </p:nvSpPr>
        <p:spPr/>
        <p:txBody>
          <a:bodyPr/>
          <a:lstStyle/>
          <a:p>
            <a:pPr marR="21210"/>
            <a:r>
              <a:rPr lang="en-GB" b="1" i="0" u="none" strike="noStrike" baseline="0">
                <a:latin typeface="Cambria" panose="02040503050406030204" pitchFamily="18" charset="0"/>
              </a:rPr>
              <a:t>   Credi per certo che se dentro a l’alvo</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questa fiamma stessi ben mille anni,</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ti potrebbe far d’un capel calvo.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se tu forse credi ch’io t’inganni,</a:t>
            </a:r>
            <a:br>
              <a:rPr lang="en-GB" b="1" i="0" u="none" strike="noStrike" baseline="0">
                <a:latin typeface="Cambria" panose="02040503050406030204" pitchFamily="18" charset="0"/>
              </a:rPr>
            </a:br>
            <a:r>
              <a:rPr lang="en-GB" b="1" i="0" u="none" strike="noStrike" baseline="0">
                <a:latin typeface="Cambria" panose="02040503050406030204" pitchFamily="18" charset="0"/>
              </a:rPr>
              <a:t>fatti ver’ lei, e fatti far credenza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le tue mani al lembo d’i tuoi panni.</a:t>
            </a:r>
            <a:br>
              <a:rPr lang="en-GB" b="1" i="0" u="none" strike="noStrike" baseline="0">
                <a:latin typeface="Cambria" panose="02040503050406030204" pitchFamily="18" charset="0"/>
              </a:rPr>
            </a:br>
            <a:r>
              <a:rPr lang="en-GB" b="1" i="0" u="none" strike="noStrike" baseline="0">
                <a:latin typeface="Cambria" panose="02040503050406030204" pitchFamily="18" charset="0"/>
              </a:rPr>
              <a:t>Pon giù omai, pon giù ogne temenza;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volgiti in qua e vieni: entra sicuro!</a:t>
            </a:r>
          </a:p>
        </p:txBody>
      </p:sp>
      <p:sp>
        <p:nvSpPr>
          <p:cNvPr id="3" name="Text Placeholder 2">
            <a:extLst>
              <a:ext uri="{FF2B5EF4-FFF2-40B4-BE49-F238E27FC236}">
                <a16:creationId xmlns:a16="http://schemas.microsoft.com/office/drawing/2014/main" id="{422937A0-0AEC-3F4A-880E-835F02922689}"/>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6AAB615-601B-59BE-FCD4-4C0137F76DDE}"/>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Believe me, if you stayed for a thousand years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the heart of this fire, it would not harm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one hair of your head. If you think I’m lying</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go close and hold your garment to 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Put away now, put away all fear.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Come, enter without a care.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A6A8059B-472C-9016-478D-D7A251A9A1AA}"/>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1044205238"/>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F8D65-D774-464B-8FB4-72D8EC8B6B43}"/>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io pur fermo e contra coscïenza.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mi vide star pur fermo e duro,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turbato un poco disse: </a:t>
            </a:r>
          </a:p>
        </p:txBody>
      </p:sp>
      <p:sp>
        <p:nvSpPr>
          <p:cNvPr id="3" name="Text Placeholder 2">
            <a:extLst>
              <a:ext uri="{FF2B5EF4-FFF2-40B4-BE49-F238E27FC236}">
                <a16:creationId xmlns:a16="http://schemas.microsoft.com/office/drawing/2014/main" id="{43469258-B6D6-B045-9218-E63EA7ABE46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D1119EF-0AF9-A126-D5BA-4F4BC706C3A5}"/>
              </a:ext>
            </a:extLst>
          </p:cNvPr>
          <p:cNvSpPr txBox="1">
            <a:spLocks/>
          </p:cNvSpPr>
          <p:nvPr/>
        </p:nvSpPr>
        <p:spPr>
          <a:xfrm>
            <a:off x="0" y="0"/>
            <a:ext cx="4579200" cy="119697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stood rooted, in spite of my conscience.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he saw me stand there, stubborn</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 unmoving</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was a little troubled and said: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FDCB62E2-0005-3F35-78FD-FD8CAFE50A6C}"/>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3751912702"/>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E3730-A70F-2844-BEA5-02187501A864}"/>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Or vedi, figlio: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tra Bëatrice e te è questo muro.</a:t>
            </a:r>
          </a:p>
        </p:txBody>
      </p:sp>
      <p:sp>
        <p:nvSpPr>
          <p:cNvPr id="3" name="Text Placeholder 2">
            <a:extLst>
              <a:ext uri="{FF2B5EF4-FFF2-40B4-BE49-F238E27FC236}">
                <a16:creationId xmlns:a16="http://schemas.microsoft.com/office/drawing/2014/main" id="{EC27E5D7-9682-8048-9ECD-F7728BC1E3A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4CF3536-3359-2809-212A-E076DBB9A9FB}"/>
              </a:ext>
            </a:extLst>
          </p:cNvPr>
          <p:cNvSpPr txBox="1">
            <a:spLocks/>
          </p:cNvSpPr>
          <p:nvPr/>
        </p:nvSpPr>
        <p:spPr>
          <a:xfrm>
            <a:off x="0" y="0"/>
            <a:ext cx="4579200" cy="96837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Look, dear son, this wall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stands between you and Beatrice.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4AC9D9BA-9D0C-F9BA-7AF9-EB576224424B}"/>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2432123467"/>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10080-3A62-9842-9FF1-DC69C609D448}"/>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al nome di Tisbe aperse il ciglio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Piramo in su la morte, e riguardolla,</a:t>
            </a:r>
            <a:br>
              <a:rPr lang="en-GB" b="1" i="0" u="none" strike="noStrike" baseline="0">
                <a:latin typeface="Cambria" panose="02040503050406030204" pitchFamily="18" charset="0"/>
              </a:rPr>
            </a:br>
            <a:r>
              <a:rPr lang="en-GB" b="1" i="0" u="none" strike="noStrike" baseline="0">
                <a:latin typeface="Cambria" panose="02040503050406030204" pitchFamily="18" charset="0"/>
              </a:rPr>
              <a:t>allor che ’l gelso diventò vermiglio;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la mia durezza fatta solla,</a:t>
            </a:r>
            <a:br>
              <a:rPr lang="en-GB" b="1" i="0" u="none" strike="noStrike" baseline="0">
                <a:latin typeface="Cambria" panose="02040503050406030204" pitchFamily="18" charset="0"/>
              </a:rPr>
            </a:br>
            <a:r>
              <a:rPr lang="en-GB" b="1" i="0" u="none" strike="noStrike" baseline="0">
                <a:latin typeface="Cambria" panose="02040503050406030204" pitchFamily="18" charset="0"/>
              </a:rPr>
              <a:t>mi volsi al savio duca, udendo il nome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ne la mente sempre mi rampolla.</a:t>
            </a:r>
          </a:p>
        </p:txBody>
      </p:sp>
      <p:sp>
        <p:nvSpPr>
          <p:cNvPr id="3" name="Text Placeholder 2">
            <a:extLst>
              <a:ext uri="{FF2B5EF4-FFF2-40B4-BE49-F238E27FC236}">
                <a16:creationId xmlns:a16="http://schemas.microsoft.com/office/drawing/2014/main" id="{EF421AE3-B56A-AC48-9EED-FE39B9F1FF5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16215F2-21DE-23AD-CB38-53E879C921EC}"/>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Just as dying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Pyramus</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opened his eyes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at the name of Thisbe, and looked at her</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as the mulberry turned red from his blood,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so my stubbornness melted, and I turned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my wise Leader, hearing that name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is forever welling up in my mind.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4469E3DF-BFB1-560B-C762-C5C131849DB0}"/>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1683920777"/>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1153E-AAB6-D14C-819B-AFEA0EF17612}"/>
              </a:ext>
            </a:extLst>
          </p:cNvPr>
          <p:cNvSpPr>
            <a:spLocks noGrp="1"/>
          </p:cNvSpPr>
          <p:nvPr>
            <p:ph type="title"/>
          </p:nvPr>
        </p:nvSpPr>
        <p:spPr/>
        <p:txBody>
          <a:bodyPr/>
          <a:lstStyle/>
          <a:p>
            <a:pPr marR="21210"/>
            <a:r>
              <a:rPr lang="en-GB" b="1" i="0" u="none" strike="noStrike" baseline="0">
                <a:latin typeface="Cambria" panose="02040503050406030204" pitchFamily="18" charset="0"/>
              </a:rPr>
              <a:t>Ond’ ei crollò la fronte e disse: </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Come!</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volenci star di qua? </a:t>
            </a:r>
          </a:p>
        </p:txBody>
      </p:sp>
      <p:sp>
        <p:nvSpPr>
          <p:cNvPr id="3" name="Text Placeholder 2">
            <a:extLst>
              <a:ext uri="{FF2B5EF4-FFF2-40B4-BE49-F238E27FC236}">
                <a16:creationId xmlns:a16="http://schemas.microsoft.com/office/drawing/2014/main" id="{271ACA0E-F3FD-8A4F-A4F1-CDCF3DB55B3D}"/>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69D87B56-7C40-FBB8-C72F-DB232142F41D}"/>
              </a:ext>
            </a:extLst>
          </p:cNvPr>
          <p:cNvSpPr txBox="1">
            <a:spLocks/>
          </p:cNvSpPr>
          <p:nvPr/>
        </p:nvSpPr>
        <p:spPr>
          <a:xfrm>
            <a:off x="0" y="0"/>
            <a:ext cx="4579200" cy="82550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Then he shook his head and said: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Well, are we going to stay on this side?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282A1A3C-848B-7B3D-A365-1DEB2BCB5E8D}"/>
              </a:ext>
            </a:extLst>
          </p:cNvPr>
          <p:cNvPicPr>
            <a:picLocks noChangeAspect="1"/>
          </p:cNvPicPr>
          <p:nvPr/>
        </p:nvPicPr>
        <p:blipFill rotWithShape="1">
          <a:blip r:embed="rId2"/>
          <a:srcRect l="11111" t="8114"/>
          <a:stretch/>
        </p:blipFill>
        <p:spPr>
          <a:xfrm>
            <a:off x="6642538" y="0"/>
            <a:ext cx="2501462" cy="2930592"/>
          </a:xfrm>
          <a:prstGeom prst="rect">
            <a:avLst/>
          </a:prstGeom>
        </p:spPr>
      </p:pic>
    </p:spTree>
    <p:extLst>
      <p:ext uri="{BB962C8B-B14F-4D97-AF65-F5344CB8AC3E}">
        <p14:creationId xmlns:p14="http://schemas.microsoft.com/office/powerpoint/2010/main" val="1611518628"/>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A771C-8F79-214E-AB99-241D586D27C9}"/>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Indi sorrise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al fanciul si fa ch’è vinto al pome.</a:t>
            </a:r>
            <a:br>
              <a:rPr lang="en-GB" b="1" i="0" u="none" strike="noStrike" baseline="0">
                <a:latin typeface="Cambria" panose="02040503050406030204" pitchFamily="18" charset="0"/>
              </a:rPr>
            </a:br>
            <a:r>
              <a:rPr lang="en-GB" b="1" i="0" u="none" strike="noStrike" baseline="0">
                <a:latin typeface="Cambria" panose="02040503050406030204" pitchFamily="18" charset="0"/>
              </a:rPr>
              <a:t>Poi dentro al foco innanzi mi si mise,</a:t>
            </a:r>
            <a:br>
              <a:rPr lang="en-GB" b="1" i="0" u="none" strike="noStrike" baseline="0">
                <a:latin typeface="Cambria" panose="02040503050406030204" pitchFamily="18" charset="0"/>
              </a:rPr>
            </a:br>
            <a:r>
              <a:rPr lang="en-GB" b="1" i="0" u="none" strike="noStrike" baseline="0">
                <a:latin typeface="Cambria" panose="02040503050406030204" pitchFamily="18" charset="0"/>
              </a:rPr>
              <a:t>pregando Stazio che venisse retro,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pria per lunga strada ci divise.</a:t>
            </a:r>
          </a:p>
        </p:txBody>
      </p:sp>
      <p:sp>
        <p:nvSpPr>
          <p:cNvPr id="3" name="Text Placeholder 2">
            <a:extLst>
              <a:ext uri="{FF2B5EF4-FFF2-40B4-BE49-F238E27FC236}">
                <a16:creationId xmlns:a16="http://schemas.microsoft.com/office/drawing/2014/main" id="{6EB5542A-CF58-FF44-8F58-4CA349ED9E3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88545F3-F78A-B89B-EA02-E85FBC20128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smiled, as at a child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bribed with an apple. Then he stepped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into the fire ahead of me, asking Statius,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had been between us, to come behind.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78EAA9E9-5FAD-6838-3933-783590FAB70E}"/>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4211783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ADAFB-1163-F041-9758-1AB29993105D}"/>
              </a:ext>
            </a:extLst>
          </p:cNvPr>
          <p:cNvSpPr>
            <a:spLocks noGrp="1"/>
          </p:cNvSpPr>
          <p:nvPr>
            <p:ph type="title"/>
          </p:nvPr>
        </p:nvSpPr>
        <p:spPr/>
        <p:txBody>
          <a:bodyPr/>
          <a:lstStyle/>
          <a:p>
            <a:pPr marR="21210"/>
            <a:r>
              <a:rPr lang="en-GB" b="1" i="0" u="none" strike="noStrike" baseline="0">
                <a:latin typeface="Cambria" panose="02040503050406030204" pitchFamily="18" charset="0"/>
              </a:rPr>
              <a:t>BEATRICE</a:t>
            </a:r>
            <a:br>
              <a:rPr lang="en-GB" b="1" i="0" u="none" strike="noStrike" baseline="0">
                <a:latin typeface="Cambria" panose="02040503050406030204" pitchFamily="18" charset="0"/>
              </a:rPr>
            </a:br>
            <a:r>
              <a:rPr lang="en-GB" b="1" i="0" u="none" strike="noStrike" baseline="0">
                <a:latin typeface="Cambria" panose="02040503050406030204" pitchFamily="18" charset="0"/>
              </a:rPr>
              <a:t>Al mondo non fur mai persone ratte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a far lor pro o a fuggir lor danno,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 io, dopo cotai parole fatte,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venni qua giù del mio beato scanno,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fidandomi del tuo parlare onesto,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ch’onora te e quei ch’udito l’hanno.</a:t>
            </a:r>
          </a:p>
        </p:txBody>
      </p:sp>
      <p:sp>
        <p:nvSpPr>
          <p:cNvPr id="3" name="Text Placeholder 2">
            <a:extLst>
              <a:ext uri="{FF2B5EF4-FFF2-40B4-BE49-F238E27FC236}">
                <a16:creationId xmlns:a16="http://schemas.microsoft.com/office/drawing/2014/main" id="{294EEFAB-0798-BA44-93F4-D53FF2D960C8}"/>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14D163C7-E42B-3C1E-C9FB-387B5388F114}"/>
              </a:ext>
            </a:extLst>
          </p:cNvPr>
          <p:cNvSpPr txBox="1">
            <a:spLocks/>
          </p:cNvSpPr>
          <p:nvPr/>
        </p:nvSpPr>
        <p:spPr>
          <a:xfrm>
            <a:off x="-7200" y="1"/>
            <a:ext cx="4579200" cy="113157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 men on earth were ever swifter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seek their good or flee from harm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than I to come here from my blessed seat,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place my trust in your noble speech.</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7" name="Picture 6" descr="A painting of a person&#10;&#10;Description automatically generated with low confidence">
            <a:extLst>
              <a:ext uri="{FF2B5EF4-FFF2-40B4-BE49-F238E27FC236}">
                <a16:creationId xmlns:a16="http://schemas.microsoft.com/office/drawing/2014/main" id="{95475919-B2C8-4E9F-E72B-203D50503DD3}"/>
              </a:ext>
            </a:extLst>
          </p:cNvPr>
          <p:cNvPicPr>
            <a:picLocks noChangeAspect="1"/>
          </p:cNvPicPr>
          <p:nvPr/>
        </p:nvPicPr>
        <p:blipFill rotWithShape="1">
          <a:blip r:embed="rId2"/>
          <a:srcRect t="3822" r="18042" b="2595"/>
          <a:stretch/>
        </p:blipFill>
        <p:spPr>
          <a:xfrm>
            <a:off x="7413351" y="0"/>
            <a:ext cx="1730649" cy="3414532"/>
          </a:xfrm>
          <a:prstGeom prst="rect">
            <a:avLst/>
          </a:prstGeom>
        </p:spPr>
      </p:pic>
    </p:spTree>
    <p:extLst>
      <p:ext uri="{BB962C8B-B14F-4D97-AF65-F5344CB8AC3E}">
        <p14:creationId xmlns:p14="http://schemas.microsoft.com/office/powerpoint/2010/main" val="1783336276"/>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20810-2A8B-5749-A885-1D1CFFC57D20}"/>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16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Wednesday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Dawn</a:t>
            </a:r>
          </a:p>
        </p:txBody>
      </p:sp>
      <p:sp>
        <p:nvSpPr>
          <p:cNvPr id="3" name="Text Placeholder 2">
            <a:extLst>
              <a:ext uri="{FF2B5EF4-FFF2-40B4-BE49-F238E27FC236}">
                <a16:creationId xmlns:a16="http://schemas.microsoft.com/office/drawing/2014/main" id="{B1FF1F7E-8DC5-7149-BD64-1CFED9BDEE5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18576826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7A448-2A1A-7341-A589-D3DEFBF1A08D}"/>
              </a:ext>
            </a:extLst>
          </p:cNvPr>
          <p:cNvSpPr>
            <a:spLocks noGrp="1"/>
          </p:cNvSpPr>
          <p:nvPr>
            <p:ph type="title"/>
          </p:nvPr>
        </p:nvSpPr>
        <p:spPr>
          <a:xfrm>
            <a:off x="457200" y="1890000"/>
            <a:ext cx="5428063" cy="2801063"/>
          </a:xfrm>
        </p:spPr>
        <p:txBody>
          <a:bodyPr/>
          <a:lstStyle/>
          <a:p>
            <a:r>
              <a:rPr lang="en-GB" b="1" i="1" u="none" strike="noStrike" baseline="0" dirty="0">
                <a:latin typeface="Palatino Linotype" panose="02040502050505030304" pitchFamily="18" charset="0"/>
              </a:rPr>
              <a:t>Dante did indeed pass through the flames without harm to ‘a single hair on his head’.</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hours of darkness were again passed in sleep, this time on the stairs leading up to the Earthly Paradise at the summit of the mountain.</a:t>
            </a:r>
          </a:p>
        </p:txBody>
      </p:sp>
      <p:sp>
        <p:nvSpPr>
          <p:cNvPr id="3" name="Text Placeholder 2">
            <a:extLst>
              <a:ext uri="{FF2B5EF4-FFF2-40B4-BE49-F238E27FC236}">
                <a16:creationId xmlns:a16="http://schemas.microsoft.com/office/drawing/2014/main" id="{D0BA96E9-B13B-F44A-A065-54626D8BC14C}"/>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D9F9FF14-4D99-0D67-024B-7BBE49EC62C8}"/>
              </a:ext>
            </a:extLst>
          </p:cNvPr>
          <p:cNvPicPr>
            <a:picLocks noChangeAspect="1"/>
          </p:cNvPicPr>
          <p:nvPr/>
        </p:nvPicPr>
        <p:blipFill rotWithShape="1">
          <a:blip r:embed="rId2"/>
          <a:srcRect l="4760" t="2822" r="3021" b="2927"/>
          <a:stretch/>
        </p:blipFill>
        <p:spPr>
          <a:xfrm>
            <a:off x="6327648" y="0"/>
            <a:ext cx="2816352" cy="3138505"/>
          </a:xfrm>
          <a:prstGeom prst="rect">
            <a:avLst/>
          </a:prstGeom>
        </p:spPr>
      </p:pic>
      <p:cxnSp>
        <p:nvCxnSpPr>
          <p:cNvPr id="5" name="Straight Connector 4">
            <a:extLst>
              <a:ext uri="{FF2B5EF4-FFF2-40B4-BE49-F238E27FC236}">
                <a16:creationId xmlns:a16="http://schemas.microsoft.com/office/drawing/2014/main" id="{139188CD-1765-BCB8-03BE-E7FA9B750AA9}"/>
              </a:ext>
            </a:extLst>
          </p:cNvPr>
          <p:cNvCxnSpPr>
            <a:cxnSpLocks/>
          </p:cNvCxnSpPr>
          <p:nvPr/>
        </p:nvCxnSpPr>
        <p:spPr>
          <a:xfrm>
            <a:off x="6272784" y="560961"/>
            <a:ext cx="0" cy="257754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5151259"/>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A7C8A-4F46-1742-A0C2-5844AE28697D}"/>
              </a:ext>
            </a:extLst>
          </p:cNvPr>
          <p:cNvSpPr>
            <a:spLocks noGrp="1"/>
          </p:cNvSpPr>
          <p:nvPr>
            <p:ph type="title"/>
          </p:nvPr>
        </p:nvSpPr>
        <p:spPr>
          <a:xfrm>
            <a:off x="457200" y="1890000"/>
            <a:ext cx="5495531" cy="2801063"/>
          </a:xfrm>
        </p:spPr>
        <p:txBody>
          <a:bodyPr/>
          <a:lstStyle/>
          <a:p>
            <a:r>
              <a:rPr lang="en-GB" b="1" i="1" u="none" strike="noStrike" baseline="0" dirty="0">
                <a:latin typeface="Palatino Linotype" panose="02040502050505030304" pitchFamily="18" charset="0"/>
              </a:rPr>
              <a:t>The pilgrim has now been purified of all the capital vices and absolved of all his sins.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has been made ‘worthy of Heaven’, and is therefore worthy to enter the Garden of Eden, which was created as the ‘place proper for humankind’.</a:t>
            </a:r>
          </a:p>
        </p:txBody>
      </p:sp>
      <p:sp>
        <p:nvSpPr>
          <p:cNvPr id="3" name="Text Placeholder 2">
            <a:extLst>
              <a:ext uri="{FF2B5EF4-FFF2-40B4-BE49-F238E27FC236}">
                <a16:creationId xmlns:a16="http://schemas.microsoft.com/office/drawing/2014/main" id="{3D65B5B7-DE5E-FD47-B329-7A25B82EAC8F}"/>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97C166A9-06BC-8F9E-4A27-B56A7CE0E160}"/>
              </a:ext>
            </a:extLst>
          </p:cNvPr>
          <p:cNvPicPr>
            <a:picLocks noChangeAspect="1"/>
          </p:cNvPicPr>
          <p:nvPr/>
        </p:nvPicPr>
        <p:blipFill rotWithShape="1">
          <a:blip r:embed="rId2"/>
          <a:srcRect l="4760" t="2822" r="3021" b="2927"/>
          <a:stretch/>
        </p:blipFill>
        <p:spPr>
          <a:xfrm>
            <a:off x="6327648" y="0"/>
            <a:ext cx="2816352" cy="3138505"/>
          </a:xfrm>
          <a:prstGeom prst="rect">
            <a:avLst/>
          </a:prstGeom>
        </p:spPr>
      </p:pic>
      <p:cxnSp>
        <p:nvCxnSpPr>
          <p:cNvPr id="5" name="Straight Connector 4">
            <a:extLst>
              <a:ext uri="{FF2B5EF4-FFF2-40B4-BE49-F238E27FC236}">
                <a16:creationId xmlns:a16="http://schemas.microsoft.com/office/drawing/2014/main" id="{D49FAD44-C663-E0DE-BA2B-4F5B0223CC39}"/>
              </a:ext>
            </a:extLst>
          </p:cNvPr>
          <p:cNvCxnSpPr>
            <a:cxnSpLocks/>
          </p:cNvCxnSpPr>
          <p:nvPr/>
        </p:nvCxnSpPr>
        <p:spPr>
          <a:xfrm>
            <a:off x="6272784" y="560961"/>
            <a:ext cx="0" cy="257754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17379"/>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24739-27A0-454D-94B0-23968CBB8722}"/>
              </a:ext>
            </a:extLst>
          </p:cNvPr>
          <p:cNvSpPr>
            <a:spLocks noGrp="1"/>
          </p:cNvSpPr>
          <p:nvPr>
            <p:ph type="title"/>
          </p:nvPr>
        </p:nvSpPr>
        <p:spPr/>
        <p:txBody>
          <a:bodyPr/>
          <a:lstStyle/>
          <a:p>
            <a:r>
              <a:rPr lang="en-GB" b="1" i="1" u="none" strike="noStrike" baseline="0" dirty="0">
                <a:latin typeface="Palatino Linotype" panose="02040502050505030304" pitchFamily="18" charset="0"/>
              </a:rPr>
              <a:t>Shortly after sunrise on Wednesday, at the top of the final ascent,</a:t>
            </a: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announces that his own mission is complete.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These will be his final words in the poem.</a:t>
            </a:r>
          </a:p>
        </p:txBody>
      </p:sp>
      <p:sp>
        <p:nvSpPr>
          <p:cNvPr id="3" name="Text Placeholder 2">
            <a:extLst>
              <a:ext uri="{FF2B5EF4-FFF2-40B4-BE49-F238E27FC236}">
                <a16:creationId xmlns:a16="http://schemas.microsoft.com/office/drawing/2014/main" id="{83F44B19-4722-B949-8440-619FBBE7DCD8}"/>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old, stone&#10;&#10;Description automatically generated">
            <a:extLst>
              <a:ext uri="{FF2B5EF4-FFF2-40B4-BE49-F238E27FC236}">
                <a16:creationId xmlns:a16="http://schemas.microsoft.com/office/drawing/2014/main" id="{38627D22-80A2-04B5-B9E0-C360CA15E0C3}"/>
              </a:ext>
            </a:extLst>
          </p:cNvPr>
          <p:cNvPicPr>
            <a:picLocks noChangeAspect="1"/>
          </p:cNvPicPr>
          <p:nvPr/>
        </p:nvPicPr>
        <p:blipFill rotWithShape="1">
          <a:blip r:embed="rId2"/>
          <a:srcRect l="4760" t="2822" r="3021" b="2927"/>
          <a:stretch/>
        </p:blipFill>
        <p:spPr>
          <a:xfrm>
            <a:off x="6327648" y="0"/>
            <a:ext cx="2816352" cy="3138505"/>
          </a:xfrm>
          <a:prstGeom prst="rect">
            <a:avLst/>
          </a:prstGeom>
        </p:spPr>
      </p:pic>
      <p:cxnSp>
        <p:nvCxnSpPr>
          <p:cNvPr id="5" name="Straight Connector 4">
            <a:extLst>
              <a:ext uri="{FF2B5EF4-FFF2-40B4-BE49-F238E27FC236}">
                <a16:creationId xmlns:a16="http://schemas.microsoft.com/office/drawing/2014/main" id="{8906B4CC-C54F-B5A9-0141-6899F11B3BDC}"/>
              </a:ext>
            </a:extLst>
          </p:cNvPr>
          <p:cNvCxnSpPr>
            <a:cxnSpLocks/>
          </p:cNvCxnSpPr>
          <p:nvPr/>
        </p:nvCxnSpPr>
        <p:spPr>
          <a:xfrm>
            <a:off x="6272784" y="560961"/>
            <a:ext cx="0" cy="257754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361429"/>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22143-83B5-5548-A844-AE09E9920AB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già per li splendori antelucani,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tanto a’ pellegrin surgon più grati,</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quanto, tornando, albergan men lontani,</a:t>
            </a:r>
            <a:br>
              <a:rPr lang="en-GB" b="1" i="0" u="none" strike="noStrike" baseline="0">
                <a:latin typeface="Cambria" panose="02040503050406030204" pitchFamily="18" charset="0"/>
              </a:rPr>
            </a:br>
            <a:r>
              <a:rPr lang="en-GB" b="1" i="0" u="none" strike="noStrike" baseline="0">
                <a:latin typeface="Cambria" panose="02040503050406030204" pitchFamily="18" charset="0"/>
              </a:rPr>
              <a:t>le tenebre fuggian da tutti lati,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sonno mio con esse; ond’ io leva’mi,</a:t>
            </a:r>
            <a:br>
              <a:rPr lang="en-GB" b="1" i="0" u="none" strike="noStrike" baseline="0">
                <a:latin typeface="Cambria" panose="02040503050406030204" pitchFamily="18" charset="0"/>
              </a:rPr>
            </a:br>
            <a:r>
              <a:rPr lang="en-GB" b="1" i="0" u="none" strike="noStrike" baseline="0">
                <a:latin typeface="Cambria" panose="02040503050406030204" pitchFamily="18" charset="0"/>
              </a:rPr>
              <a:t>veggendo i gran maestri già levati.</a:t>
            </a:r>
          </a:p>
        </p:txBody>
      </p:sp>
      <p:sp>
        <p:nvSpPr>
          <p:cNvPr id="3" name="Text Placeholder 2">
            <a:extLst>
              <a:ext uri="{FF2B5EF4-FFF2-40B4-BE49-F238E27FC236}">
                <a16:creationId xmlns:a16="http://schemas.microsoft.com/office/drawing/2014/main" id="{358015AC-E2A4-724B-8ADA-E770895273E4}"/>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6007494-D230-EFDF-CFFA-24DEE9B8B2D7}"/>
              </a:ext>
            </a:extLst>
          </p:cNvPr>
          <p:cNvSpPr txBox="1">
            <a:spLocks/>
          </p:cNvSpPr>
          <p:nvPr/>
        </p:nvSpPr>
        <p:spPr>
          <a:xfrm>
            <a:off x="0" y="0"/>
            <a:ext cx="4734232" cy="1196975"/>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the brightness before sunrise, the more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welcome to travellers the closer they come to home,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shadows fled, and my sleep fled with them.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rose, seeing the great Masters already up.</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02725F0A-438F-8C16-C0AD-BA4B957D8FB1}"/>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7360314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ABDCA-4FD6-3347-9A49-51416D62ED4D}"/>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 dolce pome che per tanti rami</a:t>
            </a:r>
            <a:br>
              <a:rPr lang="en-GB" b="1" i="0" u="none" strike="noStrike" baseline="0">
                <a:latin typeface="Cambria" panose="02040503050406030204" pitchFamily="18" charset="0"/>
              </a:rPr>
            </a:br>
            <a:r>
              <a:rPr lang="en-GB" b="1" i="0" u="none" strike="noStrike" baseline="0">
                <a:latin typeface="Cambria" panose="02040503050406030204" pitchFamily="18" charset="0"/>
              </a:rPr>
              <a:t>cercando va la cura de’ mortali,</a:t>
            </a:r>
            <a:br>
              <a:rPr lang="en-GB" b="1" i="0" u="none" strike="noStrike" baseline="0">
                <a:latin typeface="Cambria" panose="02040503050406030204" pitchFamily="18" charset="0"/>
              </a:rPr>
            </a:br>
            <a:r>
              <a:rPr lang="en-GB" b="1" i="0" u="none" strike="noStrike" baseline="0">
                <a:latin typeface="Cambria" panose="02040503050406030204" pitchFamily="18" charset="0"/>
              </a:rPr>
              <a:t>oggi porrà in pace le tue fami.</a:t>
            </a:r>
          </a:p>
        </p:txBody>
      </p:sp>
      <p:sp>
        <p:nvSpPr>
          <p:cNvPr id="3" name="Text Placeholder 2">
            <a:extLst>
              <a:ext uri="{FF2B5EF4-FFF2-40B4-BE49-F238E27FC236}">
                <a16:creationId xmlns:a16="http://schemas.microsoft.com/office/drawing/2014/main" id="{F425119D-F0AF-834E-B318-3656EE6B661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AD63B3F-2CD5-5BB3-63DE-7E05B7EDC3B4}"/>
              </a:ext>
            </a:extLst>
          </p:cNvPr>
          <p:cNvSpPr txBox="1">
            <a:spLocks/>
          </p:cNvSpPr>
          <p:nvPr/>
        </p:nvSpPr>
        <p:spPr>
          <a:xfrm>
            <a:off x="0" y="0"/>
            <a:ext cx="4579200" cy="108267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sweet fruit, which mortal hunger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seeks on so many boughs,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will today appease your longings.</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D1908EE0-009A-3D12-D03E-2A5C03616F09}"/>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1619479763"/>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F98E2-848C-0F44-9520-5C74D9566E25}"/>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Virgilio inverso me queste cotali</a:t>
            </a:r>
            <a:br>
              <a:rPr lang="en-GB" b="1" i="0" u="none" strike="noStrike" baseline="0">
                <a:latin typeface="Cambria" panose="02040503050406030204" pitchFamily="18" charset="0"/>
              </a:rPr>
            </a:br>
            <a:r>
              <a:rPr lang="en-GB" b="1" i="0" u="none" strike="noStrike" baseline="0">
                <a:latin typeface="Cambria" panose="02040503050406030204" pitchFamily="18" charset="0"/>
              </a:rPr>
              <a:t>parole usò; e mai non furo strenne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fosser di piacere a queste iguali.</a:t>
            </a:r>
            <a:br>
              <a:rPr lang="en-GB" b="1" i="0" u="none" strike="noStrike" baseline="0">
                <a:latin typeface="Cambria" panose="02040503050406030204" pitchFamily="18" charset="0"/>
              </a:rPr>
            </a:br>
            <a:r>
              <a:rPr lang="en-GB" b="1" i="0" u="none" strike="noStrike" baseline="0">
                <a:latin typeface="Cambria" panose="02040503050406030204" pitchFamily="18" charset="0"/>
              </a:rPr>
              <a:t>Tanto voler sopra voler mi venne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de l’esser sù, ch’ad ogne passo poi</a:t>
            </a:r>
            <a:br>
              <a:rPr lang="en-GB" b="1" i="0" u="none" strike="noStrike" baseline="0">
                <a:latin typeface="Cambria" panose="02040503050406030204" pitchFamily="18" charset="0"/>
              </a:rPr>
            </a:br>
            <a:r>
              <a:rPr lang="en-GB" b="1" i="0" u="none" strike="noStrike" baseline="0">
                <a:latin typeface="Cambria" panose="02040503050406030204" pitchFamily="18" charset="0"/>
              </a:rPr>
              <a:t>al volo mi sentia crescer le penne.</a:t>
            </a:r>
          </a:p>
        </p:txBody>
      </p:sp>
      <p:sp>
        <p:nvSpPr>
          <p:cNvPr id="3" name="Text Placeholder 2">
            <a:extLst>
              <a:ext uri="{FF2B5EF4-FFF2-40B4-BE49-F238E27FC236}">
                <a16:creationId xmlns:a16="http://schemas.microsoft.com/office/drawing/2014/main" id="{74FD50D9-68CF-9C4D-AEA9-744FAE71193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8DADC87-2DD6-0F6E-9D66-8F7CAD72C06D}"/>
              </a:ext>
            </a:extLst>
          </p:cNvPr>
          <p:cNvSpPr txBox="1">
            <a:spLocks/>
          </p:cNvSpPr>
          <p:nvPr/>
        </p:nvSpPr>
        <p:spPr>
          <a:xfrm>
            <a:off x="0" y="0"/>
            <a:ext cx="4579200" cy="122555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These were Virgil’s words, and never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did a promise give more pleasure.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desire to climb higher grew so strong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 every step, I felt I was growing wings.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C206F280-04E2-BF96-F9B3-C91C2E68E89D}"/>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3695645127"/>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08658-1798-4646-9113-E0C335FF14AB}"/>
              </a:ext>
            </a:extLst>
          </p:cNvPr>
          <p:cNvSpPr>
            <a:spLocks noGrp="1"/>
          </p:cNvSpPr>
          <p:nvPr>
            <p:ph type="title"/>
          </p:nvPr>
        </p:nvSpPr>
        <p:spPr/>
        <p:txBody>
          <a:bodyPr/>
          <a:lstStyle/>
          <a:p>
            <a:pPr marR="21210"/>
            <a:r>
              <a:rPr lang="en-GB" b="1" i="0" u="none" strike="noStrike" baseline="0">
                <a:latin typeface="Cambria" panose="02040503050406030204" pitchFamily="18" charset="0"/>
              </a:rPr>
              <a:t>   Come la scala tutta sotto noi</a:t>
            </a:r>
            <a:br>
              <a:rPr lang="en-GB" b="1" i="0" u="none" strike="noStrike" baseline="0">
                <a:latin typeface="Cambria" panose="02040503050406030204" pitchFamily="18" charset="0"/>
              </a:rPr>
            </a:br>
            <a:r>
              <a:rPr lang="en-GB" b="1" i="0" u="none" strike="noStrike" baseline="0">
                <a:latin typeface="Cambria" panose="02040503050406030204" pitchFamily="18" charset="0"/>
              </a:rPr>
              <a:t>fu corsa e fummo in su ’l grado superno,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me ficcò Virgilio li occhi suoi,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disse: </a:t>
            </a:r>
          </a:p>
        </p:txBody>
      </p:sp>
      <p:sp>
        <p:nvSpPr>
          <p:cNvPr id="3" name="Text Placeholder 2">
            <a:extLst>
              <a:ext uri="{FF2B5EF4-FFF2-40B4-BE49-F238E27FC236}">
                <a16:creationId xmlns:a16="http://schemas.microsoft.com/office/drawing/2014/main" id="{0F817DEA-9F7C-A247-B719-CDCBB65ABB8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54599FF-AC8A-6BE2-5261-9193D20187B3}"/>
              </a:ext>
            </a:extLst>
          </p:cNvPr>
          <p:cNvSpPr txBox="1">
            <a:spLocks/>
          </p:cNvSpPr>
          <p:nvPr/>
        </p:nvSpPr>
        <p:spPr>
          <a:xfrm>
            <a:off x="0" y="0"/>
            <a:ext cx="4579200" cy="9826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we were on the highest step of all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 fixed his eyes on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said:</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755190A0-1E43-679B-3CC4-657E4D9F4665}"/>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3850717548"/>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D273B-996B-2945-8F12-193E2F2E9E29}"/>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Il temporal foco e l’etterno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veduto hai, figlio; e se’ venuto in parte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dov’ io per me più oltre non discerno.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Tratto t’ho qui con ingegno e con 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tuo piacere omai prendi per duce;</a:t>
            </a:r>
            <a:br>
              <a:rPr lang="en-GB" b="1" i="0" u="none" strike="noStrike" baseline="0">
                <a:latin typeface="Cambria" panose="02040503050406030204" pitchFamily="18" charset="0"/>
              </a:rPr>
            </a:br>
            <a:r>
              <a:rPr lang="en-GB" b="1" i="0" u="none" strike="noStrike" baseline="0">
                <a:latin typeface="Cambria" panose="02040503050406030204" pitchFamily="18" charset="0"/>
              </a:rPr>
              <a:t>fuor se’ de l’erte vie, fuor se’ de l’arte.</a:t>
            </a:r>
          </a:p>
        </p:txBody>
      </p:sp>
      <p:sp>
        <p:nvSpPr>
          <p:cNvPr id="3" name="Text Placeholder 2">
            <a:extLst>
              <a:ext uri="{FF2B5EF4-FFF2-40B4-BE49-F238E27FC236}">
                <a16:creationId xmlns:a16="http://schemas.microsoft.com/office/drawing/2014/main" id="{D88A4C80-1DCB-D649-B013-717E5627890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F928FC7-1B7C-59B0-9EB6-D244380883D0}"/>
              </a:ext>
            </a:extLst>
          </p:cNvPr>
          <p:cNvSpPr txBox="1">
            <a:spLocks/>
          </p:cNvSpPr>
          <p:nvPr/>
        </p:nvSpPr>
        <p:spPr>
          <a:xfrm>
            <a:off x="0" y="0"/>
            <a:ext cx="4579200" cy="1457325"/>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son, you have seen the temporal fire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the eternal; and now you have come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where I can see no further.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By my wit and skill I have brought you here;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now let your pleasure guide you. You have left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steep and narrow ways.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AB17D49B-18FC-E81F-5054-C417D980D851}"/>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465307509"/>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11A93-78CD-B641-A0A6-3791A883D40D}"/>
              </a:ext>
            </a:extLst>
          </p:cNvPr>
          <p:cNvSpPr>
            <a:spLocks noGrp="1"/>
          </p:cNvSpPr>
          <p:nvPr>
            <p:ph type="title"/>
          </p:nvPr>
        </p:nvSpPr>
        <p:spPr/>
        <p:txBody>
          <a:bodyPr/>
          <a:lstStyle/>
          <a:p>
            <a:pPr marR="21210"/>
            <a:r>
              <a:rPr lang="en-GB" b="1" i="0" u="none" strike="noStrike" baseline="0">
                <a:latin typeface="Cambria" panose="02040503050406030204" pitchFamily="18" charset="0"/>
              </a:rPr>
              <a:t>   Vedi lo sol che ’n fronte ti riluce;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vedi l’erbette, i fiori e li arbuscelli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qui la terra sol da sé produce.</a:t>
            </a:r>
            <a:br>
              <a:rPr lang="en-GB" b="1" i="0" u="none" strike="noStrike" baseline="0">
                <a:latin typeface="Cambria" panose="02040503050406030204" pitchFamily="18" charset="0"/>
              </a:rPr>
            </a:br>
            <a:r>
              <a:rPr lang="en-GB" b="1" i="0" u="none" strike="noStrike" baseline="0">
                <a:latin typeface="Cambria" panose="02040503050406030204" pitchFamily="18" charset="0"/>
              </a:rPr>
              <a:t>Mentre che vegnan lieti li occhi belli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lagrimando, a te venir mi fenno,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seder ti puoi e puoi andar tra elli.</a:t>
            </a:r>
          </a:p>
        </p:txBody>
      </p:sp>
      <p:sp>
        <p:nvSpPr>
          <p:cNvPr id="3" name="Text Placeholder 2">
            <a:extLst>
              <a:ext uri="{FF2B5EF4-FFF2-40B4-BE49-F238E27FC236}">
                <a16:creationId xmlns:a16="http://schemas.microsoft.com/office/drawing/2014/main" id="{251C4B05-D521-8847-B0D9-6F3D41BC243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7412D56-DA0D-E48D-DF76-CBB4996BEFC2}"/>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 the sun which shines on your brow,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 the grass, the flowers, the trees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which here the ground brings forth by itself.</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While those bright eyes are on their joyful way,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which, brimming with tears, sent me to you,</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can sit here or walk among them</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10A327C8-17FA-3EB9-E4B3-AA53C5A8EBEF}"/>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3420365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02C8F-DC54-A945-B0EF-6A42B8829115}"/>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Poscia che m’ebbe ragionato questo,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li occhi lucenti lagrimando volse,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che mi fece del venir più presto.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venni a te così com’ ella volse: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d’inanzi a quella fiera ti levai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del bel monte il corto andar ti tolse.</a:t>
            </a:r>
          </a:p>
        </p:txBody>
      </p:sp>
      <p:sp>
        <p:nvSpPr>
          <p:cNvPr id="3" name="Text Placeholder 2">
            <a:extLst>
              <a:ext uri="{FF2B5EF4-FFF2-40B4-BE49-F238E27FC236}">
                <a16:creationId xmlns:a16="http://schemas.microsoft.com/office/drawing/2014/main" id="{02B1EAD7-3F6A-D341-AEC6-425B5A5E15D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BC78BDB-87A7-41A3-A496-EB62986B63DD}"/>
              </a:ext>
            </a:extLst>
          </p:cNvPr>
          <p:cNvSpPr txBox="1">
            <a:spLocks/>
          </p:cNvSpPr>
          <p:nvPr/>
        </p:nvSpPr>
        <p:spPr>
          <a:xfrm>
            <a:off x="0" y="1"/>
            <a:ext cx="4579200" cy="10515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She turned away her eyes bright with tears.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I hastened to you at her wish,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freed you from the beast which barred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short path to the lovely mountain.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FE908162-6480-8303-638D-7D4705911695}"/>
              </a:ext>
            </a:extLst>
          </p:cNvPr>
          <p:cNvPicPr>
            <a:picLocks noChangeAspect="1"/>
          </p:cNvPicPr>
          <p:nvPr/>
        </p:nvPicPr>
        <p:blipFill rotWithShape="1">
          <a:blip r:embed="rId2"/>
          <a:srcRect r="16857" b="5723"/>
          <a:stretch/>
        </p:blipFill>
        <p:spPr>
          <a:xfrm>
            <a:off x="7333502" y="0"/>
            <a:ext cx="1810498" cy="2991678"/>
          </a:xfrm>
          <a:prstGeom prst="rect">
            <a:avLst/>
          </a:prstGeom>
        </p:spPr>
      </p:pic>
    </p:spTree>
    <p:extLst>
      <p:ext uri="{BB962C8B-B14F-4D97-AF65-F5344CB8AC3E}">
        <p14:creationId xmlns:p14="http://schemas.microsoft.com/office/powerpoint/2010/main" val="3978052202"/>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AECE4-8E2D-8B48-AA91-B02E68FC31F9}"/>
              </a:ext>
            </a:extLst>
          </p:cNvPr>
          <p:cNvSpPr>
            <a:spLocks noGrp="1"/>
          </p:cNvSpPr>
          <p:nvPr>
            <p:ph type="title"/>
          </p:nvPr>
        </p:nvSpPr>
        <p:spPr/>
        <p:txBody>
          <a:bodyPr/>
          <a:lstStyle/>
          <a:p>
            <a:pPr marR="21210"/>
            <a:r>
              <a:rPr lang="en-GB" b="1" i="0" u="none" strike="noStrike" baseline="0">
                <a:latin typeface="Cambria" panose="02040503050406030204" pitchFamily="18" charset="0"/>
              </a:rPr>
              <a:t>   Non aspettar mio dir più né mio cenno;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libero, dritto e sano è tuo arbitrio,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fallo fora non fare a suo senno: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ch’io te sovra te corono e mitrio.</a:t>
            </a:r>
          </a:p>
        </p:txBody>
      </p:sp>
      <p:sp>
        <p:nvSpPr>
          <p:cNvPr id="3" name="Text Placeholder 2">
            <a:extLst>
              <a:ext uri="{FF2B5EF4-FFF2-40B4-BE49-F238E27FC236}">
                <a16:creationId xmlns:a16="http://schemas.microsoft.com/office/drawing/2014/main" id="{6366A754-C370-A743-A320-270D923BCDD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E9887C7-306F-F446-B163-321905C01E0C}"/>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Expect no further word or sign from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Your will is now free, upright and made whole.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It would be wrong not to do its bidding.</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I invest you with crown and mitre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command yourself.</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7E2F3EB8-6D71-8FE7-72EA-928129578F9E}"/>
              </a:ext>
            </a:extLst>
          </p:cNvPr>
          <p:cNvPicPr>
            <a:picLocks noChangeAspect="1"/>
          </p:cNvPicPr>
          <p:nvPr/>
        </p:nvPicPr>
        <p:blipFill rotWithShape="1">
          <a:blip r:embed="rId2"/>
          <a:srcRect r="10489" b="4555"/>
          <a:stretch/>
        </p:blipFill>
        <p:spPr>
          <a:xfrm>
            <a:off x="7080948" y="0"/>
            <a:ext cx="2063052" cy="3205655"/>
          </a:xfrm>
          <a:prstGeom prst="rect">
            <a:avLst/>
          </a:prstGeom>
        </p:spPr>
      </p:pic>
    </p:spTree>
    <p:extLst>
      <p:ext uri="{BB962C8B-B14F-4D97-AF65-F5344CB8AC3E}">
        <p14:creationId xmlns:p14="http://schemas.microsoft.com/office/powerpoint/2010/main" val="3954469907"/>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B516E-7046-7922-66A3-8FF725542521}"/>
              </a:ext>
            </a:extLst>
          </p:cNvPr>
          <p:cNvSpPr>
            <a:spLocks noGrp="1"/>
          </p:cNvSpPr>
          <p:nvPr>
            <p:ph type="title"/>
          </p:nvPr>
        </p:nvSpPr>
        <p:spPr/>
        <p:txBody>
          <a:bodyPr/>
          <a:lstStyle/>
          <a:p>
            <a:endParaRPr lang="en-US" dirty="0"/>
          </a:p>
        </p:txBody>
      </p:sp>
      <p:sp>
        <p:nvSpPr>
          <p:cNvPr id="3" name="Text Placeholder 2">
            <a:extLst>
              <a:ext uri="{FF2B5EF4-FFF2-40B4-BE49-F238E27FC236}">
                <a16:creationId xmlns:a16="http://schemas.microsoft.com/office/drawing/2014/main" id="{26997FD8-824C-A3CD-408B-1B57D0696741}"/>
              </a:ext>
            </a:extLst>
          </p:cNvPr>
          <p:cNvSpPr>
            <a:spLocks noGrp="1"/>
          </p:cNvSpPr>
          <p:nvPr>
            <p:ph type="body" idx="1"/>
          </p:nvPr>
        </p:nvSpPr>
        <p:spPr/>
        <p:txBody>
          <a:bodyPr>
            <a:normAutofit fontScale="25000" lnSpcReduction="20000"/>
          </a:bodyPr>
          <a:lstStyle/>
          <a:p>
            <a:endParaRPr lang="en-US"/>
          </a:p>
        </p:txBody>
      </p:sp>
      <p:sp>
        <p:nvSpPr>
          <p:cNvPr id="4" name="TextBox 3">
            <a:extLst>
              <a:ext uri="{FF2B5EF4-FFF2-40B4-BE49-F238E27FC236}">
                <a16:creationId xmlns:a16="http://schemas.microsoft.com/office/drawing/2014/main" id="{09AEBBDE-1738-E88D-C2A8-ACF91E70CF9F}"/>
              </a:ext>
            </a:extLst>
          </p:cNvPr>
          <p:cNvSpPr txBox="1"/>
          <p:nvPr/>
        </p:nvSpPr>
        <p:spPr>
          <a:xfrm>
            <a:off x="3177915" y="2571750"/>
            <a:ext cx="1888760" cy="584775"/>
          </a:xfrm>
          <a:prstGeom prst="rect">
            <a:avLst/>
          </a:prstGeom>
          <a:noFill/>
        </p:spPr>
        <p:txBody>
          <a:bodyPr wrap="square" rtlCol="0">
            <a:spAutoFit/>
          </a:bodyPr>
          <a:lstStyle/>
          <a:p>
            <a:r>
              <a:rPr lang="en-US" sz="3200" b="1" dirty="0"/>
              <a:t>FINE</a:t>
            </a:r>
          </a:p>
        </p:txBody>
      </p:sp>
    </p:spTree>
    <p:extLst>
      <p:ext uri="{BB962C8B-B14F-4D97-AF65-F5344CB8AC3E}">
        <p14:creationId xmlns:p14="http://schemas.microsoft.com/office/powerpoint/2010/main" val="2912998785"/>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810846674"/>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909132294"/>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dirty="0"/>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BB2B51E9-00EC-63DC-29C3-F9189DEC94E1}"/>
              </a:ext>
            </a:extLst>
          </p:cNvPr>
          <p:cNvPicPr>
            <a:picLocks noChangeAspect="1"/>
          </p:cNvPicPr>
          <p:nvPr/>
        </p:nvPicPr>
        <p:blipFill rotWithShape="1">
          <a:blip r:embed="rId2"/>
          <a:srcRect t="1233"/>
          <a:stretch/>
        </p:blipFill>
        <p:spPr>
          <a:xfrm>
            <a:off x="6458070" y="0"/>
            <a:ext cx="2685930" cy="2312276"/>
          </a:xfrm>
          <a:prstGeom prst="rect">
            <a:avLst/>
          </a:prstGeom>
        </p:spPr>
      </p:pic>
      <p:cxnSp>
        <p:nvCxnSpPr>
          <p:cNvPr id="6" name="Straight Connector 5">
            <a:extLst>
              <a:ext uri="{FF2B5EF4-FFF2-40B4-BE49-F238E27FC236}">
                <a16:creationId xmlns:a16="http://schemas.microsoft.com/office/drawing/2014/main" id="{BF9CD34E-DED5-95D2-6F5B-E0CC3D6FEC3B}"/>
              </a:ext>
            </a:extLst>
          </p:cNvPr>
          <p:cNvCxnSpPr>
            <a:cxnSpLocks/>
          </p:cNvCxnSpPr>
          <p:nvPr/>
        </p:nvCxnSpPr>
        <p:spPr>
          <a:xfrm>
            <a:off x="6380233" y="0"/>
            <a:ext cx="0" cy="112719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495156"/>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900744928"/>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262837141"/>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58090166"/>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078207213"/>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77264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72B69-21F0-A442-BC24-AE54E8C3567D}"/>
              </a:ext>
            </a:extLst>
          </p:cNvPr>
          <p:cNvSpPr>
            <a:spLocks noGrp="1"/>
          </p:cNvSpPr>
          <p:nvPr>
            <p:ph type="title"/>
          </p:nvPr>
        </p:nvSpPr>
        <p:spPr/>
        <p:txBody>
          <a:bodyPr/>
          <a:lstStyle/>
          <a:p>
            <a:pPr marR="21210"/>
            <a:r>
              <a:rPr lang="en-GB" b="1" i="0" u="none" strike="noStrike" baseline="0">
                <a:latin typeface="Cambria" panose="02040503050406030204" pitchFamily="18" charset="0"/>
              </a:rPr>
              <a:t>   Dunque: che è? perché, perché restai,</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perché tanta viltà nel core allette,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perché ardire e franchezza non hai,</a:t>
            </a:r>
            <a:br>
              <a:rPr lang="en-GB" b="1" i="0" u="none" strike="noStrike" baseline="0">
                <a:latin typeface="Cambria" panose="02040503050406030204" pitchFamily="18" charset="0"/>
              </a:rPr>
            </a:br>
            <a:r>
              <a:rPr lang="en-GB" b="1" i="0" u="none" strike="noStrike" baseline="0">
                <a:latin typeface="Cambria" panose="02040503050406030204" pitchFamily="18" charset="0"/>
              </a:rPr>
              <a:t>poscia che tai tre donne benedette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curan di te ne la corte del cielo,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mio parlar tanto ben ti promette?</a:t>
            </a:r>
          </a:p>
        </p:txBody>
      </p:sp>
      <p:sp>
        <p:nvSpPr>
          <p:cNvPr id="3" name="Text Placeholder 2">
            <a:extLst>
              <a:ext uri="{FF2B5EF4-FFF2-40B4-BE49-F238E27FC236}">
                <a16:creationId xmlns:a16="http://schemas.microsoft.com/office/drawing/2014/main" id="{1C26228A-0C65-AF4C-9E6F-DD92E37B8AE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A4ECA0E-987E-F446-5175-2608291A80EC}"/>
              </a:ext>
            </a:extLst>
          </p:cNvPr>
          <p:cNvSpPr txBox="1">
            <a:spLocks/>
          </p:cNvSpPr>
          <p:nvPr/>
        </p:nvSpPr>
        <p:spPr>
          <a:xfrm>
            <a:off x="0" y="1"/>
            <a:ext cx="4579200" cy="108585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why delay? Why such a coward?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Why are you not bold and free, since three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such blessed ladies care for you in Heaven,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my words promise you so much good?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11CA2C87-21C2-E99C-647C-E0355E968400}"/>
              </a:ext>
            </a:extLst>
          </p:cNvPr>
          <p:cNvPicPr>
            <a:picLocks noChangeAspect="1"/>
          </p:cNvPicPr>
          <p:nvPr/>
        </p:nvPicPr>
        <p:blipFill rotWithShape="1">
          <a:blip r:embed="rId2"/>
          <a:srcRect r="16857" b="5723"/>
          <a:stretch/>
        </p:blipFill>
        <p:spPr>
          <a:xfrm>
            <a:off x="7333502" y="0"/>
            <a:ext cx="1810498" cy="2991678"/>
          </a:xfrm>
          <a:prstGeom prst="rect">
            <a:avLst/>
          </a:prstGeom>
        </p:spPr>
      </p:pic>
    </p:spTree>
    <p:extLst>
      <p:ext uri="{BB962C8B-B14F-4D97-AF65-F5344CB8AC3E}">
        <p14:creationId xmlns:p14="http://schemas.microsoft.com/office/powerpoint/2010/main" val="2860007225"/>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80037688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85B2-0CAC-1619-A816-6CB674361AC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67CA6AE-2C6A-9B32-099C-0BACAED3D792}"/>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685998259"/>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2C88-229D-2540-99B0-0AB25A335525}"/>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Epilogue</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(Still Wednesday)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Forenoon</a:t>
            </a:r>
          </a:p>
        </p:txBody>
      </p:sp>
      <p:sp>
        <p:nvSpPr>
          <p:cNvPr id="3" name="Text Placeholder 2">
            <a:extLst>
              <a:ext uri="{FF2B5EF4-FFF2-40B4-BE49-F238E27FC236}">
                <a16:creationId xmlns:a16="http://schemas.microsoft.com/office/drawing/2014/main" id="{C29D0D6F-DC9F-CA4B-8519-C78BED3B8B14}"/>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500654389"/>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65AD3-337D-B942-B5AB-98FD0C6C3363}"/>
              </a:ext>
            </a:extLst>
          </p:cNvPr>
          <p:cNvSpPr>
            <a:spLocks noGrp="1"/>
          </p:cNvSpPr>
          <p:nvPr>
            <p:ph type="title"/>
          </p:nvPr>
        </p:nvSpPr>
        <p:spPr/>
        <p:txBody>
          <a:bodyPr/>
          <a:lstStyle/>
          <a:p>
            <a:r>
              <a:rPr lang="en-GB" b="1" i="1" u="none" strike="noStrike" baseline="0" dirty="0">
                <a:latin typeface="Palatino Linotype" panose="02040502050505030304" pitchFamily="18" charset="0"/>
              </a:rPr>
              <a:t>In the Earthly Paradise, the pilgrim’s attention has been seized by a historical pageant.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A column of allegorical figures approached and took up position on either side of a symbolic chariot.</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On the chariot stands the veiled figure of a woman, dressed in colours symbolising Faith, Hope and Love.</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6054A587-3AF8-E441-9965-6B2270F59C11}"/>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656314943"/>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78FE-C8C1-7B4A-92BC-9AFFE3FAB517}"/>
              </a:ext>
            </a:extLst>
          </p:cNvPr>
          <p:cNvSpPr>
            <a:spLocks noGrp="1"/>
          </p:cNvSpPr>
          <p:nvPr>
            <p:ph type="title"/>
          </p:nvPr>
        </p:nvSpPr>
        <p:spPr/>
        <p:txBody>
          <a:bodyPr/>
          <a:lstStyle/>
          <a:p>
            <a:r>
              <a:rPr lang="en-GB" b="1" i="1" u="none" strike="noStrike" baseline="0" dirty="0">
                <a:latin typeface="Palatino Linotype" panose="02040502050505030304" pitchFamily="18" charset="0"/>
              </a:rPr>
              <a:t>Even before she unveils,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feels sure this must be Beatrice, the flesh and blood Florentine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whom he had loved from the age of nine until her early death.</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DE491D4D-3218-AA47-950D-75119A9CAFAF}"/>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94301167"/>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0553E-79F0-2644-8D8F-B01E38279D8A}"/>
              </a:ext>
            </a:extLst>
          </p:cNvPr>
          <p:cNvSpPr>
            <a:spLocks noGrp="1"/>
          </p:cNvSpPr>
          <p:nvPr>
            <p:ph type="title"/>
          </p:nvPr>
        </p:nvSpPr>
        <p:spPr/>
        <p:txBody>
          <a:bodyPr/>
          <a:lstStyle/>
          <a:p>
            <a:r>
              <a:rPr lang="en-GB" b="1" i="1" u="none" strike="noStrike" baseline="0" dirty="0">
                <a:latin typeface="Palatino Linotype" panose="02040502050505030304" pitchFamily="18" charset="0"/>
              </a:rPr>
              <a:t>Notwithstanding the psychological realism and the many layers of Christian symbolism,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real Virgil, the pagan Virgil, will not be forgotten in this epilogue.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(There will be two direct quotations from the Aeneid and a reminiscence of Orpheus’ lament for Eurydice in the Georgics.)</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858E0B3F-D398-7D46-AAB7-4EC3D9632C4F}"/>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989180376"/>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154F-9E80-C949-8D54-B4E649F577CB}"/>
              </a:ext>
            </a:extLst>
          </p:cNvPr>
          <p:cNvSpPr>
            <a:spLocks noGrp="1"/>
          </p:cNvSpPr>
          <p:nvPr>
            <p:ph type="title"/>
          </p:nvPr>
        </p:nvSpPr>
        <p:spPr/>
        <p:txBody>
          <a:bodyPr/>
          <a:lstStyle/>
          <a:p>
            <a:r>
              <a:rPr lang="en-GB" b="1" i="1" u="none" strike="noStrike" baseline="0" dirty="0">
                <a:latin typeface="Palatino Linotype" panose="02040502050505030304" pitchFamily="18" charset="0"/>
              </a:rPr>
              <a:t>Nowhere does the historical Dante acknowledge more proudly his debt to ‘the loftiest poet’ from whom he ‘took his beautiful style’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than in this moment of pathos when his fictional </a:t>
            </a:r>
            <a:r>
              <a:rPr lang="en-GB" b="1" i="1" u="none" strike="noStrike" baseline="0">
                <a:latin typeface="Palatino Linotype" panose="02040502050505030304" pitchFamily="18" charset="0"/>
              </a:rPr>
              <a:t>self mourns </a:t>
            </a:r>
            <a:r>
              <a:rPr lang="en-GB" b="1" i="1" u="none" strike="noStrike" baseline="0" dirty="0">
                <a:latin typeface="Palatino Linotype" panose="02040502050505030304" pitchFamily="18" charset="0"/>
              </a:rPr>
              <a:t>the departure of his fictional ‘More-than-Father’.</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F5D07B40-145E-1E45-A3CC-879EDCCB560B}"/>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301705858"/>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99C75-D74C-9B42-ABBA-984442E7D55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lo spirito mio, che già cotanto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tempo era stato ch’a la sua presenza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era di stupor, tremando, affranto,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sanza de li occhi aver più conoscenza,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occulta virtù che da lei mosse,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d’antico amor sentì la gran potenza.</a:t>
            </a:r>
          </a:p>
        </p:txBody>
      </p:sp>
      <p:sp>
        <p:nvSpPr>
          <p:cNvPr id="3" name="Text Placeholder 2">
            <a:extLst>
              <a:ext uri="{FF2B5EF4-FFF2-40B4-BE49-F238E27FC236}">
                <a16:creationId xmlns:a16="http://schemas.microsoft.com/office/drawing/2014/main" id="{A25D5BC2-2F39-CA44-8E62-55E34ACC31E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F2DABBF-8BD1-B68A-D68F-F581C5DED48C}"/>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so long, my spirit had not felt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sacred terror of her presence;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now, without my needing to see more,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came on me through her secret power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old love in all its mighty force.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4293802000"/>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4B340-D56C-0F48-B888-5DEC39189BD5}"/>
              </a:ext>
            </a:extLst>
          </p:cNvPr>
          <p:cNvSpPr>
            <a:spLocks noGrp="1"/>
          </p:cNvSpPr>
          <p:nvPr>
            <p:ph type="title"/>
          </p:nvPr>
        </p:nvSpPr>
        <p:spPr/>
        <p:txBody>
          <a:bodyPr/>
          <a:lstStyle/>
          <a:p>
            <a:pPr marR="21210"/>
            <a:r>
              <a:rPr lang="en-GB" b="1" i="0" u="none" strike="noStrike" baseline="0">
                <a:latin typeface="Cambria" panose="02040503050406030204" pitchFamily="18" charset="0"/>
              </a:rPr>
              <a:t>   Tosto che ne la vista mi percosse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l’alta virtù che già m’avea trafitto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prima ch’io fuor di püerizia fosse,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volsimi a la sinistra col respitto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col quale il fantolin corre a la mamma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ha paura o quando elli è afflitto,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dicere a Virgilio: </a:t>
            </a:r>
          </a:p>
        </p:txBody>
      </p:sp>
      <p:sp>
        <p:nvSpPr>
          <p:cNvPr id="3" name="Text Placeholder 2">
            <a:extLst>
              <a:ext uri="{FF2B5EF4-FFF2-40B4-BE49-F238E27FC236}">
                <a16:creationId xmlns:a16="http://schemas.microsoft.com/office/drawing/2014/main" id="{49D688DE-48AE-7D40-BE0C-EC462F12D3B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1D82442-22B3-F73F-2DAE-D720DC6B8D29}"/>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soon as that power struck my sight,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it had pierced me already when I was a boy,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turned to the left, with the trust of a child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running to his mother in fear or distress,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say to Virgil:</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900332710"/>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6B64E-E98A-8743-8F66-39639BB1A7F2}"/>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Men che dramma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sangue m’è rimaso che non tremi:</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conosco i segni de l’antica fiamma.</a:t>
            </a:r>
          </a:p>
        </p:txBody>
      </p:sp>
      <p:sp>
        <p:nvSpPr>
          <p:cNvPr id="3" name="Text Placeholder 2">
            <a:extLst>
              <a:ext uri="{FF2B5EF4-FFF2-40B4-BE49-F238E27FC236}">
                <a16:creationId xmlns:a16="http://schemas.microsoft.com/office/drawing/2014/main" id="{E104B493-F3D3-1D47-AC8B-61CDC2A9AFE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D937A4B-664D-F22F-2208-ADD58DB9D530}"/>
              </a:ext>
            </a:extLst>
          </p:cNvPr>
          <p:cNvSpPr txBox="1">
            <a:spLocks/>
          </p:cNvSpPr>
          <p:nvPr/>
        </p:nvSpPr>
        <p:spPr>
          <a:xfrm>
            <a:off x="0" y="0"/>
            <a:ext cx="4579200" cy="116840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There’s not a drop of blood in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is not trembling. I know the signs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of the flame of long ago</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957921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A8809-3908-4445-9A7D-E57A52CF98A1}"/>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Quali fioretti dal notturno gelo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chinati e chiusi, poi che ’l sol li ’mbianca,</a:t>
            </a:r>
            <a:br>
              <a:rPr lang="en-GB" b="1" i="0" u="none" strike="noStrike" baseline="0">
                <a:latin typeface="Cambria" panose="02040503050406030204" pitchFamily="18" charset="0"/>
              </a:rPr>
            </a:br>
            <a:r>
              <a:rPr lang="en-GB" b="1" i="0" u="none" strike="noStrike" baseline="0">
                <a:latin typeface="Cambria" panose="02040503050406030204" pitchFamily="18" charset="0"/>
              </a:rPr>
              <a:t>si drizzan tutti aperti in loro stelo,</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 mi fec’ io di mia virtude stanca,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tanto buono ardire al cor mi corse,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cominciai come persona franca:</a:t>
            </a:r>
          </a:p>
        </p:txBody>
      </p:sp>
      <p:sp>
        <p:nvSpPr>
          <p:cNvPr id="3" name="Text Placeholder 2">
            <a:extLst>
              <a:ext uri="{FF2B5EF4-FFF2-40B4-BE49-F238E27FC236}">
                <a16:creationId xmlns:a16="http://schemas.microsoft.com/office/drawing/2014/main" id="{87190002-97D9-A944-A576-65C71510F16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AD1106A-E3D8-FA5F-E347-08E9CC19E81B}"/>
              </a:ext>
            </a:extLst>
          </p:cNvPr>
          <p:cNvSpPr txBox="1">
            <a:spLocks/>
          </p:cNvSpPr>
          <p:nvPr/>
        </p:nvSpPr>
        <p:spPr>
          <a:xfrm>
            <a:off x="0" y="1"/>
            <a:ext cx="4579200" cy="90297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As flowers, bent and closed in the chill of night,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open up in the sun, so I grew strong,</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began to speak freely: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652B15AF-90C7-0BF3-761D-CC3178675A03}"/>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007739114"/>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CF07E-554C-1B4B-A91B-5950C285BB31}"/>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Virgilio n’avea lasciati scemi</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sé, Virgilio dolcissimo patre,</a:t>
            </a:r>
            <a:br>
              <a:rPr lang="en-GB" b="1" i="0" u="none" strike="noStrike" baseline="0">
                <a:latin typeface="Cambria" panose="02040503050406030204" pitchFamily="18" charset="0"/>
              </a:rPr>
            </a:br>
            <a:r>
              <a:rPr lang="en-GB" b="1" i="0" u="none" strike="noStrike" baseline="0">
                <a:latin typeface="Cambria" panose="02040503050406030204" pitchFamily="18" charset="0"/>
              </a:rPr>
              <a:t>Virgilio a cui per mia salute die’mi;</a:t>
            </a:r>
            <a:br>
              <a:rPr lang="en-GB" b="1" i="0" u="none" strike="noStrike" baseline="0">
                <a:latin typeface="Cambria" panose="02040503050406030204" pitchFamily="18" charset="0"/>
              </a:rPr>
            </a:br>
            <a:r>
              <a:rPr lang="en-GB" b="1" i="0" u="none" strike="noStrike" baseline="0">
                <a:latin typeface="Cambria" panose="02040503050406030204" pitchFamily="18" charset="0"/>
              </a:rPr>
              <a:t>né quantunque perdeo l’antica matre,</a:t>
            </a:r>
            <a:br>
              <a:rPr lang="en-GB" b="1" i="0" u="none" strike="noStrike" baseline="0">
                <a:latin typeface="Cambria" panose="02040503050406030204" pitchFamily="18" charset="0"/>
              </a:rPr>
            </a:br>
            <a:r>
              <a:rPr lang="en-GB" b="1" i="0" u="none" strike="noStrike" baseline="0">
                <a:latin typeface="Cambria" panose="02040503050406030204" pitchFamily="18" charset="0"/>
              </a:rPr>
              <a:t>valse a le guance nette di rugiada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lagrimando, non tornasser atre.</a:t>
            </a:r>
          </a:p>
        </p:txBody>
      </p:sp>
      <p:sp>
        <p:nvSpPr>
          <p:cNvPr id="3" name="Text Placeholder 2">
            <a:extLst>
              <a:ext uri="{FF2B5EF4-FFF2-40B4-BE49-F238E27FC236}">
                <a16:creationId xmlns:a16="http://schemas.microsoft.com/office/drawing/2014/main" id="{681DDEF6-046B-1E4B-AFBF-42628DC8B94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1A8E862-D5D2-4E31-E636-E1C9D87A104A}"/>
              </a:ext>
            </a:extLst>
          </p:cNvPr>
          <p:cNvSpPr txBox="1">
            <a:spLocks/>
          </p:cNvSpPr>
          <p:nvPr/>
        </p:nvSpPr>
        <p:spPr>
          <a:xfrm>
            <a:off x="0" y="0"/>
            <a:ext cx="4579200" cy="158591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Virgil had gone, left us bereft,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 my kindest father, Virgil to whom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gave myself for my soul’s good.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not for all that our first mother lost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could I prevent my cheeks, washed clean by dew,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from being stained with tears.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699315879"/>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3B40E-754C-6A45-AECE-8892C51A6D72}"/>
              </a:ext>
            </a:extLst>
          </p:cNvPr>
          <p:cNvSpPr>
            <a:spLocks noGrp="1"/>
          </p:cNvSpPr>
          <p:nvPr>
            <p:ph type="title"/>
          </p:nvPr>
        </p:nvSpPr>
        <p:spPr/>
        <p:txBody>
          <a:bodyPr/>
          <a:lstStyle/>
          <a:p>
            <a:pPr marR="21210"/>
            <a:r>
              <a:rPr lang="en-GB" b="1" i="0" u="none" strike="noStrike" baseline="0">
                <a:latin typeface="Cambria" panose="02040503050406030204" pitchFamily="18" charset="0"/>
              </a:rPr>
              <a:t>BEATRICE</a:t>
            </a:r>
            <a:br>
              <a:rPr lang="en-GB" b="1" i="0" u="none" strike="noStrike" baseline="0">
                <a:latin typeface="Cambria" panose="02040503050406030204" pitchFamily="18" charset="0"/>
              </a:rPr>
            </a:br>
            <a:r>
              <a:rPr lang="en-GB" b="1" i="0" u="none" strike="noStrike" baseline="0">
                <a:latin typeface="Cambria" panose="02040503050406030204" pitchFamily="18" charset="0"/>
              </a:rPr>
              <a:t>Dante, perché Virgilio se ne vada,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pianger anco, non piangere ancora;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pianger ti conven per altra spada.</a:t>
            </a:r>
          </a:p>
        </p:txBody>
      </p:sp>
      <p:sp>
        <p:nvSpPr>
          <p:cNvPr id="3" name="Text Placeholder 2">
            <a:extLst>
              <a:ext uri="{FF2B5EF4-FFF2-40B4-BE49-F238E27FC236}">
                <a16:creationId xmlns:a16="http://schemas.microsoft.com/office/drawing/2014/main" id="{4F12A7E0-EBF7-A04E-ADE5-5FC91B162B0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25CCB23-31BB-79D8-5713-1087830DAB3A}"/>
              </a:ext>
            </a:extLst>
          </p:cNvPr>
          <p:cNvSpPr txBox="1">
            <a:spLocks/>
          </p:cNvSpPr>
          <p:nvPr/>
        </p:nvSpPr>
        <p:spPr>
          <a:xfrm>
            <a:off x="0" y="0"/>
            <a:ext cx="4579200" cy="108267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BEATRICE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Dante, do not weep because Virgil left,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 not weep yet. You must weep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at the blows of another sword.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310745632"/>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CA8CB-FD73-F444-861E-A443617F8A38}"/>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Postlude</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Beyond Time and Space</a:t>
            </a:r>
          </a:p>
        </p:txBody>
      </p:sp>
      <p:sp>
        <p:nvSpPr>
          <p:cNvPr id="3" name="Text Placeholder 2">
            <a:extLst>
              <a:ext uri="{FF2B5EF4-FFF2-40B4-BE49-F238E27FC236}">
                <a16:creationId xmlns:a16="http://schemas.microsoft.com/office/drawing/2014/main" id="{ECD0AE53-CC97-F642-AC2A-71C8A295C03C}"/>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766959284"/>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62E26-3D98-9643-A055-3A2533558CC7}"/>
              </a:ext>
            </a:extLst>
          </p:cNvPr>
          <p:cNvSpPr>
            <a:spLocks noGrp="1"/>
          </p:cNvSpPr>
          <p:nvPr>
            <p:ph type="title"/>
          </p:nvPr>
        </p:nvSpPr>
        <p:spPr/>
        <p:txBody>
          <a:bodyPr/>
          <a:lstStyle/>
          <a:p>
            <a:r>
              <a:rPr lang="en-GB" b="1" i="1" u="none" strike="noStrike" baseline="0" dirty="0">
                <a:latin typeface="Palatino Linotype" panose="02040502050505030304" pitchFamily="18" charset="0"/>
              </a:rPr>
              <a:t>Dante’s journey did not end with the ‘lovers’ meeting’.</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Beatrice herself took over the role of Virgil in the complex operations of mediated Grace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which will result in Dante’s direct union with God, beyond the confines of space and time.</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3DF1DD64-7BBA-B54B-9FAF-0E765E97FBC5}"/>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241002307"/>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451CD-DE26-5C4F-8606-E9F44D091E71}"/>
              </a:ext>
            </a:extLst>
          </p:cNvPr>
          <p:cNvSpPr>
            <a:spLocks noGrp="1"/>
          </p:cNvSpPr>
          <p:nvPr>
            <p:ph type="title"/>
          </p:nvPr>
        </p:nvSpPr>
        <p:spPr/>
        <p:txBody>
          <a:bodyPr/>
          <a:lstStyle/>
          <a:p>
            <a:r>
              <a:rPr lang="en-GB" b="1" i="1" u="none" strike="noStrike" baseline="0" dirty="0">
                <a:latin typeface="Palatino Linotype" panose="02040502050505030304" pitchFamily="18" charset="0"/>
              </a:rPr>
              <a:t>The pilgrim is now standing at the heart of the ‘celestial rose’,</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 under which ‘general form’ he has been empowered to see the assembly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of the angels and the souls of the blessed in the Empyrean.</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B8ABA691-DB65-C044-9EBF-64CC45BD5B91}"/>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962735664"/>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8BEA9-824B-D24E-90A3-456D7EC08E49}"/>
              </a:ext>
            </a:extLst>
          </p:cNvPr>
          <p:cNvSpPr>
            <a:spLocks noGrp="1"/>
          </p:cNvSpPr>
          <p:nvPr>
            <p:ph type="title"/>
          </p:nvPr>
        </p:nvSpPr>
        <p:spPr/>
        <p:txBody>
          <a:bodyPr/>
          <a:lstStyle/>
          <a:p>
            <a:r>
              <a:rPr lang="en-GB" b="1" i="1" u="none" strike="noStrike" baseline="0" dirty="0">
                <a:latin typeface="Palatino Linotype" panose="02040502050505030304" pitchFamily="18" charset="0"/>
              </a:rPr>
              <a:t>He turns to put a question to Beatrice, his celestial guide, </a:t>
            </a:r>
            <a:br>
              <a:rPr lang="en-GB" b="1" i="1" u="none" strike="noStrike" baseline="0" dirty="0">
                <a:latin typeface="Palatino Linotype" panose="02040502050505030304" pitchFamily="18" charset="0"/>
              </a:rPr>
            </a:br>
            <a:br>
              <a:rPr lang="en-GB" b="1" i="1" u="none" strike="noStrike" baseline="0">
                <a:latin typeface="Palatino Linotype" panose="02040502050505030304" pitchFamily="18" charset="0"/>
              </a:rPr>
            </a:br>
            <a:r>
              <a:rPr lang="en-GB" b="1" i="1" u="none" strike="noStrike" baseline="0">
                <a:latin typeface="Palatino Linotype" panose="02040502050505030304" pitchFamily="18" charset="0"/>
              </a:rPr>
              <a:t>just as </a:t>
            </a:r>
            <a:r>
              <a:rPr lang="en-GB" b="1" i="1" u="none" strike="noStrike" baseline="0" dirty="0">
                <a:latin typeface="Palatino Linotype" panose="02040502050505030304" pitchFamily="18" charset="0"/>
              </a:rPr>
              <a:t>he had earlier turned to Virgil, his terrestrial guide…</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57955A15-863C-4E4D-B87D-5BB02614E0F9}"/>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153036040"/>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445C3-1CD0-A84F-97A9-180F0E150C10}"/>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 forma general di paradiso</a:t>
            </a:r>
            <a:br>
              <a:rPr lang="en-GB" b="1" i="0" u="none" strike="noStrike" baseline="0">
                <a:latin typeface="Cambria" panose="02040503050406030204" pitchFamily="18" charset="0"/>
              </a:rPr>
            </a:br>
            <a:r>
              <a:rPr lang="en-GB" b="1" i="0" u="none" strike="noStrike" baseline="0">
                <a:latin typeface="Cambria" panose="02040503050406030204" pitchFamily="18" charset="0"/>
              </a:rPr>
              <a:t>già tutta mïo sguardo avea compresa,</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nulla parte ancor fermato fiso;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volgeami con voglia rïaccesa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domandar la mia donna di cose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che la mente mia era sospesa.</a:t>
            </a:r>
          </a:p>
        </p:txBody>
      </p:sp>
      <p:sp>
        <p:nvSpPr>
          <p:cNvPr id="3" name="Text Placeholder 2">
            <a:extLst>
              <a:ext uri="{FF2B5EF4-FFF2-40B4-BE49-F238E27FC236}">
                <a16:creationId xmlns:a16="http://schemas.microsoft.com/office/drawing/2014/main" id="{8AD3CC97-1F2B-DF4E-9642-A738EF5C4746}"/>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A8AA0BD-DD24-3325-2EE6-2AD7B0E2E3D0}"/>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gaze had taken in the whole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general form of Paradise, but not dwelt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any part of it. Eagerly I turned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ask my Lady about things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did not understand.	</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627285400"/>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8609B-881D-D441-82C3-43B242295C02}"/>
              </a:ext>
            </a:extLst>
          </p:cNvPr>
          <p:cNvSpPr>
            <a:spLocks noGrp="1"/>
          </p:cNvSpPr>
          <p:nvPr>
            <p:ph type="title"/>
          </p:nvPr>
        </p:nvSpPr>
        <p:spPr/>
        <p:txBody>
          <a:bodyPr/>
          <a:lstStyle/>
          <a:p>
            <a:pPr marR="21210"/>
            <a:r>
              <a:rPr lang="en-GB" b="1" i="0" u="none" strike="noStrike" baseline="0">
                <a:latin typeface="Cambria" panose="02040503050406030204" pitchFamily="18" charset="0"/>
              </a:rPr>
              <a:t>   Uno intendëa, e altro mi rispuose: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credea veder Beatrice e vidi un sene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vestito con le genti glorïose.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Diffuso era per li occhi e per le gene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benigna letizia, in atto pio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quale a tenero padre si convene.</a:t>
            </a:r>
          </a:p>
        </p:txBody>
      </p:sp>
      <p:sp>
        <p:nvSpPr>
          <p:cNvPr id="3" name="Text Placeholder 2">
            <a:extLst>
              <a:ext uri="{FF2B5EF4-FFF2-40B4-BE49-F238E27FC236}">
                <a16:creationId xmlns:a16="http://schemas.microsoft.com/office/drawing/2014/main" id="{8F2459C0-5DD5-1D46-B899-B7E429B8B9A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DCD5A6C-709C-EAF0-55D9-23E223FE92DF}"/>
              </a:ext>
            </a:extLst>
          </p:cNvPr>
          <p:cNvSpPr txBox="1">
            <a:spLocks/>
          </p:cNvSpPr>
          <p:nvPr/>
        </p:nvSpPr>
        <p:spPr>
          <a:xfrm>
            <a:off x="0" y="0"/>
            <a:ext cx="5014452"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Lady, in whom my hope has its strength,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who for my salvation walked in Hell, I acknowledge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the power that enabled me to see all I have seen</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comes from your grace and your goodness.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104319154"/>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40FFF-2D04-8B49-A717-69E4E3F95A17}"/>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Ov’ è ella? </a:t>
            </a:r>
          </a:p>
        </p:txBody>
      </p:sp>
      <p:sp>
        <p:nvSpPr>
          <p:cNvPr id="3" name="Text Placeholder 2">
            <a:extLst>
              <a:ext uri="{FF2B5EF4-FFF2-40B4-BE49-F238E27FC236}">
                <a16:creationId xmlns:a16="http://schemas.microsoft.com/office/drawing/2014/main" id="{C00E56B7-F340-3147-8434-E777119D1477}"/>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F40F0563-0BD7-CE98-7BEF-573EEC5DB30C}"/>
              </a:ext>
            </a:extLst>
          </p:cNvPr>
          <p:cNvSpPr txBox="1">
            <a:spLocks/>
          </p:cNvSpPr>
          <p:nvPr/>
        </p:nvSpPr>
        <p:spPr>
          <a:xfrm>
            <a:off x="0" y="0"/>
            <a:ext cx="4173794" cy="7921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Where is she?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29561330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A016B-01DC-EF44-827A-64472ECAC64B}"/>
              </a:ext>
            </a:extLst>
          </p:cNvPr>
          <p:cNvSpPr>
            <a:spLocks noGrp="1"/>
          </p:cNvSpPr>
          <p:nvPr>
            <p:ph type="title"/>
          </p:nvPr>
        </p:nvSpPr>
        <p:spPr/>
        <p:txBody>
          <a:bodyPr/>
          <a:lstStyle/>
          <a:p>
            <a:pPr marR="21210"/>
            <a:r>
              <a:rPr lang="en-GB" b="1" i="0" u="none" strike="noStrike" baseline="0">
                <a:latin typeface="Cambria" panose="02040503050406030204" pitchFamily="18" charset="0"/>
              </a:rPr>
              <a:t>SAN BERNARDO</a:t>
            </a:r>
            <a:br>
              <a:rPr lang="en-GB" b="1" i="0" u="none" strike="noStrike" baseline="0">
                <a:latin typeface="Cambria" panose="02040503050406030204" pitchFamily="18" charset="0"/>
              </a:rPr>
            </a:br>
            <a:r>
              <a:rPr lang="en-GB" b="1" i="0" u="none" strike="noStrike" baseline="0">
                <a:latin typeface="Cambria" panose="02040503050406030204" pitchFamily="18" charset="0"/>
              </a:rPr>
              <a:t>          A terminar lo tuo disiro</a:t>
            </a:r>
            <a:br>
              <a:rPr lang="en-GB" b="1" i="0" u="none" strike="noStrike" baseline="0">
                <a:latin typeface="Cambria" panose="02040503050406030204" pitchFamily="18" charset="0"/>
              </a:rPr>
            </a:br>
            <a:r>
              <a:rPr lang="en-GB" b="1" i="0" u="none" strike="noStrike" baseline="0">
                <a:latin typeface="Cambria" panose="02040503050406030204" pitchFamily="18" charset="0"/>
              </a:rPr>
              <a:t>mosse Beatrice me del loco mio;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se riguardi sù nel terzo giro</a:t>
            </a:r>
            <a:br>
              <a:rPr lang="en-GB" b="1" i="0" u="none" strike="noStrike" baseline="0">
                <a:latin typeface="Cambria" panose="02040503050406030204" pitchFamily="18" charset="0"/>
              </a:rPr>
            </a:br>
            <a:r>
              <a:rPr lang="en-GB" b="1" i="0" u="none" strike="noStrike" baseline="0">
                <a:latin typeface="Cambria" panose="02040503050406030204" pitchFamily="18" charset="0"/>
              </a:rPr>
              <a:t>dal sommo grado, tu la rivedrai</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trono che suoi merti le sortiro.</a:t>
            </a:r>
          </a:p>
        </p:txBody>
      </p:sp>
      <p:sp>
        <p:nvSpPr>
          <p:cNvPr id="3" name="Text Placeholder 2">
            <a:extLst>
              <a:ext uri="{FF2B5EF4-FFF2-40B4-BE49-F238E27FC236}">
                <a16:creationId xmlns:a16="http://schemas.microsoft.com/office/drawing/2014/main" id="{42F297CD-59B7-C64E-86A8-F0309995BFD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FE307B0-A449-C5EE-204F-8A53C4429C42}"/>
              </a:ext>
            </a:extLst>
          </p:cNvPr>
          <p:cNvSpPr txBox="1">
            <a:spLocks/>
          </p:cNvSpPr>
          <p:nvPr/>
        </p:nvSpPr>
        <p:spPr>
          <a:xfrm>
            <a:off x="0" y="0"/>
            <a:ext cx="4201816"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SAINT BERNARD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order to fulfil your desire,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have been sent by Beatrice. Look up,</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the third circle of the highest tier,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you will see her, on the throne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is rightly hers</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spTree>
    <p:extLst>
      <p:ext uri="{BB962C8B-B14F-4D97-AF65-F5344CB8AC3E}">
        <p14:creationId xmlns:p14="http://schemas.microsoft.com/office/powerpoint/2010/main" val="2046832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96CD6-CF1F-384B-9E10-A607B7F25395}"/>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Oh pietosa colei che mi soccorse!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te cortese ch’ubidisti tosto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a le vere parole che ti porse!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Tu m’hai con disiderio il cor disposto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al venir con le parole tue,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son tornato nel primo proposto.</a:t>
            </a:r>
          </a:p>
        </p:txBody>
      </p:sp>
      <p:sp>
        <p:nvSpPr>
          <p:cNvPr id="3" name="Text Placeholder 2">
            <a:extLst>
              <a:ext uri="{FF2B5EF4-FFF2-40B4-BE49-F238E27FC236}">
                <a16:creationId xmlns:a16="http://schemas.microsoft.com/office/drawing/2014/main" id="{74D67F2B-DF9B-6D47-BD5F-D1D286995E05}"/>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854C5F8D-1292-3EF0-E263-2C7460A0D888}"/>
              </a:ext>
            </a:extLst>
          </p:cNvPr>
          <p:cNvSpPr txBox="1">
            <a:spLocks/>
          </p:cNvSpPr>
          <p:nvPr/>
        </p:nvSpPr>
        <p:spPr>
          <a:xfrm>
            <a:off x="0" y="1"/>
            <a:ext cx="4579200" cy="78867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Compassionate lady! And you, who with courtesy</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obeyed her words so promptly!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Now I am ready for the journey I intended.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erson in a dress&#10;&#10;Description automatically generated with low confidence">
            <a:extLst>
              <a:ext uri="{FF2B5EF4-FFF2-40B4-BE49-F238E27FC236}">
                <a16:creationId xmlns:a16="http://schemas.microsoft.com/office/drawing/2014/main" id="{7DC7BDFF-2987-FED1-C40F-D34E7A4A001E}"/>
              </a:ext>
            </a:extLst>
          </p:cNvPr>
          <p:cNvPicPr>
            <a:picLocks noChangeAspect="1"/>
          </p:cNvPicPr>
          <p:nvPr/>
        </p:nvPicPr>
        <p:blipFill rotWithShape="1">
          <a:blip r:embed="rId2"/>
          <a:srcRect r="8674"/>
          <a:stretch/>
        </p:blipFill>
        <p:spPr>
          <a:xfrm>
            <a:off x="7364895" y="0"/>
            <a:ext cx="1779105" cy="3347939"/>
          </a:xfrm>
          <a:prstGeom prst="rect">
            <a:avLst/>
          </a:prstGeom>
        </p:spPr>
      </p:pic>
    </p:spTree>
    <p:extLst>
      <p:ext uri="{BB962C8B-B14F-4D97-AF65-F5344CB8AC3E}">
        <p14:creationId xmlns:p14="http://schemas.microsoft.com/office/powerpoint/2010/main" val="21738956"/>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5B098-7E20-A544-ADE4-BB63FCCE4403}"/>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Sanza risponder, li occhi sù levai,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vidi lei che si facea corona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reflettendo da sé li etterni rai.</a:t>
            </a:r>
          </a:p>
        </p:txBody>
      </p:sp>
      <p:sp>
        <p:nvSpPr>
          <p:cNvPr id="3" name="Text Placeholder 2">
            <a:extLst>
              <a:ext uri="{FF2B5EF4-FFF2-40B4-BE49-F238E27FC236}">
                <a16:creationId xmlns:a16="http://schemas.microsoft.com/office/drawing/2014/main" id="{A788578E-E7DB-0240-9ED7-94BEB2A0927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03BE6C0-1B97-20CC-AA97-5AA3D990331E}"/>
              </a:ext>
            </a:extLst>
          </p:cNvPr>
          <p:cNvSpPr txBox="1">
            <a:spLocks/>
          </p:cNvSpPr>
          <p:nvPr/>
        </p:nvSpPr>
        <p:spPr>
          <a:xfrm>
            <a:off x="0" y="0"/>
            <a:ext cx="4232787" cy="11350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Saying nothing, I looked up and saw her</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crowned in glory,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reflecting the eternal rays.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462482341"/>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161BA-10BD-4541-8AD5-C86AD2F44AB5}"/>
              </a:ext>
            </a:extLst>
          </p:cNvPr>
          <p:cNvSpPr>
            <a:spLocks noGrp="1"/>
          </p:cNvSpPr>
          <p:nvPr>
            <p:ph type="title"/>
          </p:nvPr>
        </p:nvSpPr>
        <p:spPr/>
        <p:txBody>
          <a:bodyPr/>
          <a:lstStyle/>
          <a:p>
            <a:pPr marR="21210"/>
            <a:r>
              <a:rPr lang="en-GB" b="1" i="0" u="none" strike="noStrike" baseline="0">
                <a:latin typeface="Cambria" panose="02040503050406030204" pitchFamily="18" charset="0"/>
              </a:rPr>
              <a:t>Da quella regïon che più sù tona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occhio mortale alcun tanto non dista,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qualunque in mare più giù s’abbandona,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quanto lì da Beatrice la mia vista;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nulla mi facea, ché süa effige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discendëa a me per mezzo mista.</a:t>
            </a:r>
          </a:p>
        </p:txBody>
      </p:sp>
      <p:sp>
        <p:nvSpPr>
          <p:cNvPr id="3" name="Text Placeholder 2">
            <a:extLst>
              <a:ext uri="{FF2B5EF4-FFF2-40B4-BE49-F238E27FC236}">
                <a16:creationId xmlns:a16="http://schemas.microsoft.com/office/drawing/2014/main" id="{7D8466D7-0D0B-5642-A479-175A15854D74}"/>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A5DB515-8AAF-8A90-BF58-7A78A2FEEC6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gaze of a mortal at the bottom of the sea</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would be no further from the upper air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where thunder starts</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 than mine was then from Beatrice;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it made no difference, her image reached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undimmed by the distance between us.</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45884715"/>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448FB-3FBF-6B44-B246-F473767ACB25}"/>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 donna in cui la mia speranza vige,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che soffristi per la mia salute</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inferno lasciar le tue vestige,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tante cose quant’ i’ ho vedute,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dal tuo podere e da la tua bontate</a:t>
            </a:r>
            <a:br>
              <a:rPr lang="en-GB" b="1" i="0" u="none" strike="noStrike" baseline="0">
                <a:latin typeface="Cambria" panose="02040503050406030204" pitchFamily="18" charset="0"/>
              </a:rPr>
            </a:br>
            <a:r>
              <a:rPr lang="en-GB" b="1" i="0" u="none" strike="noStrike" baseline="0">
                <a:latin typeface="Cambria" panose="02040503050406030204" pitchFamily="18" charset="0"/>
              </a:rPr>
              <a:t>riconosco la grazia e la virtute.</a:t>
            </a:r>
          </a:p>
        </p:txBody>
      </p:sp>
      <p:sp>
        <p:nvSpPr>
          <p:cNvPr id="3" name="Text Placeholder 2">
            <a:extLst>
              <a:ext uri="{FF2B5EF4-FFF2-40B4-BE49-F238E27FC236}">
                <a16:creationId xmlns:a16="http://schemas.microsoft.com/office/drawing/2014/main" id="{ACE92638-812B-B04D-93E6-8B1D16F22D2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B0D8DE8-9A1F-330D-272E-24311E38F791}"/>
              </a:ext>
            </a:extLst>
          </p:cNvPr>
          <p:cNvSpPr txBox="1">
            <a:spLocks/>
          </p:cNvSpPr>
          <p:nvPr/>
        </p:nvSpPr>
        <p:spPr>
          <a:xfrm>
            <a:off x="-1" y="0"/>
            <a:ext cx="4999703"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Lady, in whom my hope has its strength,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who for my salvation walked in Hell, I acknowledge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the power that enabled me to see all I have seen</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comes from your grace and your goodness.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3713625937"/>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71-86F2-E348-8CAA-6229BE5FFA69}"/>
              </a:ext>
            </a:extLst>
          </p:cNvPr>
          <p:cNvSpPr>
            <a:spLocks noGrp="1"/>
          </p:cNvSpPr>
          <p:nvPr>
            <p:ph type="title"/>
          </p:nvPr>
        </p:nvSpPr>
        <p:spPr/>
        <p:txBody>
          <a:bodyPr/>
          <a:lstStyle/>
          <a:p>
            <a:pPr marR="21210"/>
            <a:r>
              <a:rPr lang="en-GB" b="1" i="0" u="none" strike="noStrike" baseline="0">
                <a:latin typeface="Cambria" panose="02040503050406030204" pitchFamily="18" charset="0"/>
              </a:rPr>
              <a:t>   Tu m’hai di servo tratto a libertate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tutte quelle vie, per tutt’ i modi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di ciò fare avei la potestate.</a:t>
            </a:r>
            <a:br>
              <a:rPr lang="en-GB" b="1" i="0" u="none" strike="noStrike" baseline="0">
                <a:latin typeface="Cambria" panose="02040503050406030204" pitchFamily="18" charset="0"/>
              </a:rPr>
            </a:br>
            <a:r>
              <a:rPr lang="en-GB" b="1" i="0" u="none" strike="noStrike" baseline="0">
                <a:latin typeface="Cambria" panose="02040503050406030204" pitchFamily="18" charset="0"/>
              </a:rPr>
              <a:t>La tua magnificenza in me custodi,</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che l’anima mia, che fatt’ hai sana,</a:t>
            </a:r>
            <a:br>
              <a:rPr lang="en-GB" b="1" i="0" u="none" strike="noStrike" baseline="0">
                <a:latin typeface="Cambria" panose="02040503050406030204" pitchFamily="18" charset="0"/>
              </a:rPr>
            </a:br>
            <a:r>
              <a:rPr lang="en-GB" b="1" i="0" u="none" strike="noStrike" baseline="0">
                <a:latin typeface="Cambria" panose="02040503050406030204" pitchFamily="18" charset="0"/>
              </a:rPr>
              <a:t>piacente a te dal corpo si disnodi.</a:t>
            </a:r>
          </a:p>
        </p:txBody>
      </p:sp>
      <p:sp>
        <p:nvSpPr>
          <p:cNvPr id="3" name="Text Placeholder 2">
            <a:extLst>
              <a:ext uri="{FF2B5EF4-FFF2-40B4-BE49-F238E27FC236}">
                <a16:creationId xmlns:a16="http://schemas.microsoft.com/office/drawing/2014/main" id="{BCB4AA71-733B-F244-914F-B446F14CA27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C1F20C5-06E5-2093-1E76-85D44A78219F}"/>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have brought me from bondage to freedom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by every means in your power</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Maintain your great bounty towards me</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so that my soul, made whole by you,</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may be pleasing to you when it leaves my body.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3408063288"/>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C974D-829A-3943-8F80-FBB2FF404B37}"/>
              </a:ext>
            </a:extLst>
          </p:cNvPr>
          <p:cNvSpPr>
            <a:spLocks noGrp="1"/>
          </p:cNvSpPr>
          <p:nvPr>
            <p:ph type="title"/>
          </p:nvPr>
        </p:nvSpPr>
        <p:spPr>
          <a:xfrm>
            <a:off x="502920" y="1827850"/>
            <a:ext cx="8229600" cy="2801063"/>
          </a:xfrm>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orai; e quella, sì lontana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parea, sorrise e riguardommi;</a:t>
            </a:r>
            <a:br>
              <a:rPr lang="en-GB" b="1" i="0" u="none" strike="noStrike" baseline="0">
                <a:latin typeface="Cambria" panose="02040503050406030204" pitchFamily="18" charset="0"/>
              </a:rPr>
            </a:br>
            <a:r>
              <a:rPr lang="en-GB" b="1" i="0" u="none" strike="noStrike" baseline="0">
                <a:latin typeface="Cambria" panose="02040503050406030204" pitchFamily="18" charset="0"/>
              </a:rPr>
              <a:t>poi si tornò a l’etterna fontana.</a:t>
            </a:r>
          </a:p>
        </p:txBody>
      </p:sp>
      <p:sp>
        <p:nvSpPr>
          <p:cNvPr id="3" name="Text Placeholder 2">
            <a:extLst>
              <a:ext uri="{FF2B5EF4-FFF2-40B4-BE49-F238E27FC236}">
                <a16:creationId xmlns:a16="http://schemas.microsoft.com/office/drawing/2014/main" id="{C7F05B6E-43AD-4348-AF5D-67E6F644D85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A405586-A48B-2B2F-5F75-1C858342CE78}"/>
              </a:ext>
            </a:extLst>
          </p:cNvPr>
          <p:cNvSpPr txBox="1">
            <a:spLocks/>
          </p:cNvSpPr>
          <p:nvPr/>
        </p:nvSpPr>
        <p:spPr>
          <a:xfrm>
            <a:off x="0" y="0"/>
            <a:ext cx="4579200" cy="11604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Such was my prayer; and she, so far away,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smiled, looked at me,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turned back to the eternal fountain.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079255755"/>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8FF92-A25D-EE44-A218-AD9E306C3D0F}"/>
              </a:ext>
            </a:extLst>
          </p:cNvPr>
          <p:cNvSpPr>
            <a:spLocks noGrp="1"/>
          </p:cNvSpPr>
          <p:nvPr>
            <p:ph type="title"/>
          </p:nvPr>
        </p:nvSpPr>
        <p:spPr/>
        <p:txBody>
          <a:bodyPr/>
          <a:lstStyle/>
          <a:p>
            <a:pPr marR="21210"/>
            <a:endParaRPr lang="en-GB" b="1" i="0" u="none" strike="noStrike" baseline="0" dirty="0">
              <a:latin typeface="Cambria" panose="02040503050406030204" pitchFamily="18" charset="0"/>
            </a:endParaRPr>
          </a:p>
        </p:txBody>
      </p:sp>
      <p:sp>
        <p:nvSpPr>
          <p:cNvPr id="3" name="Text Placeholder 2">
            <a:extLst>
              <a:ext uri="{FF2B5EF4-FFF2-40B4-BE49-F238E27FC236}">
                <a16:creationId xmlns:a16="http://schemas.microsoft.com/office/drawing/2014/main" id="{01B38696-C2F8-B740-9089-366EB27E1BA2}"/>
              </a:ext>
            </a:extLst>
          </p:cNvPr>
          <p:cNvSpPr>
            <a:spLocks noGrp="1"/>
          </p:cNvSpPr>
          <p:nvPr>
            <p:ph type="body" idx="1"/>
          </p:nvPr>
        </p:nvSpPr>
        <p:spPr/>
        <p:txBody>
          <a:bodyPr>
            <a:normAutofit fontScale="25000" lnSpcReduction="20000"/>
          </a:bodyPr>
          <a:lstStyle/>
          <a:p>
            <a:endParaRPr lang="en-US"/>
          </a:p>
        </p:txBody>
      </p:sp>
      <p:sp>
        <p:nvSpPr>
          <p:cNvPr id="4" name="TextBox 3">
            <a:extLst>
              <a:ext uri="{FF2B5EF4-FFF2-40B4-BE49-F238E27FC236}">
                <a16:creationId xmlns:a16="http://schemas.microsoft.com/office/drawing/2014/main" id="{C650ABDE-92EF-9811-BC6F-33427D54C44B}"/>
              </a:ext>
            </a:extLst>
          </p:cNvPr>
          <p:cNvSpPr txBox="1"/>
          <p:nvPr/>
        </p:nvSpPr>
        <p:spPr>
          <a:xfrm>
            <a:off x="4147845" y="1890000"/>
            <a:ext cx="848309" cy="461665"/>
          </a:xfrm>
          <a:prstGeom prst="rect">
            <a:avLst/>
          </a:prstGeom>
          <a:noFill/>
        </p:spPr>
        <p:txBody>
          <a:bodyPr wrap="none" rtlCol="0">
            <a:spAutoFit/>
          </a:bodyPr>
          <a:lstStyle/>
          <a:p>
            <a:r>
              <a:rPr lang="en-GB" sz="2400" b="1" i="0" u="none" strike="noStrike" baseline="0" dirty="0">
                <a:latin typeface="Cambria" panose="02040503050406030204" pitchFamily="18" charset="0"/>
              </a:rPr>
              <a:t>FINE</a:t>
            </a:r>
            <a:endParaRPr lang="en-US" sz="2400" dirty="0"/>
          </a:p>
        </p:txBody>
      </p:sp>
    </p:spTree>
    <p:extLst>
      <p:ext uri="{BB962C8B-B14F-4D97-AF65-F5344CB8AC3E}">
        <p14:creationId xmlns:p14="http://schemas.microsoft.com/office/powerpoint/2010/main" val="4044828322"/>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C5D70-7282-279E-3777-E7C150C6781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FF139F6-8370-3D9C-AC8A-E55550EBE8E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 floor, doll&#10;&#10;Description automatically generated">
            <a:extLst>
              <a:ext uri="{FF2B5EF4-FFF2-40B4-BE49-F238E27FC236}">
                <a16:creationId xmlns:a16="http://schemas.microsoft.com/office/drawing/2014/main" id="{CA43FC74-B823-C208-BC43-BB9EB81632EF}"/>
              </a:ext>
            </a:extLst>
          </p:cNvPr>
          <p:cNvPicPr>
            <a:picLocks noChangeAspect="1"/>
          </p:cNvPicPr>
          <p:nvPr/>
        </p:nvPicPr>
        <p:blipFill rotWithShape="1">
          <a:blip r:embed="rId2"/>
          <a:srcRect r="16857" b="5723"/>
          <a:stretch/>
        </p:blipFill>
        <p:spPr>
          <a:xfrm>
            <a:off x="7056586" y="0"/>
            <a:ext cx="2087414" cy="3449256"/>
          </a:xfrm>
          <a:prstGeom prst="rect">
            <a:avLst/>
          </a:prstGeom>
        </p:spPr>
      </p:pic>
    </p:spTree>
    <p:extLst>
      <p:ext uri="{BB962C8B-B14F-4D97-AF65-F5344CB8AC3E}">
        <p14:creationId xmlns:p14="http://schemas.microsoft.com/office/powerpoint/2010/main" val="2609291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0AB14-BA80-9B41-8401-03152FE4CF30}"/>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Prelude</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(Good Friday)</a:t>
            </a: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Sunrise</a:t>
            </a:r>
          </a:p>
        </p:txBody>
      </p:sp>
      <p:sp>
        <p:nvSpPr>
          <p:cNvPr id="3" name="Text Placeholder 2">
            <a:extLst>
              <a:ext uri="{FF2B5EF4-FFF2-40B4-BE49-F238E27FC236}">
                <a16:creationId xmlns:a16="http://schemas.microsoft.com/office/drawing/2014/main" id="{A52C1985-EC5D-0E4D-9EE5-0CE8A9EB0776}"/>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911145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A27C1-E461-6946-90DC-44067248B5CE}"/>
              </a:ext>
            </a:extLst>
          </p:cNvPr>
          <p:cNvSpPr>
            <a:spLocks noGrp="1"/>
          </p:cNvSpPr>
          <p:nvPr>
            <p:ph type="title"/>
          </p:nvPr>
        </p:nvSpPr>
        <p:spPr/>
        <p:txBody>
          <a:bodyPr/>
          <a:lstStyle/>
          <a:p>
            <a:pPr marR="21210"/>
            <a:r>
              <a:rPr lang="en-GB" b="1" i="0" u="none" strike="noStrike" baseline="0">
                <a:latin typeface="Cambria" panose="02040503050406030204" pitchFamily="18" charset="0"/>
              </a:rPr>
              <a:t>Or va, ch’un sol volere è d’ambedue:</a:t>
            </a:r>
            <a:br>
              <a:rPr lang="en-GB" b="1" i="0" u="none" strike="noStrike" baseline="0">
                <a:latin typeface="Cambria" panose="02040503050406030204" pitchFamily="18" charset="0"/>
              </a:rPr>
            </a:br>
            <a:r>
              <a:rPr lang="en-GB" b="1" i="0" u="none" strike="noStrike" baseline="0">
                <a:latin typeface="Cambria" panose="02040503050406030204" pitchFamily="18" charset="0"/>
              </a:rPr>
              <a:t>tu duca, tu segnore e tu maestro.</a:t>
            </a:r>
          </a:p>
        </p:txBody>
      </p:sp>
      <p:sp>
        <p:nvSpPr>
          <p:cNvPr id="3" name="Text Placeholder 2">
            <a:extLst>
              <a:ext uri="{FF2B5EF4-FFF2-40B4-BE49-F238E27FC236}">
                <a16:creationId xmlns:a16="http://schemas.microsoft.com/office/drawing/2014/main" id="{578CC884-C015-F546-99E3-F8B85B19C7F4}"/>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79ECA2EC-2AB4-032B-BAAF-B21A20709C84}"/>
              </a:ext>
            </a:extLst>
          </p:cNvPr>
          <p:cNvSpPr txBox="1">
            <a:spLocks/>
          </p:cNvSpPr>
          <p:nvPr/>
        </p:nvSpPr>
        <p:spPr>
          <a:xfrm>
            <a:off x="0" y="1"/>
            <a:ext cx="4579200" cy="73151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Forward!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Go now! One will is in us both, with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as leader, lord, and master.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erson in a dress&#10;&#10;Description automatically generated with low confidence">
            <a:extLst>
              <a:ext uri="{FF2B5EF4-FFF2-40B4-BE49-F238E27FC236}">
                <a16:creationId xmlns:a16="http://schemas.microsoft.com/office/drawing/2014/main" id="{EA277B3D-8881-4732-8673-0A822A4962BB}"/>
              </a:ext>
            </a:extLst>
          </p:cNvPr>
          <p:cNvPicPr>
            <a:picLocks noChangeAspect="1"/>
          </p:cNvPicPr>
          <p:nvPr/>
        </p:nvPicPr>
        <p:blipFill rotWithShape="1">
          <a:blip r:embed="rId2"/>
          <a:srcRect r="8674"/>
          <a:stretch/>
        </p:blipFill>
        <p:spPr>
          <a:xfrm>
            <a:off x="7364895" y="0"/>
            <a:ext cx="1779105" cy="3347939"/>
          </a:xfrm>
          <a:prstGeom prst="rect">
            <a:avLst/>
          </a:prstGeom>
        </p:spPr>
      </p:pic>
    </p:spTree>
    <p:extLst>
      <p:ext uri="{BB962C8B-B14F-4D97-AF65-F5344CB8AC3E}">
        <p14:creationId xmlns:p14="http://schemas.microsoft.com/office/powerpoint/2010/main" val="2731751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14C8D-5450-7442-921D-53B15E0BA7C4}"/>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li dissi; e poi che mosso fue,</a:t>
            </a:r>
            <a:br>
              <a:rPr lang="en-GB" b="1" i="0" u="none" strike="noStrike" baseline="0">
                <a:latin typeface="Cambria" panose="02040503050406030204" pitchFamily="18" charset="0"/>
              </a:rPr>
            </a:br>
            <a:r>
              <a:rPr lang="en-GB" b="1" i="0" u="none" strike="noStrike" baseline="0">
                <a:latin typeface="Cambria" panose="02040503050406030204" pitchFamily="18" charset="0"/>
              </a:rPr>
              <a:t>intrai per lo cammino alto e silvestro.</a:t>
            </a:r>
          </a:p>
        </p:txBody>
      </p:sp>
      <p:sp>
        <p:nvSpPr>
          <p:cNvPr id="3" name="Text Placeholder 2">
            <a:extLst>
              <a:ext uri="{FF2B5EF4-FFF2-40B4-BE49-F238E27FC236}">
                <a16:creationId xmlns:a16="http://schemas.microsoft.com/office/drawing/2014/main" id="{BAD47AE1-2CBF-CA4E-BDE4-B6E1064D515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D1EEE94-9D75-3437-EC00-435B3B50153C}"/>
              </a:ext>
            </a:extLst>
          </p:cNvPr>
          <p:cNvSpPr txBox="1">
            <a:spLocks/>
          </p:cNvSpPr>
          <p:nvPr/>
        </p:nvSpPr>
        <p:spPr>
          <a:xfrm>
            <a:off x="-7200" y="1"/>
            <a:ext cx="4579200" cy="62865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Then he set out, and I followed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on that grim journey</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p>
        </p:txBody>
      </p:sp>
      <p:pic>
        <p:nvPicPr>
          <p:cNvPr id="6" name="Picture 5" descr="A picture containing text, building, old&#10;&#10;Description automatically generated">
            <a:extLst>
              <a:ext uri="{FF2B5EF4-FFF2-40B4-BE49-F238E27FC236}">
                <a16:creationId xmlns:a16="http://schemas.microsoft.com/office/drawing/2014/main" id="{F6C05B71-7F28-C537-5E28-2BDD6CC60777}"/>
              </a:ext>
            </a:extLst>
          </p:cNvPr>
          <p:cNvPicPr>
            <a:picLocks noChangeAspect="1"/>
          </p:cNvPicPr>
          <p:nvPr/>
        </p:nvPicPr>
        <p:blipFill rotWithShape="1">
          <a:blip r:embed="rId3"/>
          <a:srcRect l="9809" t="8400" r="24795"/>
          <a:stretch/>
        </p:blipFill>
        <p:spPr>
          <a:xfrm>
            <a:off x="6676303" y="1"/>
            <a:ext cx="2467696" cy="3409121"/>
          </a:xfrm>
          <a:prstGeom prst="rect">
            <a:avLst/>
          </a:prstGeom>
        </p:spPr>
      </p:pic>
    </p:spTree>
    <p:extLst>
      <p:ext uri="{BB962C8B-B14F-4D97-AF65-F5344CB8AC3E}">
        <p14:creationId xmlns:p14="http://schemas.microsoft.com/office/powerpoint/2010/main" val="1511940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D5FA0-6EBF-1049-A36B-BCC6001823C7}"/>
              </a:ext>
            </a:extLst>
          </p:cNvPr>
          <p:cNvSpPr>
            <a:spLocks noGrp="1"/>
          </p:cNvSpPr>
          <p:nvPr>
            <p:ph type="title"/>
          </p:nvPr>
        </p:nvSpPr>
        <p:spPr/>
        <p:txBody>
          <a:bodyPr/>
          <a:lstStyle/>
          <a:p>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INFERNO</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2D549631-D449-3A4D-AF3F-BDDEC40279F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EA7F0EF8-1E31-6710-7705-904797B6DCE6}"/>
              </a:ext>
            </a:extLst>
          </p:cNvPr>
          <p:cNvPicPr>
            <a:picLocks noChangeAspect="1"/>
          </p:cNvPicPr>
          <p:nvPr/>
        </p:nvPicPr>
        <p:blipFill rotWithShape="1">
          <a:blip r:embed="rId2"/>
          <a:srcRect t="1233"/>
          <a:stretch/>
        </p:blipFill>
        <p:spPr>
          <a:xfrm>
            <a:off x="5442155" y="0"/>
            <a:ext cx="3701845" cy="3186862"/>
          </a:xfrm>
          <a:prstGeom prst="rect">
            <a:avLst/>
          </a:prstGeom>
        </p:spPr>
      </p:pic>
    </p:spTree>
    <p:extLst>
      <p:ext uri="{BB962C8B-B14F-4D97-AF65-F5344CB8AC3E}">
        <p14:creationId xmlns:p14="http://schemas.microsoft.com/office/powerpoint/2010/main" val="901855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5344B-6880-7D4B-973A-52B88E625894}"/>
              </a:ext>
            </a:extLst>
          </p:cNvPr>
          <p:cNvSpPr>
            <a:spLocks noGrp="1"/>
          </p:cNvSpPr>
          <p:nvPr>
            <p:ph type="title"/>
          </p:nvPr>
        </p:nvSpPr>
        <p:spPr/>
        <p:txBody>
          <a:bodyPr/>
          <a:lstStyle/>
          <a:p>
            <a:r>
              <a:rPr lang="en-GB" b="1" i="1" u="none" strike="noStrike" baseline="0">
                <a:latin typeface="Palatino Linotype" panose="02040502050505030304" pitchFamily="18" charset="0"/>
              </a:rPr>
              <a:t>Scene 1</a:t>
            </a:r>
            <a:br>
              <a:rPr lang="en-GB" b="1" i="1" u="none" strike="noStrike" baseline="0">
                <a:latin typeface="Palatino Linotype" panose="02040502050505030304" pitchFamily="18" charset="0"/>
              </a:rPr>
            </a:br>
            <a:br>
              <a:rPr lang="en-GB" b="1" i="1" u="none" strike="noStrike" baseline="0">
                <a:latin typeface="Palatino Linotype" panose="02040502050505030304" pitchFamily="18" charset="0"/>
              </a:rPr>
            </a:br>
            <a:r>
              <a:rPr lang="en-GB" b="1" i="1" u="none" strike="noStrike" baseline="0">
                <a:latin typeface="Palatino Linotype" panose="02040502050505030304" pitchFamily="18" charset="0"/>
              </a:rPr>
              <a:t>After Sunset (= after Moonrise)</a:t>
            </a:r>
          </a:p>
        </p:txBody>
      </p:sp>
      <p:sp>
        <p:nvSpPr>
          <p:cNvPr id="3" name="Text Placeholder 2">
            <a:extLst>
              <a:ext uri="{FF2B5EF4-FFF2-40B4-BE49-F238E27FC236}">
                <a16:creationId xmlns:a16="http://schemas.microsoft.com/office/drawing/2014/main" id="{165AE4CD-FECC-244D-869B-B24F03CAE9FC}"/>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048491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FC9AB-F959-D94B-A67E-92AE92EE2ECC}"/>
              </a:ext>
            </a:extLst>
          </p:cNvPr>
          <p:cNvSpPr>
            <a:spLocks noGrp="1"/>
          </p:cNvSpPr>
          <p:nvPr>
            <p:ph type="title"/>
          </p:nvPr>
        </p:nvSpPr>
        <p:spPr/>
        <p:txBody>
          <a:bodyPr/>
          <a:lstStyle/>
          <a:p>
            <a:r>
              <a:rPr lang="en-GB" b="1" i="1" u="none" strike="noStrike" baseline="0" dirty="0">
                <a:latin typeface="Palatino Linotype" panose="02040502050505030304" pitchFamily="18" charset="0"/>
              </a:rPr>
              <a:t>The two poets have passed unchallenged through the ever-open Gate of Hell and have been ferried across the Acheron by Charon.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On the further bank of the infernal river, a lightning flash and an earth tremor rendered Dante briefly unconscious.</a:t>
            </a:r>
          </a:p>
        </p:txBody>
      </p:sp>
      <p:sp>
        <p:nvSpPr>
          <p:cNvPr id="3" name="Text Placeholder 2">
            <a:extLst>
              <a:ext uri="{FF2B5EF4-FFF2-40B4-BE49-F238E27FC236}">
                <a16:creationId xmlns:a16="http://schemas.microsoft.com/office/drawing/2014/main" id="{CCD54474-4AFC-E042-8F53-B47465FD228E}"/>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34052126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32E86-AD20-A149-8E78-7ADD0D2E0FDD}"/>
              </a:ext>
            </a:extLst>
          </p:cNvPr>
          <p:cNvSpPr>
            <a:spLocks noGrp="1"/>
          </p:cNvSpPr>
          <p:nvPr>
            <p:ph type="title"/>
          </p:nvPr>
        </p:nvSpPr>
        <p:spPr/>
        <p:txBody>
          <a:bodyPr/>
          <a:lstStyle/>
          <a:p>
            <a:r>
              <a:rPr lang="en-GB" b="1" i="1" u="none" strike="noStrike" baseline="0" dirty="0">
                <a:latin typeface="Palatino Linotype" panose="02040502050505030304" pitchFamily="18" charset="0"/>
              </a:rPr>
              <a:t>Virgil will now urge Dante to join him in the descent; but his own pallor and hesitancy renew his ward’s alarm.</a:t>
            </a:r>
          </a:p>
        </p:txBody>
      </p:sp>
      <p:sp>
        <p:nvSpPr>
          <p:cNvPr id="3" name="Text Placeholder 2">
            <a:extLst>
              <a:ext uri="{FF2B5EF4-FFF2-40B4-BE49-F238E27FC236}">
                <a16:creationId xmlns:a16="http://schemas.microsoft.com/office/drawing/2014/main" id="{BF507922-1591-AD43-9582-E0DC1ADD13E3}"/>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622142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7AD36-2789-3F45-8688-70F1D4166EA3}"/>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 </a:t>
            </a:r>
            <a:r>
              <a:rPr lang="en-GB" b="1" i="1" u="none" strike="noStrike" baseline="0">
                <a:latin typeface="Cambria" panose="02040503050406030204" pitchFamily="18" charset="0"/>
              </a:rPr>
              <a:t>(tutto smorto)</a:t>
            </a:r>
            <a:br>
              <a:rPr lang="en-GB" b="1" i="1" u="none" strike="noStrike" baseline="0">
                <a:latin typeface="Cambria" panose="02040503050406030204" pitchFamily="18" charset="0"/>
              </a:rPr>
            </a:br>
            <a:r>
              <a:rPr lang="en-GB" b="1" i="0" u="none" strike="noStrike" baseline="0">
                <a:latin typeface="Cambria" panose="02040503050406030204" pitchFamily="18" charset="0"/>
              </a:rPr>
              <a:t>Or discendiam qua giù nel cieco mondo; </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sarò primo, e tu sarai secondo.</a:t>
            </a:r>
          </a:p>
        </p:txBody>
      </p:sp>
      <p:sp>
        <p:nvSpPr>
          <p:cNvPr id="3" name="Text Placeholder 2">
            <a:extLst>
              <a:ext uri="{FF2B5EF4-FFF2-40B4-BE49-F238E27FC236}">
                <a16:creationId xmlns:a16="http://schemas.microsoft.com/office/drawing/2014/main" id="{59890177-AEF5-D841-8DCE-15E039353E1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F74A441-1827-6BE9-8E30-789C103B0026}"/>
              </a:ext>
            </a:extLst>
          </p:cNvPr>
          <p:cNvSpPr txBox="1">
            <a:spLocks/>
          </p:cNvSpPr>
          <p:nvPr/>
        </p:nvSpPr>
        <p:spPr>
          <a:xfrm>
            <a:off x="0" y="1"/>
            <a:ext cx="4579200" cy="79108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Let us go down now, into this blind world.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I’ll lead the way, you’ll follow.</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old&#10;&#10;Description automatically generated">
            <a:extLst>
              <a:ext uri="{FF2B5EF4-FFF2-40B4-BE49-F238E27FC236}">
                <a16:creationId xmlns:a16="http://schemas.microsoft.com/office/drawing/2014/main" id="{862BA2BD-E28C-CEA0-252F-ADFC68962BDE}"/>
              </a:ext>
            </a:extLst>
          </p:cNvPr>
          <p:cNvPicPr>
            <a:picLocks noChangeAspect="1"/>
          </p:cNvPicPr>
          <p:nvPr/>
        </p:nvPicPr>
        <p:blipFill rotWithShape="1">
          <a:blip r:embed="rId2"/>
          <a:srcRect l="9809" t="8400" r="24795"/>
          <a:stretch/>
        </p:blipFill>
        <p:spPr>
          <a:xfrm>
            <a:off x="6676303" y="1"/>
            <a:ext cx="2467696" cy="3409121"/>
          </a:xfrm>
          <a:prstGeom prst="rect">
            <a:avLst/>
          </a:prstGeom>
        </p:spPr>
      </p:pic>
    </p:spTree>
    <p:extLst>
      <p:ext uri="{BB962C8B-B14F-4D97-AF65-F5344CB8AC3E}">
        <p14:creationId xmlns:p14="http://schemas.microsoft.com/office/powerpoint/2010/main" val="4234408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CDBE0-36E0-E64B-8CBA-DD1588AAAFF7}"/>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io,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del </a:t>
            </a:r>
            <a:r>
              <a:rPr lang="en-GB" b="1" i="0" u="none" strike="noStrike" baseline="0" dirty="0" err="1">
                <a:latin typeface="Cambria" panose="02040503050406030204" pitchFamily="18" charset="0"/>
              </a:rPr>
              <a:t>color</a:t>
            </a:r>
            <a:r>
              <a:rPr lang="en-GB" b="1" i="0" u="none" strike="noStrike" baseline="0" dirty="0">
                <a:latin typeface="Cambria" panose="02040503050406030204" pitchFamily="18" charset="0"/>
              </a:rPr>
              <a:t> mi </a:t>
            </a:r>
            <a:r>
              <a:rPr lang="en-GB" b="1" i="0" u="none" strike="noStrike" baseline="0" dirty="0" err="1">
                <a:latin typeface="Cambria" panose="02040503050406030204" pitchFamily="18" charset="0"/>
              </a:rPr>
              <a:t>fui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accorto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br>
              <a:rPr lang="en-GB" b="1" i="1" u="none" strike="noStrike" baseline="0" dirty="0">
                <a:latin typeface="Cambria" panose="02040503050406030204" pitchFamily="18" charset="0"/>
              </a:rPr>
            </a:br>
            <a:r>
              <a:rPr lang="en-GB" b="1" i="0" u="none" strike="noStrike" baseline="0" dirty="0">
                <a:latin typeface="Cambria" panose="02040503050406030204" pitchFamily="18" charset="0"/>
              </a:rPr>
              <a:t>                  Come </a:t>
            </a:r>
            <a:r>
              <a:rPr lang="en-GB" b="1" i="0" u="none" strike="noStrike" baseline="0" dirty="0" err="1">
                <a:latin typeface="Cambria" panose="02040503050406030204" pitchFamily="18" charset="0"/>
              </a:rPr>
              <a:t>verrò</a:t>
            </a:r>
            <a:r>
              <a:rPr lang="en-GB" b="1" i="0" u="none" strike="noStrike" baseline="0" dirty="0">
                <a:latin typeface="Cambria" panose="02040503050406030204" pitchFamily="18" charset="0"/>
              </a:rPr>
              <a:t>, se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paventi</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suoli</a:t>
            </a:r>
            <a:r>
              <a:rPr lang="en-GB" b="1" i="0" u="none" strike="noStrike" baseline="0" dirty="0">
                <a:latin typeface="Cambria" panose="02040503050406030204" pitchFamily="18" charset="0"/>
              </a:rPr>
              <a:t> al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dubbiare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esser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conforto</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B1115F75-2C82-E346-9263-754335A1AC8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F462682-067C-E4BC-5173-A744D27E1B85}"/>
              </a:ext>
            </a:extLst>
          </p:cNvPr>
          <p:cNvSpPr txBox="1">
            <a:spLocks/>
          </p:cNvSpPr>
          <p:nvPr/>
        </p:nvSpPr>
        <p:spPr>
          <a:xfrm>
            <a:off x="0" y="1"/>
            <a:ext cx="4579200" cy="102008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saw his pallor and said:</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How shall I follow if you,</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constant support</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are afraid?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erson in a dress&#10;&#10;Description automatically generated with low confidence">
            <a:extLst>
              <a:ext uri="{FF2B5EF4-FFF2-40B4-BE49-F238E27FC236}">
                <a16:creationId xmlns:a16="http://schemas.microsoft.com/office/drawing/2014/main" id="{6B659153-B6A8-3E45-9959-C7939F8D745B}"/>
              </a:ext>
            </a:extLst>
          </p:cNvPr>
          <p:cNvPicPr>
            <a:picLocks noChangeAspect="1"/>
          </p:cNvPicPr>
          <p:nvPr/>
        </p:nvPicPr>
        <p:blipFill rotWithShape="1">
          <a:blip r:embed="rId2"/>
          <a:srcRect r="8674"/>
          <a:stretch/>
        </p:blipFill>
        <p:spPr>
          <a:xfrm>
            <a:off x="7364895" y="0"/>
            <a:ext cx="1779105" cy="3347939"/>
          </a:xfrm>
          <a:prstGeom prst="rect">
            <a:avLst/>
          </a:prstGeom>
        </p:spPr>
      </p:pic>
    </p:spTree>
    <p:extLst>
      <p:ext uri="{BB962C8B-B14F-4D97-AF65-F5344CB8AC3E}">
        <p14:creationId xmlns:p14="http://schemas.microsoft.com/office/powerpoint/2010/main" val="2197111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3B8F3-38C5-7A4F-9C08-3A84556AE6E1}"/>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L’angoscia de le genti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son qua giù, nel viso mi dipigne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quella pietà che tu per tema senti.</a:t>
            </a:r>
            <a:br>
              <a:rPr lang="en-GB" b="1" i="0" u="none" strike="noStrike" baseline="0">
                <a:latin typeface="Cambria" panose="02040503050406030204" pitchFamily="18" charset="0"/>
              </a:rPr>
            </a:br>
            <a:r>
              <a:rPr lang="en-GB" b="1" i="0" u="none" strike="noStrike" baseline="0">
                <a:latin typeface="Cambria" panose="02040503050406030204" pitchFamily="18" charset="0"/>
              </a:rPr>
              <a:t>Andiam, ché la via lunga ne sospigne.</a:t>
            </a:r>
          </a:p>
        </p:txBody>
      </p:sp>
      <p:sp>
        <p:nvSpPr>
          <p:cNvPr id="3" name="Text Placeholder 2">
            <a:extLst>
              <a:ext uri="{FF2B5EF4-FFF2-40B4-BE49-F238E27FC236}">
                <a16:creationId xmlns:a16="http://schemas.microsoft.com/office/drawing/2014/main" id="{E8535B96-7F0B-C141-8630-D4E25CDED69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84D5F8B-688D-B06D-9FF2-DA025085D327}"/>
              </a:ext>
            </a:extLst>
          </p:cNvPr>
          <p:cNvSpPr txBox="1">
            <a:spLocks/>
          </p:cNvSpPr>
          <p:nvPr/>
        </p:nvSpPr>
        <p:spPr>
          <a:xfrm>
            <a:off x="0" y="1"/>
            <a:ext cx="4579200" cy="100844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anguish of those in these depths</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marks my face with pity, not fear.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Let us go, for the way is long.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DB377B19-AC6B-3162-8871-52B8C98C5772}"/>
              </a:ext>
            </a:extLst>
          </p:cNvPr>
          <p:cNvPicPr>
            <a:picLocks noChangeAspect="1"/>
          </p:cNvPicPr>
          <p:nvPr/>
        </p:nvPicPr>
        <p:blipFill rotWithShape="1">
          <a:blip r:embed="rId2"/>
          <a:srcRect r="16857" b="5723"/>
          <a:stretch/>
        </p:blipFill>
        <p:spPr>
          <a:xfrm>
            <a:off x="7333502" y="0"/>
            <a:ext cx="1810498" cy="2991678"/>
          </a:xfrm>
          <a:prstGeom prst="rect">
            <a:avLst/>
          </a:prstGeom>
        </p:spPr>
      </p:pic>
    </p:spTree>
    <p:extLst>
      <p:ext uri="{BB962C8B-B14F-4D97-AF65-F5344CB8AC3E}">
        <p14:creationId xmlns:p14="http://schemas.microsoft.com/office/powerpoint/2010/main" val="992529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E27F-7E66-0C46-B31D-4DA6AA77052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si mise e così mi fé intrare</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primo cerchio che l’abisso cigne.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Quivi, secondo che per ascoltare,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avea pianto mai che di sospiri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l’aura etterna facevan tremare;</a:t>
            </a:r>
            <a:br>
              <a:rPr lang="en-GB" b="1" i="0" u="none" strike="noStrike" baseline="0">
                <a:latin typeface="Cambria" panose="02040503050406030204" pitchFamily="18" charset="0"/>
              </a:rPr>
            </a:br>
            <a:r>
              <a:rPr lang="en-GB" b="1" i="0" u="none" strike="noStrike" baseline="0">
                <a:latin typeface="Cambria" panose="02040503050406030204" pitchFamily="18" charset="0"/>
              </a:rPr>
              <a:t>ciò avvenia di duol sanza martìri,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ch’avean le turbe, ch’eran molte e grandi,</a:t>
            </a:r>
            <a:br>
              <a:rPr lang="en-GB" b="1" i="0" u="none" strike="noStrike" baseline="0">
                <a:latin typeface="Cambria" panose="02040503050406030204" pitchFamily="18" charset="0"/>
              </a:rPr>
            </a:br>
            <a:r>
              <a:rPr lang="en-GB" b="1" i="0" u="none" strike="noStrike" baseline="0">
                <a:latin typeface="Cambria" panose="02040503050406030204" pitchFamily="18" charset="0"/>
              </a:rPr>
              <a:t>d’infanti e di femmine e di viri.</a:t>
            </a:r>
          </a:p>
        </p:txBody>
      </p:sp>
      <p:sp>
        <p:nvSpPr>
          <p:cNvPr id="3" name="Text Placeholder 2">
            <a:extLst>
              <a:ext uri="{FF2B5EF4-FFF2-40B4-BE49-F238E27FC236}">
                <a16:creationId xmlns:a16="http://schemas.microsoft.com/office/drawing/2014/main" id="{1EA8791A-47C8-2F44-A8AF-CBD42FD498F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0A0759A-5088-FBBD-3977-46FBA55B0C8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led me into the first circle round the pit.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All I could hear was sighs, arising not from pain</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but from grief, suffered by the great throng</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of little children, women, and men</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text, old&#10;&#10;Description automatically generated">
            <a:extLst>
              <a:ext uri="{FF2B5EF4-FFF2-40B4-BE49-F238E27FC236}">
                <a16:creationId xmlns:a16="http://schemas.microsoft.com/office/drawing/2014/main" id="{EA37E4F5-8118-8C66-F00B-E362C626372B}"/>
              </a:ext>
            </a:extLst>
          </p:cNvPr>
          <p:cNvPicPr>
            <a:picLocks noChangeAspect="1"/>
          </p:cNvPicPr>
          <p:nvPr/>
        </p:nvPicPr>
        <p:blipFill rotWithShape="1">
          <a:blip r:embed="rId2"/>
          <a:srcRect t="1804" b="2836"/>
          <a:stretch/>
        </p:blipFill>
        <p:spPr>
          <a:xfrm>
            <a:off x="7065895" y="0"/>
            <a:ext cx="2078105" cy="3677479"/>
          </a:xfrm>
          <a:prstGeom prst="rect">
            <a:avLst/>
          </a:prstGeom>
        </p:spPr>
      </p:pic>
    </p:spTree>
    <p:extLst>
      <p:ext uri="{BB962C8B-B14F-4D97-AF65-F5344CB8AC3E}">
        <p14:creationId xmlns:p14="http://schemas.microsoft.com/office/powerpoint/2010/main" val="3740560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95678-A72F-6241-95E1-5D0432414214}"/>
              </a:ext>
            </a:extLst>
          </p:cNvPr>
          <p:cNvSpPr>
            <a:spLocks noGrp="1"/>
          </p:cNvSpPr>
          <p:nvPr>
            <p:ph type="title"/>
          </p:nvPr>
        </p:nvSpPr>
        <p:spPr/>
        <p:txBody>
          <a:bodyPr/>
          <a:lstStyle/>
          <a:p>
            <a:r>
              <a:rPr lang="en-GB" b="1" i="1" u="none" strike="noStrike" baseline="0" dirty="0">
                <a:latin typeface="Palatino Linotype" panose="02040502050505030304" pitchFamily="18" charset="0"/>
              </a:rPr>
              <a:t>‘In the middle of his journey’ through life, Dante emerged from a dark wood in which he had lost his way.</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He tried to climb a sunlit hill, but has been driven back by a leopard, a lion, and a wolf. </a:t>
            </a:r>
          </a:p>
        </p:txBody>
      </p:sp>
      <p:sp>
        <p:nvSpPr>
          <p:cNvPr id="3" name="Text Placeholder 2">
            <a:extLst>
              <a:ext uri="{FF2B5EF4-FFF2-40B4-BE49-F238E27FC236}">
                <a16:creationId xmlns:a16="http://schemas.microsoft.com/office/drawing/2014/main" id="{C64AF535-95A2-2045-A230-9A7DC5D8862B}"/>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text&#10;&#10;Description automatically generated">
            <a:extLst>
              <a:ext uri="{FF2B5EF4-FFF2-40B4-BE49-F238E27FC236}">
                <a16:creationId xmlns:a16="http://schemas.microsoft.com/office/drawing/2014/main" id="{A7ABD82D-B594-0224-19CC-A0CB2022AC36}"/>
              </a:ext>
            </a:extLst>
          </p:cNvPr>
          <p:cNvPicPr>
            <a:picLocks noChangeAspect="1"/>
          </p:cNvPicPr>
          <p:nvPr/>
        </p:nvPicPr>
        <p:blipFill rotWithShape="1">
          <a:blip r:embed="rId2"/>
          <a:srcRect l="26245" t="3257" r="2801" b="3509"/>
          <a:stretch/>
        </p:blipFill>
        <p:spPr>
          <a:xfrm>
            <a:off x="6537960" y="0"/>
            <a:ext cx="2606040" cy="2617470"/>
          </a:xfrm>
          <a:prstGeom prst="rect">
            <a:avLst/>
          </a:prstGeom>
        </p:spPr>
      </p:pic>
    </p:spTree>
    <p:extLst>
      <p:ext uri="{BB962C8B-B14F-4D97-AF65-F5344CB8AC3E}">
        <p14:creationId xmlns:p14="http://schemas.microsoft.com/office/powerpoint/2010/main" val="5644218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859C2-11C5-1047-8438-3865849AAA80}"/>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Tu non dimandi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spiriti son questi che tu vedi?</a:t>
            </a:r>
            <a:br>
              <a:rPr lang="en-GB" b="1" i="0" u="none" strike="noStrike" baseline="0">
                <a:latin typeface="Cambria" panose="02040503050406030204" pitchFamily="18" charset="0"/>
              </a:rPr>
            </a:br>
            <a:r>
              <a:rPr lang="en-GB" b="1" i="0" u="none" strike="noStrike" baseline="0">
                <a:latin typeface="Cambria" panose="02040503050406030204" pitchFamily="18" charset="0"/>
              </a:rPr>
              <a:t>Or vo’ che sappi, innanzi che più andi,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ch’ei non peccaro; e s’elli hanno mercedi,</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basta, perché non ebber battesmo,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ch’è porta de la fede che tu credi;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s’e’ furon dinanzi al cristianesmo,</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adorar debitamente a Dio:</a:t>
            </a:r>
          </a:p>
        </p:txBody>
      </p:sp>
      <p:sp>
        <p:nvSpPr>
          <p:cNvPr id="3" name="Text Placeholder 2">
            <a:extLst>
              <a:ext uri="{FF2B5EF4-FFF2-40B4-BE49-F238E27FC236}">
                <a16:creationId xmlns:a16="http://schemas.microsoft.com/office/drawing/2014/main" id="{D72831A5-40D8-314D-B8DE-05238E1B126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F52B6F5-9525-1B9C-D1CC-9114A5CC1A29}"/>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You do not ask who these spirits are?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They are without sin, but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unbaptised</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baptism is the gateway to your faith.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Or, living before Christianity,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they did not worship God aright.</a:t>
            </a:r>
            <a:endParaRPr kumimoji="0" lang="en-US" sz="1500" b="1" i="1"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53EC62A4-4C93-91DE-BBD9-842F2CBBD1BE}"/>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29867478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5E481-8BDB-1C43-9183-069F367389B0}"/>
              </a:ext>
            </a:extLst>
          </p:cNvPr>
          <p:cNvSpPr>
            <a:spLocks noGrp="1"/>
          </p:cNvSpPr>
          <p:nvPr>
            <p:ph type="title"/>
          </p:nvPr>
        </p:nvSpPr>
        <p:spPr/>
        <p:txBody>
          <a:bodyPr/>
          <a:lstStyle/>
          <a:p>
            <a:pPr marR="21210"/>
            <a:r>
              <a:rPr lang="en-GB" b="1" i="0" u="none" strike="noStrike" baseline="0">
                <a:latin typeface="Cambria" panose="02040503050406030204" pitchFamily="18" charset="0"/>
              </a:rPr>
              <a:t>e di questi cotai son io medesmo.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tai difetti, non per altro rio,</a:t>
            </a:r>
            <a:br>
              <a:rPr lang="en-GB" b="1" i="0" u="none" strike="noStrike" baseline="0">
                <a:latin typeface="Cambria" panose="02040503050406030204" pitchFamily="18" charset="0"/>
              </a:rPr>
            </a:br>
            <a:r>
              <a:rPr lang="en-GB" b="1" i="0" u="none" strike="noStrike" baseline="0">
                <a:latin typeface="Cambria" panose="02040503050406030204" pitchFamily="18" charset="0"/>
              </a:rPr>
              <a:t>semo perduti, e sol di tanto offesi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sanza speme vivemo in disio.</a:t>
            </a:r>
          </a:p>
        </p:txBody>
      </p:sp>
      <p:sp>
        <p:nvSpPr>
          <p:cNvPr id="3" name="Text Placeholder 2">
            <a:extLst>
              <a:ext uri="{FF2B5EF4-FFF2-40B4-BE49-F238E27FC236}">
                <a16:creationId xmlns:a16="http://schemas.microsoft.com/office/drawing/2014/main" id="{78B82DAD-310A-D24C-9402-C764087D41D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D81F4C2-1BFD-CE9F-94BB-13FB1FBEF613}"/>
              </a:ext>
            </a:extLst>
          </p:cNvPr>
          <p:cNvSpPr txBox="1">
            <a:spLocks/>
          </p:cNvSpPr>
          <p:nvPr/>
        </p:nvSpPr>
        <p:spPr>
          <a:xfrm>
            <a:off x="0" y="0"/>
            <a:ext cx="4579200" cy="1074821"/>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am one of these. For this fault,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not because of guilt, we suffer,</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being without hope,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yet living in desire</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text, old&#10;&#10;Description automatically generated">
            <a:extLst>
              <a:ext uri="{FF2B5EF4-FFF2-40B4-BE49-F238E27FC236}">
                <a16:creationId xmlns:a16="http://schemas.microsoft.com/office/drawing/2014/main" id="{29288070-70BF-6779-0BF2-1476E637A8F7}"/>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9381026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203E-BE33-0345-8D19-4682A3E93658}"/>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Gran duol mi prese al cor quando lo ’ntesi,</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però che gente di molto valore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conobbi che ’n quel limbo eran sospesi.</a:t>
            </a:r>
          </a:p>
        </p:txBody>
      </p:sp>
      <p:sp>
        <p:nvSpPr>
          <p:cNvPr id="3" name="Text Placeholder 2">
            <a:extLst>
              <a:ext uri="{FF2B5EF4-FFF2-40B4-BE49-F238E27FC236}">
                <a16:creationId xmlns:a16="http://schemas.microsoft.com/office/drawing/2014/main" id="{ADCCA784-CE81-9F43-8804-3FBD955EBB9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92E265A2-38F1-6D7F-72E7-5C9D61F934F4}"/>
              </a:ext>
            </a:extLst>
          </p:cNvPr>
          <p:cNvSpPr txBox="1">
            <a:spLocks/>
          </p:cNvSpPr>
          <p:nvPr/>
        </p:nvSpPr>
        <p:spPr>
          <a:xfrm>
            <a:off x="0" y="0"/>
            <a:ext cx="4579200" cy="1122947"/>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Great grief filled my heart,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I knew people of great worth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suspended in that Limbo</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ground, old&#10;&#10;Description automatically generated">
            <a:extLst>
              <a:ext uri="{FF2B5EF4-FFF2-40B4-BE49-F238E27FC236}">
                <a16:creationId xmlns:a16="http://schemas.microsoft.com/office/drawing/2014/main" id="{50F4147C-CA32-997E-6783-5CACD435A5D3}"/>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3967018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C28F0-0FC0-7740-83EE-380EB0ECB0B5}"/>
              </a:ext>
            </a:extLst>
          </p:cNvPr>
          <p:cNvSpPr>
            <a:spLocks noGrp="1"/>
          </p:cNvSpPr>
          <p:nvPr>
            <p:ph type="title"/>
          </p:nvPr>
        </p:nvSpPr>
        <p:spPr/>
        <p:txBody>
          <a:bodyPr>
            <a:normAutofit fontScale="90000"/>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Dimmi, maestro mio, dimmi, segnore,</a:t>
            </a:r>
            <a:br>
              <a:rPr lang="en-GB" b="1" i="0" u="none" strike="noStrike" baseline="0">
                <a:latin typeface="Cambria" panose="02040503050406030204" pitchFamily="18" charset="0"/>
              </a:rPr>
            </a:br>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comincia’ io per volere esser certo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quella fede che vince ogne errore:</a:t>
            </a:r>
            <a:br>
              <a:rPr lang="en-GB" b="1" i="0" u="none" strike="noStrike" baseline="0">
                <a:latin typeface="Cambria" panose="02040503050406030204" pitchFamily="18" charset="0"/>
              </a:rPr>
            </a:br>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Uscicci mai alcuno, o per suo merto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o per altrui, che poi fosse beato?</a:t>
            </a:r>
            <a:br>
              <a:rPr lang="en-GB" b="1" i="0" u="none" strike="noStrike" baseline="0">
                <a:latin typeface="Cambria" panose="02040503050406030204" pitchFamily="18" charset="0"/>
              </a:rPr>
            </a:br>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quei che ’ntese il mio parlar coverto,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rispuose: </a:t>
            </a:r>
          </a:p>
        </p:txBody>
      </p:sp>
      <p:sp>
        <p:nvSpPr>
          <p:cNvPr id="3" name="Text Placeholder 2">
            <a:extLst>
              <a:ext uri="{FF2B5EF4-FFF2-40B4-BE49-F238E27FC236}">
                <a16:creationId xmlns:a16="http://schemas.microsoft.com/office/drawing/2014/main" id="{E0CEE09B-561C-294B-A443-8AAF5414D6F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9910319-3505-9A0C-99A3-D7F859D30AD5}"/>
              </a:ext>
            </a:extLst>
          </p:cNvPr>
          <p:cNvSpPr txBox="1">
            <a:spLocks/>
          </p:cNvSpPr>
          <p:nvPr/>
        </p:nvSpPr>
        <p:spPr>
          <a:xfrm>
            <a:off x="119921" y="224853"/>
            <a:ext cx="4579200" cy="1325563"/>
          </a:xfrm>
          <a:prstGeom prst="rect">
            <a:avLst/>
          </a:prstGeom>
          <a:solidFill>
            <a:srgbClr val="CCFFCC"/>
          </a:solidFill>
          <a:effectLst>
            <a:softEdge rad="63500"/>
          </a:effectLst>
        </p:spPr>
        <p:txBody>
          <a:bodyPr vert="horz" lIns="90000" tIns="45720" rIns="91440" bIns="45720" rtlCol="0" anchor="ctr">
            <a:normAutofit fontScale="9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Tell me, Master, tell me,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wanted assurance of the faith that banishes doubt)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did anyone ever go from here to heaven,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by his own merit or that of another?</a:t>
            </a:r>
            <a:br>
              <a:rPr lang="en-US" noProof="0" dirty="0">
                <a:solidFill>
                  <a:srgbClr val="000000"/>
                </a:solidFill>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understood my veiled speech,</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replied: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1F601C3C-7592-938A-BD5B-78FD970B6A32}"/>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5228930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7CEC0-2DB6-ED4C-9CD4-F422A1B60226}"/>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Io era nuovo in questo stato,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ci vidi venire un possente,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segno di vittoria coronato.</a:t>
            </a:r>
          </a:p>
        </p:txBody>
      </p:sp>
      <p:sp>
        <p:nvSpPr>
          <p:cNvPr id="3" name="Text Placeholder 2">
            <a:extLst>
              <a:ext uri="{FF2B5EF4-FFF2-40B4-BE49-F238E27FC236}">
                <a16:creationId xmlns:a16="http://schemas.microsoft.com/office/drawing/2014/main" id="{14A8D680-BF17-0F48-AF71-592DF0806E87}"/>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55E5115-B5C7-E7C2-F7E5-EF2DCAC69315}"/>
              </a:ext>
            </a:extLst>
          </p:cNvPr>
          <p:cNvSpPr txBox="1">
            <a:spLocks/>
          </p:cNvSpPr>
          <p:nvPr/>
        </p:nvSpPr>
        <p:spPr>
          <a:xfrm>
            <a:off x="0" y="1"/>
            <a:ext cx="4579200" cy="91219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 </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was a newcomer here when I saw a Mighty One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came crowned with the sign of victory.</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FA8CF4DE-3F09-9F94-785A-8854464A7947}"/>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8977431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72DC0-AA19-964B-BBC0-38D5ADC305FD}"/>
              </a:ext>
            </a:extLst>
          </p:cNvPr>
          <p:cNvSpPr>
            <a:spLocks noGrp="1"/>
          </p:cNvSpPr>
          <p:nvPr>
            <p:ph type="title"/>
          </p:nvPr>
        </p:nvSpPr>
        <p:spPr/>
        <p:txBody>
          <a:bodyPr/>
          <a:lstStyle/>
          <a:p>
            <a:pPr marR="21210"/>
            <a:r>
              <a:rPr lang="en-GB" b="1" i="0" u="none" strike="noStrike" baseline="0">
                <a:latin typeface="Cambria" panose="02040503050406030204" pitchFamily="18" charset="0"/>
              </a:rPr>
              <a:t>Trasseci l’ombra del primo parente,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d’Abèl suo figlio e quella di Noè,</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Moïsè legista e ubidente;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Abraàm patrïarca e Davìd re, </a:t>
            </a:r>
            <a:br>
              <a:rPr lang="en-GB" b="1" i="0" u="none" strike="noStrike" baseline="0">
                <a:latin typeface="Cambria" panose="02040503050406030204" pitchFamily="18" charset="0"/>
              </a:rPr>
            </a:br>
            <a:r>
              <a:rPr lang="en-GB" b="1" i="0" u="none" strike="noStrike" baseline="0">
                <a:latin typeface="Cambria" panose="02040503050406030204" pitchFamily="18" charset="0"/>
              </a:rPr>
              <a:t>e altri molti, e feceli beati.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vo’ che sappi che, dinanzi ad essi,</a:t>
            </a:r>
            <a:br>
              <a:rPr lang="en-GB" b="1" i="0" u="none" strike="noStrike" baseline="0">
                <a:latin typeface="Cambria" panose="02040503050406030204" pitchFamily="18" charset="0"/>
              </a:rPr>
            </a:br>
            <a:r>
              <a:rPr lang="en-GB" b="1" i="0" u="none" strike="noStrike" baseline="0">
                <a:latin typeface="Cambria" panose="02040503050406030204" pitchFamily="18" charset="0"/>
              </a:rPr>
              <a:t>spiriti umani non eran salvati. </a:t>
            </a:r>
          </a:p>
        </p:txBody>
      </p:sp>
      <p:sp>
        <p:nvSpPr>
          <p:cNvPr id="3" name="Text Placeholder 2">
            <a:extLst>
              <a:ext uri="{FF2B5EF4-FFF2-40B4-BE49-F238E27FC236}">
                <a16:creationId xmlns:a16="http://schemas.microsoft.com/office/drawing/2014/main" id="{D96979C0-4042-8742-BC41-092D3B0E2129}"/>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FADE91FB-00D2-C2B8-6B4E-D622DBFDAE78}"/>
              </a:ext>
            </a:extLst>
          </p:cNvPr>
          <p:cNvSpPr txBox="1">
            <a:spLocks/>
          </p:cNvSpPr>
          <p:nvPr/>
        </p:nvSpPr>
        <p:spPr>
          <a:xfrm>
            <a:off x="0" y="1"/>
            <a:ext cx="4579200" cy="110249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took away the shades of Adam,</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Abel, Noah, Moses, Abraham, King David,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many others, and made them blessed.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Before then, no other human souls were saved.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B4A3F663-C61C-EBC3-5B3F-FE269C6B8B4D}"/>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5407939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B3BCC-7A29-4B40-AED2-CF69D365EE49}"/>
              </a:ext>
            </a:extLst>
          </p:cNvPr>
          <p:cNvSpPr>
            <a:spLocks noGrp="1"/>
          </p:cNvSpPr>
          <p:nvPr>
            <p:ph type="title"/>
          </p:nvPr>
        </p:nvSpPr>
        <p:spPr/>
        <p:txBody>
          <a:bodyPr/>
          <a:lstStyle/>
          <a:p>
            <a:r>
              <a:rPr lang="en-GB" sz="2400" b="1" i="1" u="none" strike="noStrike" baseline="0" dirty="0">
                <a:latin typeface="Palatino Linotype" panose="02040502050505030304" pitchFamily="18" charset="0"/>
              </a:rPr>
              <a:t>Scene 2</a:t>
            </a:r>
            <a:br>
              <a:rPr lang="en-GB" b="1" i="1" u="none" strike="noStrike" baseline="0" dirty="0">
                <a:latin typeface="Palatino Linotype" panose="02040502050505030304" pitchFamily="18" charset="0"/>
              </a:rPr>
            </a:br>
            <a:endParaRPr lang="en-GB" b="1" i="1" u="none" strike="no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CC0BA870-9BE0-894C-B931-D863F7BE86A0}"/>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7027146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76559-A9D6-AB4A-9347-F3C3B0B51AF7}"/>
              </a:ext>
            </a:extLst>
          </p:cNvPr>
          <p:cNvSpPr>
            <a:spLocks noGrp="1"/>
          </p:cNvSpPr>
          <p:nvPr>
            <p:ph type="title"/>
          </p:nvPr>
        </p:nvSpPr>
        <p:spPr/>
        <p:txBody>
          <a:bodyPr/>
          <a:lstStyle/>
          <a:p>
            <a:r>
              <a:rPr lang="en-GB" b="1" i="1" u="none" strike="noStrike" baseline="0" dirty="0">
                <a:latin typeface="Palatino Linotype" panose="02040502050505030304" pitchFamily="18" charset="0"/>
              </a:rPr>
              <a:t>Only a brief time has passed.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poets are still in Limbo, the first of nine concentric Circles that run round the inverted cone of Dante’s Underworld.</a:t>
            </a:r>
          </a:p>
        </p:txBody>
      </p:sp>
      <p:sp>
        <p:nvSpPr>
          <p:cNvPr id="3" name="Text Placeholder 2">
            <a:extLst>
              <a:ext uri="{FF2B5EF4-FFF2-40B4-BE49-F238E27FC236}">
                <a16:creationId xmlns:a16="http://schemas.microsoft.com/office/drawing/2014/main" id="{C772BB0A-D58A-1B48-B867-2A9AE013F013}"/>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building, brown, stone, arch&#10;&#10;Description automatically generated">
            <a:extLst>
              <a:ext uri="{FF2B5EF4-FFF2-40B4-BE49-F238E27FC236}">
                <a16:creationId xmlns:a16="http://schemas.microsoft.com/office/drawing/2014/main" id="{70E690AE-E753-FAFE-E922-9EDA241CA9B6}"/>
              </a:ext>
            </a:extLst>
          </p:cNvPr>
          <p:cNvPicPr>
            <a:picLocks noChangeAspect="1"/>
          </p:cNvPicPr>
          <p:nvPr/>
        </p:nvPicPr>
        <p:blipFill rotWithShape="1">
          <a:blip r:embed="rId2"/>
          <a:srcRect t="1233"/>
          <a:stretch/>
        </p:blipFill>
        <p:spPr>
          <a:xfrm>
            <a:off x="6594809" y="0"/>
            <a:ext cx="2549191" cy="2194560"/>
          </a:xfrm>
          <a:prstGeom prst="rect">
            <a:avLst/>
          </a:prstGeom>
        </p:spPr>
      </p:pic>
      <p:cxnSp>
        <p:nvCxnSpPr>
          <p:cNvPr id="7" name="Straight Connector 6">
            <a:extLst>
              <a:ext uri="{FF2B5EF4-FFF2-40B4-BE49-F238E27FC236}">
                <a16:creationId xmlns:a16="http://schemas.microsoft.com/office/drawing/2014/main" id="{61CDA014-E2F3-D9FB-F3BE-5C7097546435}"/>
              </a:ext>
            </a:extLst>
          </p:cNvPr>
          <p:cNvCxnSpPr>
            <a:cxnSpLocks/>
          </p:cNvCxnSpPr>
          <p:nvPr/>
        </p:nvCxnSpPr>
        <p:spPr>
          <a:xfrm>
            <a:off x="6527073" y="0"/>
            <a:ext cx="0" cy="40511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1615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9F05E-1F5A-704D-A2EB-0A26F4FF5F00}"/>
              </a:ext>
            </a:extLst>
          </p:cNvPr>
          <p:cNvSpPr>
            <a:spLocks noGrp="1"/>
          </p:cNvSpPr>
          <p:nvPr>
            <p:ph type="title"/>
          </p:nvPr>
        </p:nvSpPr>
        <p:spPr/>
        <p:txBody>
          <a:bodyPr/>
          <a:lstStyle/>
          <a:p>
            <a:r>
              <a:rPr lang="en-GB" b="1" i="1" u="none" strike="noStrike" baseline="0" dirty="0">
                <a:latin typeface="Palatino Linotype" panose="02040502050505030304" pitchFamily="18" charset="0"/>
              </a:rPr>
              <a:t>They have seen the souls of innumerable ‘nonentities’ whose earthly lives deserved neither punishment nor reward – </a:t>
            </a: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neither the bliss of Paradise, nor the torment of Hell. </a:t>
            </a:r>
          </a:p>
        </p:txBody>
      </p:sp>
      <p:sp>
        <p:nvSpPr>
          <p:cNvPr id="3" name="Text Placeholder 2">
            <a:extLst>
              <a:ext uri="{FF2B5EF4-FFF2-40B4-BE49-F238E27FC236}">
                <a16:creationId xmlns:a16="http://schemas.microsoft.com/office/drawing/2014/main" id="{708046E5-ABDA-5E49-A4DC-702D96BACB3C}"/>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building, brown, stone, arch&#10;&#10;Description automatically generated">
            <a:extLst>
              <a:ext uri="{FF2B5EF4-FFF2-40B4-BE49-F238E27FC236}">
                <a16:creationId xmlns:a16="http://schemas.microsoft.com/office/drawing/2014/main" id="{A2243A26-5E58-51C9-3F0B-C4B0A2098628}"/>
              </a:ext>
            </a:extLst>
          </p:cNvPr>
          <p:cNvPicPr>
            <a:picLocks noChangeAspect="1"/>
          </p:cNvPicPr>
          <p:nvPr/>
        </p:nvPicPr>
        <p:blipFill rotWithShape="1">
          <a:blip r:embed="rId2"/>
          <a:srcRect t="1233"/>
          <a:stretch/>
        </p:blipFill>
        <p:spPr>
          <a:xfrm>
            <a:off x="6594809" y="0"/>
            <a:ext cx="2549191" cy="2194560"/>
          </a:xfrm>
          <a:prstGeom prst="rect">
            <a:avLst/>
          </a:prstGeom>
        </p:spPr>
      </p:pic>
      <p:cxnSp>
        <p:nvCxnSpPr>
          <p:cNvPr id="7" name="Straight Connector 6">
            <a:extLst>
              <a:ext uri="{FF2B5EF4-FFF2-40B4-BE49-F238E27FC236}">
                <a16:creationId xmlns:a16="http://schemas.microsoft.com/office/drawing/2014/main" id="{29196E47-1809-21C1-D82E-D35050EB03A5}"/>
              </a:ext>
            </a:extLst>
          </p:cNvPr>
          <p:cNvCxnSpPr>
            <a:cxnSpLocks/>
          </p:cNvCxnSpPr>
          <p:nvPr/>
        </p:nvCxnSpPr>
        <p:spPr>
          <a:xfrm>
            <a:off x="6527073" y="0"/>
            <a:ext cx="0" cy="40511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29149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9D6F0-6126-B146-AC58-0AB3E0088440}"/>
              </a:ext>
            </a:extLst>
          </p:cNvPr>
          <p:cNvSpPr>
            <a:spLocks noGrp="1"/>
          </p:cNvSpPr>
          <p:nvPr>
            <p:ph type="title"/>
          </p:nvPr>
        </p:nvSpPr>
        <p:spPr/>
        <p:txBody>
          <a:bodyPr/>
          <a:lstStyle/>
          <a:p>
            <a:r>
              <a:rPr lang="en-GB" b="1" i="1" u="none" strike="noStrike" baseline="0" dirty="0">
                <a:latin typeface="Palatino Linotype" panose="02040502050505030304" pitchFamily="18" charset="0"/>
              </a:rPr>
              <a:t>Now they come to a ‘hemisphere of light’ radiating from a ‘noble castle’, where the souls of virtuous pagans, such as Virgil himself, are honoured for their contributions to ‘science or art’.</a:t>
            </a:r>
          </a:p>
        </p:txBody>
      </p:sp>
      <p:sp>
        <p:nvSpPr>
          <p:cNvPr id="3" name="Text Placeholder 2">
            <a:extLst>
              <a:ext uri="{FF2B5EF4-FFF2-40B4-BE49-F238E27FC236}">
                <a16:creationId xmlns:a16="http://schemas.microsoft.com/office/drawing/2014/main" id="{B1FA9022-D5FF-6843-BD05-01832600CF67}"/>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building, brown, stone, arch&#10;&#10;Description automatically generated">
            <a:extLst>
              <a:ext uri="{FF2B5EF4-FFF2-40B4-BE49-F238E27FC236}">
                <a16:creationId xmlns:a16="http://schemas.microsoft.com/office/drawing/2014/main" id="{F1FE5739-9E5F-FE06-540C-A1D70E2491F7}"/>
              </a:ext>
            </a:extLst>
          </p:cNvPr>
          <p:cNvPicPr>
            <a:picLocks noChangeAspect="1"/>
          </p:cNvPicPr>
          <p:nvPr/>
        </p:nvPicPr>
        <p:blipFill rotWithShape="1">
          <a:blip r:embed="rId2"/>
          <a:srcRect t="1233"/>
          <a:stretch/>
        </p:blipFill>
        <p:spPr>
          <a:xfrm>
            <a:off x="6594809" y="0"/>
            <a:ext cx="2549191" cy="2194560"/>
          </a:xfrm>
          <a:prstGeom prst="rect">
            <a:avLst/>
          </a:prstGeom>
        </p:spPr>
      </p:pic>
      <p:cxnSp>
        <p:nvCxnSpPr>
          <p:cNvPr id="7" name="Straight Connector 6">
            <a:extLst>
              <a:ext uri="{FF2B5EF4-FFF2-40B4-BE49-F238E27FC236}">
                <a16:creationId xmlns:a16="http://schemas.microsoft.com/office/drawing/2014/main" id="{0975E0BC-C00C-1B34-0989-3E3672E70FAB}"/>
              </a:ext>
            </a:extLst>
          </p:cNvPr>
          <p:cNvCxnSpPr>
            <a:cxnSpLocks/>
          </p:cNvCxnSpPr>
          <p:nvPr/>
        </p:nvCxnSpPr>
        <p:spPr>
          <a:xfrm>
            <a:off x="6527073" y="0"/>
            <a:ext cx="0" cy="40511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9859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F62C-93D0-664E-82D5-CDC67D339586}"/>
              </a:ext>
            </a:extLst>
          </p:cNvPr>
          <p:cNvSpPr>
            <a:spLocks noGrp="1"/>
          </p:cNvSpPr>
          <p:nvPr>
            <p:ph type="title"/>
          </p:nvPr>
        </p:nvSpPr>
        <p:spPr>
          <a:xfrm>
            <a:off x="457200" y="1924289"/>
            <a:ext cx="8229600" cy="2801063"/>
          </a:xfrm>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Mentre ch’i’ rovinava in basso loco,</a:t>
            </a:r>
            <a:br>
              <a:rPr lang="en-GB" b="1" i="0" u="none" strike="noStrike" baseline="0">
                <a:latin typeface="Cambria" panose="02040503050406030204" pitchFamily="18" charset="0"/>
              </a:rPr>
            </a:br>
            <a:r>
              <a:rPr lang="en-GB" b="1" i="0" u="none" strike="noStrike" baseline="0">
                <a:latin typeface="Cambria" panose="02040503050406030204" pitchFamily="18" charset="0"/>
              </a:rPr>
              <a:t>dinanzi a li occhi mi si fu offerto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per lungo silenzio parea fioco.</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vidi costui nel gran diserto,</a:t>
            </a:r>
          </a:p>
        </p:txBody>
      </p:sp>
      <p:sp>
        <p:nvSpPr>
          <p:cNvPr id="3" name="Text Placeholder 2">
            <a:extLst>
              <a:ext uri="{FF2B5EF4-FFF2-40B4-BE49-F238E27FC236}">
                <a16:creationId xmlns:a16="http://schemas.microsoft.com/office/drawing/2014/main" id="{00F968FF-FC17-5D4D-956E-224D839F3DF4}"/>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text&#10;&#10;Description automatically generated">
            <a:extLst>
              <a:ext uri="{FF2B5EF4-FFF2-40B4-BE49-F238E27FC236}">
                <a16:creationId xmlns:a16="http://schemas.microsoft.com/office/drawing/2014/main" id="{CC1A96A4-BF01-8785-C8AC-6B2CA2D67CD0}"/>
              </a:ext>
            </a:extLst>
          </p:cNvPr>
          <p:cNvPicPr>
            <a:picLocks noChangeAspect="1"/>
          </p:cNvPicPr>
          <p:nvPr/>
        </p:nvPicPr>
        <p:blipFill rotWithShape="1">
          <a:blip r:embed="rId2"/>
          <a:srcRect l="1660" t="3257" r="2801" b="3509"/>
          <a:stretch/>
        </p:blipFill>
        <p:spPr>
          <a:xfrm>
            <a:off x="5634990" y="0"/>
            <a:ext cx="3509010" cy="2617470"/>
          </a:xfrm>
          <a:prstGeom prst="rect">
            <a:avLst/>
          </a:prstGeom>
        </p:spPr>
      </p:pic>
      <p:sp>
        <p:nvSpPr>
          <p:cNvPr id="5" name="Title 1">
            <a:extLst>
              <a:ext uri="{FF2B5EF4-FFF2-40B4-BE49-F238E27FC236}">
                <a16:creationId xmlns:a16="http://schemas.microsoft.com/office/drawing/2014/main" id="{431C3824-FA0E-F9D3-DC83-41B9ABC74DA1}"/>
              </a:ext>
            </a:extLst>
          </p:cNvPr>
          <p:cNvSpPr txBox="1">
            <a:spLocks/>
          </p:cNvSpPr>
          <p:nvPr/>
        </p:nvSpPr>
        <p:spPr>
          <a:xfrm>
            <a:off x="0" y="0"/>
            <a:ext cx="45720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I plunged headlong down the hill, </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appeared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one whose voice seemed weak from long silence,</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seeing him in the vast wasteland, I called: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6258085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E4F59-B3DA-B342-8A56-664B126BD351}"/>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era lunga ancor la nostra via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qua dal sonno, quand’ io vidi un foco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ch’emisperio di tenebre vincia.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lungi n’eravamo ancora un poco,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non sì ch’io non discernessi in parte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ch’orrevol gente possedea quel loco.</a:t>
            </a:r>
          </a:p>
        </p:txBody>
      </p:sp>
      <p:sp>
        <p:nvSpPr>
          <p:cNvPr id="3" name="Text Placeholder 2">
            <a:extLst>
              <a:ext uri="{FF2B5EF4-FFF2-40B4-BE49-F238E27FC236}">
                <a16:creationId xmlns:a16="http://schemas.microsoft.com/office/drawing/2014/main" id="{C1A63535-C755-1045-8EA8-ABA1A6777FA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10ACD27-787C-81D7-7778-02D143AD667C}"/>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had not gone far from where I slept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saw a hemisphere of light.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were still a little way from 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I saw that it contained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 honourable company.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4729D36D-16DD-1539-BC17-C70DA9AD6F8E}"/>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6445922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31B9B-9225-284A-B365-ED905AD4BDBE}"/>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O tu ch’onori scïenzïa e arte,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questi chi son c’hanno cotanta onranza,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dal modo de li altri li diparte?</a:t>
            </a:r>
          </a:p>
        </p:txBody>
      </p:sp>
      <p:sp>
        <p:nvSpPr>
          <p:cNvPr id="3" name="Text Placeholder 2">
            <a:extLst>
              <a:ext uri="{FF2B5EF4-FFF2-40B4-BE49-F238E27FC236}">
                <a16:creationId xmlns:a16="http://schemas.microsoft.com/office/drawing/2014/main" id="{03B1F7A0-E1B1-184E-A4B8-C12309BA853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AB1AF1F-B81F-C15E-52EE-24E94F2716C2}"/>
              </a:ext>
            </a:extLst>
          </p:cNvPr>
          <p:cNvSpPr txBox="1">
            <a:spLocks/>
          </p:cNvSpPr>
          <p:nvPr/>
        </p:nvSpPr>
        <p:spPr>
          <a:xfrm>
            <a:off x="0" y="1"/>
            <a:ext cx="4579200" cy="87349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who honour both science and art,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are these so honoured as to be set apart?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erson in a dress&#10;&#10;Description automatically generated with low confidence">
            <a:extLst>
              <a:ext uri="{FF2B5EF4-FFF2-40B4-BE49-F238E27FC236}">
                <a16:creationId xmlns:a16="http://schemas.microsoft.com/office/drawing/2014/main" id="{43D54C18-DE85-6C5F-E340-30AF887EA824}"/>
              </a:ext>
            </a:extLst>
          </p:cNvPr>
          <p:cNvPicPr>
            <a:picLocks noChangeAspect="1"/>
          </p:cNvPicPr>
          <p:nvPr/>
        </p:nvPicPr>
        <p:blipFill rotWithShape="1">
          <a:blip r:embed="rId2"/>
          <a:srcRect r="8674"/>
          <a:stretch/>
        </p:blipFill>
        <p:spPr>
          <a:xfrm>
            <a:off x="7364895" y="0"/>
            <a:ext cx="1779105" cy="3347939"/>
          </a:xfrm>
          <a:prstGeom prst="rect">
            <a:avLst/>
          </a:prstGeom>
        </p:spPr>
      </p:pic>
    </p:spTree>
    <p:extLst>
      <p:ext uri="{BB962C8B-B14F-4D97-AF65-F5344CB8AC3E}">
        <p14:creationId xmlns:p14="http://schemas.microsoft.com/office/powerpoint/2010/main" val="34021245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1828D-0E24-094B-86AB-829869489C0B}"/>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L’onrata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nominanza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di lor </a:t>
            </a:r>
            <a:r>
              <a:rPr lang="en-GB" b="1" i="0" u="none" strike="noStrike" baseline="0" dirty="0" err="1">
                <a:latin typeface="Cambria" panose="02040503050406030204" pitchFamily="18" charset="0"/>
              </a:rPr>
              <a:t>suona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sù</a:t>
            </a:r>
            <a:r>
              <a:rPr lang="en-GB" b="1" i="0" u="none" strike="noStrike" baseline="0" dirty="0">
                <a:latin typeface="Cambria" panose="02040503050406030204" pitchFamily="18" charset="0"/>
              </a:rPr>
              <a:t> ne la </a:t>
            </a:r>
            <a:r>
              <a:rPr lang="en-GB" b="1" i="0" u="none" strike="noStrike" baseline="0" dirty="0" err="1">
                <a:latin typeface="Cambria" panose="02040503050406030204" pitchFamily="18" charset="0"/>
              </a:rPr>
              <a:t>tua</a:t>
            </a:r>
            <a:r>
              <a:rPr lang="en-GB" b="1" i="0" u="none" strike="noStrike" baseline="0" dirty="0">
                <a:latin typeface="Cambria" panose="02040503050406030204" pitchFamily="18" charset="0"/>
              </a:rPr>
              <a:t> vita,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grazïa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acquista</a:t>
            </a:r>
            <a:r>
              <a:rPr lang="en-GB" b="1" i="0" u="none" strike="noStrike" baseline="0" dirty="0">
                <a:latin typeface="Cambria" panose="02040503050406030204" pitchFamily="18" charset="0"/>
              </a:rPr>
              <a:t> in </a:t>
            </a:r>
            <a:r>
              <a:rPr lang="en-GB" b="1" i="0" u="none" strike="noStrike" baseline="0" dirty="0" err="1">
                <a:latin typeface="Cambria" panose="02040503050406030204" pitchFamily="18" charset="0"/>
              </a:rPr>
              <a:t>ciel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li </a:t>
            </a:r>
            <a:r>
              <a:rPr lang="en-GB" b="1" i="0" u="none" strike="noStrike" baseline="0" dirty="0" err="1">
                <a:latin typeface="Cambria" panose="02040503050406030204" pitchFamily="18" charset="0"/>
              </a:rPr>
              <a:t>avanza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POETA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Intanto</a:t>
            </a:r>
            <a:r>
              <a:rPr lang="en-GB" b="1" i="0" u="none" strike="noStrike" baseline="0" dirty="0">
                <a:latin typeface="Cambria" panose="02040503050406030204" pitchFamily="18" charset="0"/>
              </a:rPr>
              <a:t> voce fu per me </a:t>
            </a:r>
            <a:r>
              <a:rPr lang="en-GB" b="1" i="0" u="none" strike="noStrike" baseline="0" dirty="0" err="1">
                <a:latin typeface="Cambria" panose="02040503050406030204" pitchFamily="18" charset="0"/>
              </a:rPr>
              <a:t>udita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QUATTRO GRAND’OMBRE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Onorate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l’altissimo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poeta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l’ombra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sua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torna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dipartita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61793822-CA24-5643-8225-106BF4364F3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8618E39B-8C8A-192C-8F98-8AE4DC1B6624}"/>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2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Their earthly fame gives them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favour</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in Heaven.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At that moment I heard a voice.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VOICE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Honour</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the lofty poet! His shade has returned.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erson and person posing for a picture&#10;&#10;Description automatically generated with medium confidence">
            <a:extLst>
              <a:ext uri="{FF2B5EF4-FFF2-40B4-BE49-F238E27FC236}">
                <a16:creationId xmlns:a16="http://schemas.microsoft.com/office/drawing/2014/main" id="{AC1A9625-3603-6F6D-4DE6-07B70C914591}"/>
              </a:ext>
            </a:extLst>
          </p:cNvPr>
          <p:cNvPicPr>
            <a:picLocks noChangeAspect="1"/>
          </p:cNvPicPr>
          <p:nvPr/>
        </p:nvPicPr>
        <p:blipFill rotWithShape="1">
          <a:blip r:embed="rId2"/>
          <a:srcRect l="4810" t="5217" r="7772"/>
          <a:stretch/>
        </p:blipFill>
        <p:spPr>
          <a:xfrm>
            <a:off x="6354345" y="1"/>
            <a:ext cx="2789654" cy="3667538"/>
          </a:xfrm>
          <a:prstGeom prst="rect">
            <a:avLst/>
          </a:prstGeom>
        </p:spPr>
      </p:pic>
    </p:spTree>
    <p:extLst>
      <p:ext uri="{BB962C8B-B14F-4D97-AF65-F5344CB8AC3E}">
        <p14:creationId xmlns:p14="http://schemas.microsoft.com/office/powerpoint/2010/main" val="9339231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344A-1B81-5843-9144-CD25761D0730}"/>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Poi che la voce fu restata e queta,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vidi quattro grand’ ombre a noi venire:</a:t>
            </a:r>
            <a:br>
              <a:rPr lang="en-GB" b="1" i="0" u="none" strike="noStrike" baseline="0">
                <a:latin typeface="Cambria" panose="02040503050406030204" pitchFamily="18" charset="0"/>
              </a:rPr>
            </a:br>
            <a:r>
              <a:rPr lang="en-GB" b="1" i="0" u="none" strike="noStrike" baseline="0">
                <a:latin typeface="Cambria" panose="02040503050406030204" pitchFamily="18" charset="0"/>
              </a:rPr>
              <a:t>sembianz’ avevan né trista né lieta.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buon maestro cominciò a dire:</a:t>
            </a:r>
          </a:p>
        </p:txBody>
      </p:sp>
      <p:sp>
        <p:nvSpPr>
          <p:cNvPr id="3" name="Text Placeholder 2">
            <a:extLst>
              <a:ext uri="{FF2B5EF4-FFF2-40B4-BE49-F238E27FC236}">
                <a16:creationId xmlns:a16="http://schemas.microsoft.com/office/drawing/2014/main" id="{C05A6F25-2ECA-394E-962C-B3481295849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F4206E5-AFD1-937B-10BD-9FD53D1EB53D}"/>
              </a:ext>
            </a:extLst>
          </p:cNvPr>
          <p:cNvSpPr txBox="1">
            <a:spLocks/>
          </p:cNvSpPr>
          <p:nvPr/>
        </p:nvSpPr>
        <p:spPr>
          <a:xfrm>
            <a:off x="0" y="1"/>
            <a:ext cx="4579200" cy="107261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When the voice paused I saw four great shades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approaching, looking neither sad nor joyful.</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good Master began:</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0A6C1AC5-0623-0B87-038E-6941A2273B18}"/>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8361937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5B156-7F26-1848-8025-81656AD5910A}"/>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Mira colui con quella spada in mano,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vien dinanzi ai tre sì come sire: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quelli è Omero poeta sovrano;</a:t>
            </a:r>
            <a:br>
              <a:rPr lang="en-GB" b="1" i="0" u="none" strike="noStrike" baseline="0">
                <a:latin typeface="Cambria" panose="02040503050406030204" pitchFamily="18" charset="0"/>
              </a:rPr>
            </a:br>
            <a:r>
              <a:rPr lang="en-GB" b="1" i="0" u="none" strike="noStrike" baseline="0">
                <a:latin typeface="Cambria" panose="02040503050406030204" pitchFamily="18" charset="0"/>
              </a:rPr>
              <a:t>l’altro è Orazio satiro che vene;</a:t>
            </a:r>
            <a:br>
              <a:rPr lang="en-GB" b="1" i="0" u="none" strike="noStrike" baseline="0">
                <a:latin typeface="Cambria" panose="02040503050406030204" pitchFamily="18" charset="0"/>
              </a:rPr>
            </a:br>
            <a:r>
              <a:rPr lang="en-GB" b="1" i="0" u="none" strike="noStrike" baseline="0">
                <a:latin typeface="Cambria" panose="02040503050406030204" pitchFamily="18" charset="0"/>
              </a:rPr>
              <a:t>Ovidio è ’l terzo, e l’ultimo Lucano.</a:t>
            </a:r>
          </a:p>
        </p:txBody>
      </p:sp>
      <p:sp>
        <p:nvSpPr>
          <p:cNvPr id="3" name="Text Placeholder 2">
            <a:extLst>
              <a:ext uri="{FF2B5EF4-FFF2-40B4-BE49-F238E27FC236}">
                <a16:creationId xmlns:a16="http://schemas.microsoft.com/office/drawing/2014/main" id="{170DECFB-D4E6-7743-A1DF-6CC2152D150E}"/>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B74D0A2E-2A70-F6C7-F089-BA396A0710CE}"/>
              </a:ext>
            </a:extLst>
          </p:cNvPr>
          <p:cNvSpPr txBox="1">
            <a:spLocks/>
          </p:cNvSpPr>
          <p:nvPr/>
        </p:nvSpPr>
        <p:spPr>
          <a:xfrm>
            <a:off x="0" y="1"/>
            <a:ext cx="4579200" cy="108425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 See the one in front, with the sword: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that is Homer, sovereign poet</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Then come Horace, Ovid, and Lucan.</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erson and person posing for a picture&#10;&#10;Description automatically generated with medium confidence">
            <a:extLst>
              <a:ext uri="{FF2B5EF4-FFF2-40B4-BE49-F238E27FC236}">
                <a16:creationId xmlns:a16="http://schemas.microsoft.com/office/drawing/2014/main" id="{56F3F32B-19D6-134F-C108-C292F4F48CA2}"/>
              </a:ext>
            </a:extLst>
          </p:cNvPr>
          <p:cNvPicPr>
            <a:picLocks noChangeAspect="1"/>
          </p:cNvPicPr>
          <p:nvPr/>
        </p:nvPicPr>
        <p:blipFill rotWithShape="1">
          <a:blip r:embed="rId2"/>
          <a:srcRect l="4810" t="5217" r="7772"/>
          <a:stretch/>
        </p:blipFill>
        <p:spPr>
          <a:xfrm>
            <a:off x="6354345" y="1"/>
            <a:ext cx="2789654" cy="3667538"/>
          </a:xfrm>
          <a:prstGeom prst="rect">
            <a:avLst/>
          </a:prstGeom>
        </p:spPr>
      </p:pic>
    </p:spTree>
    <p:extLst>
      <p:ext uri="{BB962C8B-B14F-4D97-AF65-F5344CB8AC3E}">
        <p14:creationId xmlns:p14="http://schemas.microsoft.com/office/powerpoint/2010/main" val="9208135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E2339-B565-B643-91B1-137450E1369F}"/>
              </a:ext>
            </a:extLst>
          </p:cNvPr>
          <p:cNvSpPr>
            <a:spLocks noGrp="1"/>
          </p:cNvSpPr>
          <p:nvPr>
            <p:ph type="title"/>
          </p:nvPr>
        </p:nvSpPr>
        <p:spPr/>
        <p:txBody>
          <a:bodyPr/>
          <a:lstStyle/>
          <a:p>
            <a:pPr marR="21210"/>
            <a:r>
              <a:rPr lang="en-GB" b="1" i="0" u="none" strike="noStrike" baseline="0">
                <a:latin typeface="Cambria" panose="02040503050406030204" pitchFamily="18" charset="0"/>
              </a:rPr>
              <a:t>Però che ciascun meco si convene</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nome che sonò la voce sola,</a:t>
            </a:r>
            <a:br>
              <a:rPr lang="en-GB" b="1" i="0" u="none" strike="noStrike" baseline="0">
                <a:latin typeface="Cambria" panose="02040503050406030204" pitchFamily="18" charset="0"/>
              </a:rPr>
            </a:br>
            <a:r>
              <a:rPr lang="en-GB" b="1" i="0" u="none" strike="noStrike" baseline="0">
                <a:latin typeface="Cambria" panose="02040503050406030204" pitchFamily="18" charset="0"/>
              </a:rPr>
              <a:t>fannomi onore, e di ciò fanno bene.</a:t>
            </a:r>
          </a:p>
        </p:txBody>
      </p:sp>
      <p:sp>
        <p:nvSpPr>
          <p:cNvPr id="3" name="Text Placeholder 2">
            <a:extLst>
              <a:ext uri="{FF2B5EF4-FFF2-40B4-BE49-F238E27FC236}">
                <a16:creationId xmlns:a16="http://schemas.microsoft.com/office/drawing/2014/main" id="{D5DE808E-1E10-7244-8A3B-6C523BF8823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13B775A-0BD6-7DEB-254D-74F0EE5AD4CF}"/>
              </a:ext>
            </a:extLst>
          </p:cNvPr>
          <p:cNvSpPr txBox="1">
            <a:spLocks/>
          </p:cNvSpPr>
          <p:nvPr/>
        </p:nvSpPr>
        <p:spPr>
          <a:xfrm>
            <a:off x="0" y="1"/>
            <a:ext cx="4579200" cy="72691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Since each of them is a poet like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they do me honour and do well thereby</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5" name="Picture 4" descr="A person and person posing for a picture&#10;&#10;Description automatically generated with medium confidence">
            <a:extLst>
              <a:ext uri="{FF2B5EF4-FFF2-40B4-BE49-F238E27FC236}">
                <a16:creationId xmlns:a16="http://schemas.microsoft.com/office/drawing/2014/main" id="{06CE5F12-9B54-7E2F-4B20-0D5C15749BE4}"/>
              </a:ext>
            </a:extLst>
          </p:cNvPr>
          <p:cNvPicPr>
            <a:picLocks noChangeAspect="1"/>
          </p:cNvPicPr>
          <p:nvPr/>
        </p:nvPicPr>
        <p:blipFill rotWithShape="1">
          <a:blip r:embed="rId2"/>
          <a:srcRect l="4810" t="5217" r="7772"/>
          <a:stretch/>
        </p:blipFill>
        <p:spPr>
          <a:xfrm>
            <a:off x="6354345" y="1"/>
            <a:ext cx="2789654" cy="3667538"/>
          </a:xfrm>
          <a:prstGeom prst="rect">
            <a:avLst/>
          </a:prstGeom>
        </p:spPr>
      </p:pic>
    </p:spTree>
    <p:extLst>
      <p:ext uri="{BB962C8B-B14F-4D97-AF65-F5344CB8AC3E}">
        <p14:creationId xmlns:p14="http://schemas.microsoft.com/office/powerpoint/2010/main" val="27811811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9F65B-62BF-8943-8493-1AFB5F75F32B}"/>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vid’ i’ adunar la bella scola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quel segnor de l’altissimo canto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sovra li altri com’ aquila vola.</a:t>
            </a:r>
            <a:br>
              <a:rPr lang="en-GB" b="1" i="0" u="none" strike="noStrike" baseline="0">
                <a:latin typeface="Cambria" panose="02040503050406030204" pitchFamily="18" charset="0"/>
              </a:rPr>
            </a:br>
            <a:r>
              <a:rPr lang="en-GB" b="1" i="0" u="none" strike="noStrike" baseline="0">
                <a:latin typeface="Cambria" panose="02040503050406030204" pitchFamily="18" charset="0"/>
              </a:rPr>
              <a:t>Da ch’ebber ragionato insieme alquanto,</a:t>
            </a:r>
            <a:br>
              <a:rPr lang="en-GB" b="1" i="0" u="none" strike="noStrike" baseline="0">
                <a:latin typeface="Cambria" panose="02040503050406030204" pitchFamily="18" charset="0"/>
              </a:rPr>
            </a:br>
            <a:r>
              <a:rPr lang="en-GB" b="1" i="0" u="none" strike="noStrike" baseline="0">
                <a:latin typeface="Cambria" panose="02040503050406030204" pitchFamily="18" charset="0"/>
              </a:rPr>
              <a:t>volsersi a me con salutevol cenno,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mio maestro sorrise di tanto;</a:t>
            </a:r>
          </a:p>
        </p:txBody>
      </p:sp>
      <p:sp>
        <p:nvSpPr>
          <p:cNvPr id="3" name="Text Placeholder 2">
            <a:extLst>
              <a:ext uri="{FF2B5EF4-FFF2-40B4-BE49-F238E27FC236}">
                <a16:creationId xmlns:a16="http://schemas.microsoft.com/office/drawing/2014/main" id="{5C544A39-AB87-A74C-9755-57FD6432B81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D1BE9CC-D8FD-D416-02F2-BCF3D479FE9D}"/>
              </a:ext>
            </a:extLst>
          </p:cNvPr>
          <p:cNvSpPr txBox="1">
            <a:spLocks/>
          </p:cNvSpPr>
          <p:nvPr/>
        </p:nvSpPr>
        <p:spPr>
          <a:xfrm>
            <a:off x="0" y="0"/>
            <a:ext cx="4579200" cy="1320471"/>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So there was gathered the school of that lord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of loftiest song, who flies like an eagle above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all others. </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After talking together a while, they turned</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and greeted me, and my Master smiled.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1B08EE1F-515D-FBD6-142E-AB77C8EDA151}"/>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2066065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5F6D3-1259-B443-ACB9-E1BEFDB21B3F}"/>
              </a:ext>
            </a:extLst>
          </p:cNvPr>
          <p:cNvSpPr>
            <a:spLocks noGrp="1"/>
          </p:cNvSpPr>
          <p:nvPr>
            <p:ph type="title"/>
          </p:nvPr>
        </p:nvSpPr>
        <p:spPr/>
        <p:txBody>
          <a:bodyPr/>
          <a:lstStyle/>
          <a:p>
            <a:pPr marR="21210"/>
            <a:r>
              <a:rPr lang="en-GB" b="1" i="0" u="none" strike="noStrike" baseline="0">
                <a:latin typeface="Cambria" panose="02040503050406030204" pitchFamily="18" charset="0"/>
              </a:rPr>
              <a:t>e più d’onore ancora assai mi fenno,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sì mi fecer de la loro schiera,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ch’io fui sesto tra cotanto senno.</a:t>
            </a:r>
          </a:p>
        </p:txBody>
      </p:sp>
      <p:sp>
        <p:nvSpPr>
          <p:cNvPr id="3" name="Text Placeholder 2">
            <a:extLst>
              <a:ext uri="{FF2B5EF4-FFF2-40B4-BE49-F238E27FC236}">
                <a16:creationId xmlns:a16="http://schemas.microsoft.com/office/drawing/2014/main" id="{8AB6C9C4-07C0-FE42-AB7D-EB977EE73476}"/>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65CEDC90-6F6F-B911-0AAB-C730186861CD}"/>
              </a:ext>
            </a:extLst>
          </p:cNvPr>
          <p:cNvSpPr txBox="1">
            <a:spLocks/>
          </p:cNvSpPr>
          <p:nvPr/>
        </p:nvSpPr>
        <p:spPr>
          <a:xfrm>
            <a:off x="0" y="1"/>
            <a:ext cx="4579200" cy="107261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they did me yet greater honour: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making me one of them, they placed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sixth among those great minds.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ground, old&#10;&#10;Description automatically generated">
            <a:extLst>
              <a:ext uri="{FF2B5EF4-FFF2-40B4-BE49-F238E27FC236}">
                <a16:creationId xmlns:a16="http://schemas.microsoft.com/office/drawing/2014/main" id="{39D51FC3-1D8E-2751-A41B-41F21C7DE26A}"/>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8408990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75C92-2B5A-2044-8B07-9CDF1F2B233E}"/>
              </a:ext>
            </a:extLst>
          </p:cNvPr>
          <p:cNvSpPr>
            <a:spLocks noGrp="1"/>
          </p:cNvSpPr>
          <p:nvPr>
            <p:ph type="title"/>
          </p:nvPr>
        </p:nvSpPr>
        <p:spPr/>
        <p:txBody>
          <a:bodyPr/>
          <a:lstStyle/>
          <a:p>
            <a:pPr marR="21210"/>
            <a:r>
              <a:rPr lang="en-GB" b="1" i="0" u="none" strike="noStrike" baseline="0">
                <a:latin typeface="Cambria" panose="02040503050406030204" pitchFamily="18" charset="0"/>
              </a:rPr>
              <a:t>   Così andammo infino a la lumera,</a:t>
            </a:r>
            <a:br>
              <a:rPr lang="en-GB" b="1" i="0" u="none" strike="noStrike" baseline="0">
                <a:latin typeface="Cambria" panose="02040503050406030204" pitchFamily="18" charset="0"/>
              </a:rPr>
            </a:br>
            <a:r>
              <a:rPr lang="en-GB" b="1" i="0" u="none" strike="noStrike" baseline="0">
                <a:latin typeface="Cambria" panose="02040503050406030204" pitchFamily="18" charset="0"/>
              </a:rPr>
              <a:t>parlando cose che ’l tacere è bello,</a:t>
            </a:r>
            <a:br>
              <a:rPr lang="en-GB" b="1" i="0" u="none" strike="noStrike" baseline="0">
                <a:latin typeface="Cambria" panose="02040503050406030204" pitchFamily="18" charset="0"/>
              </a:rPr>
            </a:br>
            <a:r>
              <a:rPr lang="en-GB" b="1" i="0" u="none" strike="noStrike" baseline="0">
                <a:latin typeface="Cambria" panose="02040503050406030204" pitchFamily="18" charset="0"/>
              </a:rPr>
              <a:t>sì com’ era ’l parlar colà dov’ era.</a:t>
            </a:r>
          </a:p>
        </p:txBody>
      </p:sp>
      <p:sp>
        <p:nvSpPr>
          <p:cNvPr id="3" name="Text Placeholder 2">
            <a:extLst>
              <a:ext uri="{FF2B5EF4-FFF2-40B4-BE49-F238E27FC236}">
                <a16:creationId xmlns:a16="http://schemas.microsoft.com/office/drawing/2014/main" id="{D570863D-0506-8F41-97A5-6F5329C99F29}"/>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384D5A0-90F0-39FA-8994-1A8DC98B7751}"/>
              </a:ext>
            </a:extLst>
          </p:cNvPr>
          <p:cNvSpPr txBox="1">
            <a:spLocks/>
          </p:cNvSpPr>
          <p:nvPr/>
        </p:nvSpPr>
        <p:spPr>
          <a:xfrm>
            <a:off x="0" y="1"/>
            <a:ext cx="4579200" cy="103392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walked on towards the light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talking of what was fitting then</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not to be mentioned now.</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building, old&#10;&#10;Description automatically generated">
            <a:extLst>
              <a:ext uri="{FF2B5EF4-FFF2-40B4-BE49-F238E27FC236}">
                <a16:creationId xmlns:a16="http://schemas.microsoft.com/office/drawing/2014/main" id="{BC559808-FC4B-D76E-CE3B-02FE6251187B}"/>
              </a:ext>
            </a:extLst>
          </p:cNvPr>
          <p:cNvPicPr>
            <a:picLocks noChangeAspect="1"/>
          </p:cNvPicPr>
          <p:nvPr/>
        </p:nvPicPr>
        <p:blipFill rotWithShape="1">
          <a:blip r:embed="rId2"/>
          <a:srcRect l="9809" t="8400" r="24795"/>
          <a:stretch/>
        </p:blipFill>
        <p:spPr>
          <a:xfrm>
            <a:off x="6676303" y="1"/>
            <a:ext cx="2467696" cy="3409121"/>
          </a:xfrm>
          <a:prstGeom prst="rect">
            <a:avLst/>
          </a:prstGeom>
        </p:spPr>
      </p:pic>
    </p:spTree>
    <p:extLst>
      <p:ext uri="{BB962C8B-B14F-4D97-AF65-F5344CB8AC3E}">
        <p14:creationId xmlns:p14="http://schemas.microsoft.com/office/powerpoint/2010/main" val="18740236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B33A6-AD72-AB4E-B3B1-2D958DF4B67D}"/>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3</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After Midnight</a:t>
            </a:r>
          </a:p>
        </p:txBody>
      </p:sp>
      <p:sp>
        <p:nvSpPr>
          <p:cNvPr id="3" name="Text Placeholder 2">
            <a:extLst>
              <a:ext uri="{FF2B5EF4-FFF2-40B4-BE49-F238E27FC236}">
                <a16:creationId xmlns:a16="http://schemas.microsoft.com/office/drawing/2014/main" id="{38E2F293-CD98-774A-825E-B271C68C071B}"/>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472464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7ED-EB00-F54E-A929-37823E6A1D0D}"/>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1" u="none" strike="noStrike" baseline="0">
                <a:latin typeface="Cambria" panose="02040503050406030204" pitchFamily="18" charset="0"/>
              </a:rPr>
              <a:t>Miserere</a:t>
            </a:r>
            <a:r>
              <a:rPr lang="en-GB" b="1" i="0" u="none" strike="noStrike" baseline="0">
                <a:latin typeface="Cambria" panose="02040503050406030204" pitchFamily="18" charset="0"/>
              </a:rPr>
              <a:t> di me,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 che tu sii, od ombra od omo certo!</a:t>
            </a:r>
          </a:p>
        </p:txBody>
      </p:sp>
      <p:sp>
        <p:nvSpPr>
          <p:cNvPr id="3" name="Text Placeholder 2">
            <a:extLst>
              <a:ext uri="{FF2B5EF4-FFF2-40B4-BE49-F238E27FC236}">
                <a16:creationId xmlns:a16="http://schemas.microsoft.com/office/drawing/2014/main" id="{C8D579FB-9FD5-1B4C-86BF-03405796BEEB}"/>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text&#10;&#10;Description automatically generated">
            <a:extLst>
              <a:ext uri="{FF2B5EF4-FFF2-40B4-BE49-F238E27FC236}">
                <a16:creationId xmlns:a16="http://schemas.microsoft.com/office/drawing/2014/main" id="{2DEB09F6-C4EF-67CF-73DC-3D04F263A118}"/>
              </a:ext>
            </a:extLst>
          </p:cNvPr>
          <p:cNvPicPr>
            <a:picLocks noChangeAspect="1"/>
          </p:cNvPicPr>
          <p:nvPr/>
        </p:nvPicPr>
        <p:blipFill rotWithShape="1">
          <a:blip r:embed="rId2"/>
          <a:srcRect l="1660" t="3257" r="2801" b="3509"/>
          <a:stretch/>
        </p:blipFill>
        <p:spPr>
          <a:xfrm>
            <a:off x="5634990" y="0"/>
            <a:ext cx="3509010" cy="2617470"/>
          </a:xfrm>
          <a:prstGeom prst="rect">
            <a:avLst/>
          </a:prstGeom>
        </p:spPr>
      </p:pic>
      <p:sp>
        <p:nvSpPr>
          <p:cNvPr id="5" name="Title 1">
            <a:extLst>
              <a:ext uri="{FF2B5EF4-FFF2-40B4-BE49-F238E27FC236}">
                <a16:creationId xmlns:a16="http://schemas.microsoft.com/office/drawing/2014/main" id="{72698DA6-4ABF-BAD5-26E2-73B4A23F265A}"/>
              </a:ext>
            </a:extLst>
          </p:cNvPr>
          <p:cNvSpPr txBox="1">
            <a:spLocks/>
          </p:cNvSpPr>
          <p:nvPr/>
        </p:nvSpPr>
        <p:spPr>
          <a:xfrm>
            <a:off x="0" y="-3649"/>
            <a:ext cx="3973388" cy="1082675"/>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Have pity, whoever you are,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whether ghost or man!</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6274194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35C38-7C5E-0E4C-801A-CB66A4C47766}"/>
              </a:ext>
            </a:extLst>
          </p:cNvPr>
          <p:cNvSpPr>
            <a:spLocks noGrp="1"/>
          </p:cNvSpPr>
          <p:nvPr>
            <p:ph type="title"/>
          </p:nvPr>
        </p:nvSpPr>
        <p:spPr/>
        <p:txBody>
          <a:bodyPr/>
          <a:lstStyle/>
          <a:p>
            <a:r>
              <a:rPr lang="en-GB" b="1" i="1" u="none" strike="noStrike" baseline="0" dirty="0">
                <a:latin typeface="Palatino Linotype" panose="02040502050505030304" pitchFamily="18" charset="0"/>
              </a:rPr>
              <a:t>Between moonrise and midnight, the poets moved rapidly through four Circles of Hell, encountering for the most part sinners from Dante’s own city and lifetime. </a:t>
            </a:r>
            <a:br>
              <a:rPr lang="en-GB" b="1" i="1" u="none" strike="noStrike" baseline="0" dirty="0">
                <a:latin typeface="Palatino Linotype" panose="02040502050505030304" pitchFamily="18" charset="0"/>
              </a:rPr>
            </a:br>
            <a:endParaRPr lang="en-GB" b="1" i="1" u="none" strike="sngStrike" baseline="0" dirty="0">
              <a:latin typeface="Palatino Linotype" panose="02040502050505030304" pitchFamily="18" charset="0"/>
            </a:endParaRPr>
          </a:p>
        </p:txBody>
      </p:sp>
      <p:sp>
        <p:nvSpPr>
          <p:cNvPr id="3" name="Text Placeholder 2">
            <a:extLst>
              <a:ext uri="{FF2B5EF4-FFF2-40B4-BE49-F238E27FC236}">
                <a16:creationId xmlns:a16="http://schemas.microsoft.com/office/drawing/2014/main" id="{2BA7BB48-E9CA-0541-A83E-B2847675CCFE}"/>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17EB0226-D7EA-86FE-9406-2DC0F2FA6860}"/>
              </a:ext>
            </a:extLst>
          </p:cNvPr>
          <p:cNvPicPr>
            <a:picLocks noChangeAspect="1"/>
          </p:cNvPicPr>
          <p:nvPr/>
        </p:nvPicPr>
        <p:blipFill rotWithShape="1">
          <a:blip r:embed="rId2"/>
          <a:srcRect t="1233"/>
          <a:stretch/>
        </p:blipFill>
        <p:spPr>
          <a:xfrm>
            <a:off x="6156666" y="0"/>
            <a:ext cx="2987334" cy="2571750"/>
          </a:xfrm>
          <a:prstGeom prst="rect">
            <a:avLst/>
          </a:prstGeom>
        </p:spPr>
      </p:pic>
      <p:cxnSp>
        <p:nvCxnSpPr>
          <p:cNvPr id="5" name="Straight Connector 4">
            <a:extLst>
              <a:ext uri="{FF2B5EF4-FFF2-40B4-BE49-F238E27FC236}">
                <a16:creationId xmlns:a16="http://schemas.microsoft.com/office/drawing/2014/main" id="{6CBC15F7-530B-8A4D-B7C1-8D5BFC92AAA0}"/>
              </a:ext>
            </a:extLst>
          </p:cNvPr>
          <p:cNvCxnSpPr>
            <a:cxnSpLocks/>
          </p:cNvCxnSpPr>
          <p:nvPr/>
        </p:nvCxnSpPr>
        <p:spPr>
          <a:xfrm>
            <a:off x="6090263" y="0"/>
            <a:ext cx="0" cy="1181585"/>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563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EB008-1468-2249-A8E0-05FCE7FD4AAD}"/>
              </a:ext>
            </a:extLst>
          </p:cNvPr>
          <p:cNvSpPr>
            <a:spLocks noGrp="1"/>
          </p:cNvSpPr>
          <p:nvPr>
            <p:ph type="title"/>
          </p:nvPr>
        </p:nvSpPr>
        <p:spPr/>
        <p:txBody>
          <a:bodyPr/>
          <a:lstStyle/>
          <a:p>
            <a:r>
              <a:rPr lang="en-GB" b="1" i="1" u="none" strike="noStrike" baseline="0" dirty="0">
                <a:latin typeface="Palatino Linotype" panose="02040502050505030304" pitchFamily="18" charset="0"/>
              </a:rPr>
              <a:t>Now they find themselves on the further shore of the river Styx, outside the locked gate of the city of Lower Hell (Dis).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The angry devils who guard the iron walls are refusing entry to the living Dante.</a:t>
            </a:r>
          </a:p>
        </p:txBody>
      </p:sp>
      <p:sp>
        <p:nvSpPr>
          <p:cNvPr id="3" name="Text Placeholder 2">
            <a:extLst>
              <a:ext uri="{FF2B5EF4-FFF2-40B4-BE49-F238E27FC236}">
                <a16:creationId xmlns:a16="http://schemas.microsoft.com/office/drawing/2014/main" id="{2369B785-F1BF-474E-870B-C77010251B98}"/>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10FF9BEF-6440-B422-C7F4-FE21DE85C156}"/>
              </a:ext>
            </a:extLst>
          </p:cNvPr>
          <p:cNvPicPr>
            <a:picLocks noChangeAspect="1"/>
          </p:cNvPicPr>
          <p:nvPr/>
        </p:nvPicPr>
        <p:blipFill rotWithShape="1">
          <a:blip r:embed="rId2"/>
          <a:srcRect t="1233"/>
          <a:stretch/>
        </p:blipFill>
        <p:spPr>
          <a:xfrm>
            <a:off x="6156666" y="0"/>
            <a:ext cx="2987334" cy="2571750"/>
          </a:xfrm>
          <a:prstGeom prst="rect">
            <a:avLst/>
          </a:prstGeom>
        </p:spPr>
      </p:pic>
      <p:cxnSp>
        <p:nvCxnSpPr>
          <p:cNvPr id="5" name="Straight Connector 4">
            <a:extLst>
              <a:ext uri="{FF2B5EF4-FFF2-40B4-BE49-F238E27FC236}">
                <a16:creationId xmlns:a16="http://schemas.microsoft.com/office/drawing/2014/main" id="{1650454C-D6B4-4D7E-375E-26C9B2D11608}"/>
              </a:ext>
            </a:extLst>
          </p:cNvPr>
          <p:cNvCxnSpPr>
            <a:cxnSpLocks/>
          </p:cNvCxnSpPr>
          <p:nvPr/>
        </p:nvCxnSpPr>
        <p:spPr>
          <a:xfrm>
            <a:off x="6090263" y="0"/>
            <a:ext cx="0" cy="1181585"/>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35069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8D5AF-BA3F-A24B-B1EC-672FB09260ED}"/>
              </a:ext>
            </a:extLst>
          </p:cNvPr>
          <p:cNvSpPr>
            <a:spLocks noGrp="1"/>
          </p:cNvSpPr>
          <p:nvPr>
            <p:ph type="title"/>
          </p:nvPr>
        </p:nvSpPr>
        <p:spPr/>
        <p:txBody>
          <a:bodyPr/>
          <a:lstStyle/>
          <a:p>
            <a:r>
              <a:rPr lang="en-GB" b="1" i="1" u="none" strike="noStrike" baseline="0" dirty="0">
                <a:latin typeface="Palatino Linotype" panose="02040502050505030304" pitchFamily="18" charset="0"/>
              </a:rPr>
              <a:t>Virgil begins to assume the role of ‘Leader’ and ‘Father’ —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but a Leader who shows signs of fear as he moves forward, alone, to parley with the devils;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and a Father who seems to be abandoning his Son.</a:t>
            </a:r>
          </a:p>
        </p:txBody>
      </p:sp>
      <p:sp>
        <p:nvSpPr>
          <p:cNvPr id="3" name="Text Placeholder 2">
            <a:extLst>
              <a:ext uri="{FF2B5EF4-FFF2-40B4-BE49-F238E27FC236}">
                <a16:creationId xmlns:a16="http://schemas.microsoft.com/office/drawing/2014/main" id="{A7DD661D-6B9B-9448-8BEB-B67EDA4A5AC4}"/>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822CFC81-421F-324A-9657-0679028A0E4B}"/>
              </a:ext>
            </a:extLst>
          </p:cNvPr>
          <p:cNvPicPr>
            <a:picLocks noChangeAspect="1"/>
          </p:cNvPicPr>
          <p:nvPr/>
        </p:nvPicPr>
        <p:blipFill rotWithShape="1">
          <a:blip r:embed="rId2"/>
          <a:srcRect t="1233"/>
          <a:stretch/>
        </p:blipFill>
        <p:spPr>
          <a:xfrm>
            <a:off x="6156666" y="0"/>
            <a:ext cx="2987334" cy="2571750"/>
          </a:xfrm>
          <a:prstGeom prst="rect">
            <a:avLst/>
          </a:prstGeom>
        </p:spPr>
      </p:pic>
      <p:cxnSp>
        <p:nvCxnSpPr>
          <p:cNvPr id="5" name="Straight Connector 4">
            <a:extLst>
              <a:ext uri="{FF2B5EF4-FFF2-40B4-BE49-F238E27FC236}">
                <a16:creationId xmlns:a16="http://schemas.microsoft.com/office/drawing/2014/main" id="{F37A1497-37A6-4C74-7B20-F725D01DC36E}"/>
              </a:ext>
            </a:extLst>
          </p:cNvPr>
          <p:cNvCxnSpPr>
            <a:cxnSpLocks/>
          </p:cNvCxnSpPr>
          <p:nvPr/>
        </p:nvCxnSpPr>
        <p:spPr>
          <a:xfrm>
            <a:off x="6090263" y="0"/>
            <a:ext cx="0" cy="1181585"/>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90656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6C2D2-55FF-A641-A4B6-77239665A84D}"/>
              </a:ext>
            </a:extLst>
          </p:cNvPr>
          <p:cNvSpPr>
            <a:spLocks noGrp="1"/>
          </p:cNvSpPr>
          <p:nvPr>
            <p:ph type="title"/>
          </p:nvPr>
        </p:nvSpPr>
        <p:spPr/>
        <p:txBody>
          <a:bodyPr/>
          <a:lstStyle/>
          <a:p>
            <a:pPr marR="21210"/>
            <a:r>
              <a:rPr lang="en-GB" b="1" i="0" u="none" strike="noStrike" baseline="0" dirty="0">
                <a:solidFill>
                  <a:schemeClr val="tx1"/>
                </a:solidFill>
                <a:latin typeface="Cambria" panose="02040503050406030204" pitchFamily="18" charset="0"/>
              </a:rPr>
              <a:t>POETA</a:t>
            </a:r>
            <a:br>
              <a:rPr lang="en-GB" b="1" i="0" u="none" strike="noStrike" baseline="0" dirty="0">
                <a:solidFill>
                  <a:schemeClr val="tx1"/>
                </a:solidFill>
                <a:latin typeface="Cambria" panose="02040503050406030204" pitchFamily="18" charset="0"/>
              </a:rPr>
            </a:br>
            <a:r>
              <a:rPr lang="en-GB" b="1" i="0" u="none" strike="noStrike" baseline="0" dirty="0">
                <a:solidFill>
                  <a:schemeClr val="tx1"/>
                </a:solidFill>
                <a:latin typeface="Cambria" panose="02040503050406030204" pitchFamily="18" charset="0"/>
              </a:rPr>
              <a:t>Ne </a:t>
            </a:r>
            <a:r>
              <a:rPr lang="en-GB" b="1" i="0" u="none" strike="noStrike" baseline="0" dirty="0" err="1">
                <a:solidFill>
                  <a:schemeClr val="tx1"/>
                </a:solidFill>
                <a:latin typeface="Cambria" panose="02040503050406030204" pitchFamily="18" charset="0"/>
              </a:rPr>
              <a:t>l’orecchie</a:t>
            </a:r>
            <a:r>
              <a:rPr lang="en-GB" b="1" i="0" u="none" strike="noStrike" baseline="0" dirty="0">
                <a:solidFill>
                  <a:schemeClr val="tx1"/>
                </a:solidFill>
                <a:latin typeface="Cambria" panose="02040503050406030204" pitchFamily="18" charset="0"/>
              </a:rPr>
              <a:t> mi </a:t>
            </a:r>
            <a:r>
              <a:rPr lang="en-GB" b="1" i="0" u="none" strike="noStrike" baseline="0" dirty="0" err="1">
                <a:solidFill>
                  <a:schemeClr val="tx1"/>
                </a:solidFill>
                <a:latin typeface="Cambria" panose="02040503050406030204" pitchFamily="18" charset="0"/>
              </a:rPr>
              <a:t>percosse</a:t>
            </a:r>
            <a:r>
              <a:rPr lang="en-GB" b="1" i="0" u="none" strike="noStrike" baseline="0" dirty="0">
                <a:solidFill>
                  <a:schemeClr val="tx1"/>
                </a:solidFill>
                <a:latin typeface="Cambria" panose="02040503050406030204" pitchFamily="18" charset="0"/>
              </a:rPr>
              <a:t> un </a:t>
            </a:r>
            <a:r>
              <a:rPr lang="en-GB" b="1" i="0" u="none" strike="noStrike" baseline="0" dirty="0" err="1">
                <a:solidFill>
                  <a:schemeClr val="tx1"/>
                </a:solidFill>
                <a:latin typeface="Cambria" panose="02040503050406030204" pitchFamily="18" charset="0"/>
              </a:rPr>
              <a:t>duolo</a:t>
            </a:r>
            <a:r>
              <a:rPr lang="en-GB" b="1" i="0" u="none" strike="noStrike" baseline="0" dirty="0">
                <a:solidFill>
                  <a:schemeClr val="tx1"/>
                </a:solidFill>
                <a:latin typeface="Cambria" panose="02040503050406030204" pitchFamily="18" charset="0"/>
              </a:rPr>
              <a:t>,</a:t>
            </a:r>
            <a:br>
              <a:rPr lang="en-GB" b="1" i="0" u="none" strike="noStrike" baseline="0" dirty="0">
                <a:solidFill>
                  <a:schemeClr val="tx1"/>
                </a:solidFill>
                <a:latin typeface="Cambria" panose="02040503050406030204" pitchFamily="18" charset="0"/>
              </a:rPr>
            </a:br>
            <a:r>
              <a:rPr lang="en-GB" b="1" i="0" u="none" strike="noStrike" baseline="0" dirty="0">
                <a:solidFill>
                  <a:schemeClr val="tx1"/>
                </a:solidFill>
                <a:latin typeface="Cambria" panose="02040503050406030204" pitchFamily="18" charset="0"/>
              </a:rPr>
              <a:t>per </a:t>
            </a:r>
            <a:r>
              <a:rPr lang="en-GB" b="1" i="0" u="none" strike="noStrike" baseline="0" dirty="0" err="1">
                <a:solidFill>
                  <a:schemeClr val="tx1"/>
                </a:solidFill>
                <a:latin typeface="Cambria" panose="02040503050406030204" pitchFamily="18" charset="0"/>
              </a:rPr>
              <a:t>ch’io</a:t>
            </a:r>
            <a:r>
              <a:rPr lang="en-GB" b="1" i="0" u="none" strike="noStrike" baseline="0" dirty="0">
                <a:solidFill>
                  <a:schemeClr val="tx1"/>
                </a:solidFill>
                <a:latin typeface="Cambria" panose="02040503050406030204" pitchFamily="18" charset="0"/>
              </a:rPr>
              <a:t> </a:t>
            </a:r>
            <a:r>
              <a:rPr lang="en-GB" b="1" i="0" u="none" strike="noStrike" baseline="0" dirty="0" err="1">
                <a:solidFill>
                  <a:schemeClr val="tx1"/>
                </a:solidFill>
                <a:latin typeface="Cambria" panose="02040503050406030204" pitchFamily="18" charset="0"/>
              </a:rPr>
              <a:t>avante</a:t>
            </a:r>
            <a:r>
              <a:rPr lang="en-GB" b="1" i="0" u="none" strike="noStrike" baseline="0" dirty="0">
                <a:solidFill>
                  <a:schemeClr val="tx1"/>
                </a:solidFill>
                <a:latin typeface="Cambria" panose="02040503050406030204" pitchFamily="18" charset="0"/>
              </a:rPr>
              <a:t> </a:t>
            </a:r>
            <a:r>
              <a:rPr lang="en-GB" b="1" i="0" u="none" strike="noStrike" baseline="0" dirty="0" err="1">
                <a:solidFill>
                  <a:schemeClr val="tx1"/>
                </a:solidFill>
                <a:latin typeface="Cambria" panose="02040503050406030204" pitchFamily="18" charset="0"/>
              </a:rPr>
              <a:t>l’occhio</a:t>
            </a:r>
            <a:r>
              <a:rPr lang="en-GB" b="1" i="0" u="none" strike="noStrike" baseline="0" dirty="0">
                <a:solidFill>
                  <a:schemeClr val="tx1"/>
                </a:solidFill>
                <a:latin typeface="Cambria" panose="02040503050406030204" pitchFamily="18" charset="0"/>
              </a:rPr>
              <a:t> </a:t>
            </a:r>
            <a:r>
              <a:rPr lang="en-GB" b="1" i="0" u="none" strike="noStrike" baseline="0" dirty="0" err="1">
                <a:solidFill>
                  <a:schemeClr val="tx1"/>
                </a:solidFill>
                <a:latin typeface="Cambria" panose="02040503050406030204" pitchFamily="18" charset="0"/>
              </a:rPr>
              <a:t>intento</a:t>
            </a:r>
            <a:r>
              <a:rPr lang="en-GB" b="1" i="0" u="none" strike="noStrike" baseline="0" dirty="0">
                <a:solidFill>
                  <a:schemeClr val="tx1"/>
                </a:solidFill>
                <a:latin typeface="Cambria" panose="02040503050406030204" pitchFamily="18" charset="0"/>
              </a:rPr>
              <a:t> </a:t>
            </a:r>
            <a:r>
              <a:rPr lang="en-GB" b="1" i="0" u="none" strike="noStrike" baseline="0" dirty="0" err="1">
                <a:solidFill>
                  <a:schemeClr val="tx1"/>
                </a:solidFill>
                <a:latin typeface="Cambria" panose="02040503050406030204" pitchFamily="18" charset="0"/>
              </a:rPr>
              <a:t>sbarro</a:t>
            </a:r>
            <a:r>
              <a:rPr lang="en-GB" b="1" i="0" u="none" strike="noStrike" baseline="0" dirty="0">
                <a:solidFill>
                  <a:schemeClr val="tx1"/>
                </a:solidFill>
                <a:latin typeface="Cambria" panose="02040503050406030204" pitchFamily="18" charset="0"/>
              </a:rPr>
              <a:t>.</a:t>
            </a:r>
            <a:br>
              <a:rPr lang="en-GB" b="1" i="0" u="none" strike="noStrike" baseline="0" dirty="0">
                <a:solidFill>
                  <a:schemeClr val="tx1"/>
                </a:solidFill>
                <a:latin typeface="Cambria" panose="02040503050406030204" pitchFamily="18" charset="0"/>
              </a:rPr>
            </a:br>
            <a:r>
              <a:rPr lang="en-GB" b="1" i="0" u="none" strike="noStrike" baseline="0" dirty="0">
                <a:solidFill>
                  <a:schemeClr val="tx1"/>
                </a:solidFill>
                <a:latin typeface="Cambria" panose="02040503050406030204" pitchFamily="18" charset="0"/>
              </a:rPr>
              <a:t>Lo </a:t>
            </a:r>
            <a:r>
              <a:rPr lang="en-GB" b="1" i="0" u="none" strike="noStrike" baseline="0" dirty="0" err="1">
                <a:solidFill>
                  <a:schemeClr val="tx1"/>
                </a:solidFill>
                <a:latin typeface="Cambria" panose="02040503050406030204" pitchFamily="18" charset="0"/>
              </a:rPr>
              <a:t>buon</a:t>
            </a:r>
            <a:r>
              <a:rPr lang="en-GB" b="1" i="0" u="none" strike="noStrike" baseline="0" dirty="0">
                <a:solidFill>
                  <a:schemeClr val="tx1"/>
                </a:solidFill>
                <a:latin typeface="Cambria" panose="02040503050406030204" pitchFamily="18" charset="0"/>
              </a:rPr>
              <a:t> maestro </a:t>
            </a:r>
            <a:r>
              <a:rPr lang="en-GB" b="1" i="0" u="none" strike="noStrike" baseline="0" dirty="0" err="1">
                <a:solidFill>
                  <a:schemeClr val="tx1"/>
                </a:solidFill>
                <a:latin typeface="Cambria" panose="02040503050406030204" pitchFamily="18" charset="0"/>
              </a:rPr>
              <a:t>disse</a:t>
            </a:r>
            <a:r>
              <a:rPr lang="en-GB" b="1" i="0" u="none" strike="noStrike" baseline="0" dirty="0">
                <a:solidFill>
                  <a:schemeClr val="tx1"/>
                </a:solidFill>
                <a:latin typeface="Cambria" panose="02040503050406030204" pitchFamily="18" charset="0"/>
              </a:rPr>
              <a:t>: </a:t>
            </a:r>
          </a:p>
        </p:txBody>
      </p:sp>
      <p:sp>
        <p:nvSpPr>
          <p:cNvPr id="3" name="Text Placeholder 2">
            <a:extLst>
              <a:ext uri="{FF2B5EF4-FFF2-40B4-BE49-F238E27FC236}">
                <a16:creationId xmlns:a16="http://schemas.microsoft.com/office/drawing/2014/main" id="{E5F4D7D6-D1A5-8F48-8A99-55C98A068A90}"/>
              </a:ext>
            </a:extLst>
          </p:cNvPr>
          <p:cNvSpPr>
            <a:spLocks noGrp="1"/>
          </p:cNvSpPr>
          <p:nvPr>
            <p:ph type="body" idx="1"/>
          </p:nvPr>
        </p:nvSpPr>
        <p:spPr/>
        <p:txBody>
          <a:bodyPr>
            <a:normAutofit fontScale="25000" lnSpcReduction="20000"/>
          </a:bodyPr>
          <a:lstStyle/>
          <a:p>
            <a:endParaRPr lang="en-US"/>
          </a:p>
        </p:txBody>
      </p:sp>
      <p:pic>
        <p:nvPicPr>
          <p:cNvPr id="5" name="Picture 4" descr="A picture containing ground, old&#10;&#10;Description automatically generated">
            <a:extLst>
              <a:ext uri="{FF2B5EF4-FFF2-40B4-BE49-F238E27FC236}">
                <a16:creationId xmlns:a16="http://schemas.microsoft.com/office/drawing/2014/main" id="{38715D2C-DE5F-95ED-40E4-100E3573B349}"/>
              </a:ext>
            </a:extLst>
          </p:cNvPr>
          <p:cNvPicPr>
            <a:picLocks noChangeAspect="1"/>
          </p:cNvPicPr>
          <p:nvPr/>
        </p:nvPicPr>
        <p:blipFill rotWithShape="1">
          <a:blip r:embed="rId2"/>
          <a:srcRect t="4313"/>
          <a:stretch/>
        </p:blipFill>
        <p:spPr>
          <a:xfrm flipH="1">
            <a:off x="7394713" y="0"/>
            <a:ext cx="1749287" cy="3528391"/>
          </a:xfrm>
          <a:prstGeom prst="rect">
            <a:avLst/>
          </a:prstGeom>
        </p:spPr>
      </p:pic>
      <p:sp>
        <p:nvSpPr>
          <p:cNvPr id="8" name="Title 1">
            <a:extLst>
              <a:ext uri="{FF2B5EF4-FFF2-40B4-BE49-F238E27FC236}">
                <a16:creationId xmlns:a16="http://schemas.microsoft.com/office/drawing/2014/main" id="{0D04A809-198A-A5AA-7161-D5AC1EC2359B}"/>
              </a:ext>
            </a:extLst>
          </p:cNvPr>
          <p:cNvSpPr txBox="1">
            <a:spLocks/>
          </p:cNvSpPr>
          <p:nvPr/>
        </p:nvSpPr>
        <p:spPr>
          <a:xfrm>
            <a:off x="0" y="0"/>
            <a:ext cx="4579200" cy="913977"/>
          </a:xfrm>
          <a:prstGeom prst="rect">
            <a:avLst/>
          </a:prstGeom>
          <a:solidFill>
            <a:srgbClr val="CCFFCC"/>
          </a:solidFill>
          <a:effectLst>
            <a:softEdge rad="63500"/>
          </a:effectLst>
        </p:spPr>
        <p:txBody>
          <a:bodyPr vert="horz" lIns="90000" tIns="45720" rIns="91440" bIns="45720" rtlCol="0" anchor="ctr">
            <a:normAutofit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rgbClr val="000000"/>
                </a:solidFill>
              </a:rPr>
              <a:t>Sounds of grief struck my ears</a:t>
            </a: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rgbClr val="000000"/>
                </a:solidFill>
                <a:latin typeface="Times New Roman" panose="02020603050405020304" pitchFamily="18" charset="0"/>
              </a:rPr>
              <a:t>and I peered ahead, wide-eyed.</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My good Master said:</a:t>
            </a:r>
          </a:p>
        </p:txBody>
      </p:sp>
    </p:spTree>
    <p:extLst>
      <p:ext uri="{BB962C8B-B14F-4D97-AF65-F5344CB8AC3E}">
        <p14:creationId xmlns:p14="http://schemas.microsoft.com/office/powerpoint/2010/main" val="15359775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31A83-0513-2843-9B06-48EC4610318D}"/>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Omai, figliuolo,</a:t>
            </a:r>
            <a:br>
              <a:rPr lang="en-GB" b="1" i="0" u="none" strike="noStrike" baseline="0">
                <a:latin typeface="Cambria" panose="02040503050406030204" pitchFamily="18" charset="0"/>
              </a:rPr>
            </a:br>
            <a:r>
              <a:rPr lang="en-GB" b="1" i="0" u="none" strike="noStrike" baseline="0">
                <a:latin typeface="Cambria" panose="02040503050406030204" pitchFamily="18" charset="0"/>
              </a:rPr>
              <a:t>s’appressa la città c’ha nome Dite,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coi gravi cittadin, col grande stuolo.</a:t>
            </a:r>
          </a:p>
        </p:txBody>
      </p:sp>
      <p:sp>
        <p:nvSpPr>
          <p:cNvPr id="3" name="Text Placeholder 2">
            <a:extLst>
              <a:ext uri="{FF2B5EF4-FFF2-40B4-BE49-F238E27FC236}">
                <a16:creationId xmlns:a16="http://schemas.microsoft.com/office/drawing/2014/main" id="{3137AFDF-A1EE-7649-94FA-D63D3FB5510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9ED946A-D853-90D4-B717-617B540F9660}"/>
              </a:ext>
            </a:extLst>
          </p:cNvPr>
          <p:cNvSpPr txBox="1">
            <a:spLocks/>
          </p:cNvSpPr>
          <p:nvPr/>
        </p:nvSpPr>
        <p:spPr>
          <a:xfrm>
            <a:off x="0" y="1"/>
            <a:ext cx="4579200" cy="86375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My son, we are nearing the city of Dis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with its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sombre</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citizens, a mighty throng.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D8B17A31-9537-9A16-8D09-71E4F60424AF}"/>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35955124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83CED-C411-3545-AD56-13B5C2CD3EA3}"/>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                Maestro, già le sue meschite</a:t>
            </a:r>
            <a:br>
              <a:rPr lang="en-GB" b="1" i="0" u="none" strike="noStrike" baseline="0">
                <a:latin typeface="Cambria" panose="02040503050406030204" pitchFamily="18" charset="0"/>
              </a:rPr>
            </a:br>
            <a:r>
              <a:rPr lang="en-GB" b="1" i="0" u="none" strike="noStrike" baseline="0">
                <a:latin typeface="Cambria" panose="02040503050406030204" pitchFamily="18" charset="0"/>
              </a:rPr>
              <a:t>là entro certe ne la valle cerno,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vermiglie come se di foco uscite / fossero. </a:t>
            </a:r>
          </a:p>
        </p:txBody>
      </p:sp>
      <p:sp>
        <p:nvSpPr>
          <p:cNvPr id="3" name="Text Placeholder 2">
            <a:extLst>
              <a:ext uri="{FF2B5EF4-FFF2-40B4-BE49-F238E27FC236}">
                <a16:creationId xmlns:a16="http://schemas.microsoft.com/office/drawing/2014/main" id="{DBF4589D-7E80-D84B-BE92-15096250C0C5}"/>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F17B98D-2BFB-557E-7BEE-3523B6B22426}"/>
              </a:ext>
            </a:extLst>
          </p:cNvPr>
          <p:cNvSpPr txBox="1">
            <a:spLocks/>
          </p:cNvSpPr>
          <p:nvPr/>
        </p:nvSpPr>
        <p:spPr>
          <a:xfrm>
            <a:off x="0" y="1"/>
            <a:ext cx="4579200" cy="95811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Master, I see its mosques in the valley,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crimson as if emerging from a fire.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4E604A4E-A9B1-2588-071E-98947CBBB784}"/>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4045723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BF85C-0BC6-034C-A2C7-B92A4F0484C9}"/>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Il foco etterno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ch’entro l’affoca le dimostra rosse,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tu vedi in questo basso inferno.</a:t>
            </a:r>
          </a:p>
        </p:txBody>
      </p:sp>
      <p:sp>
        <p:nvSpPr>
          <p:cNvPr id="3" name="Text Placeholder 2">
            <a:extLst>
              <a:ext uri="{FF2B5EF4-FFF2-40B4-BE49-F238E27FC236}">
                <a16:creationId xmlns:a16="http://schemas.microsoft.com/office/drawing/2014/main" id="{DC87ED37-8462-8C47-B0BF-8CEF87205D7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C2D7DE3-9373-7F6A-AFF2-89C05485C10E}"/>
              </a:ext>
            </a:extLst>
          </p:cNvPr>
          <p:cNvSpPr txBox="1">
            <a:spLocks/>
          </p:cNvSpPr>
          <p:nvPr/>
        </p:nvSpPr>
        <p:spPr>
          <a:xfrm>
            <a:off x="0" y="1"/>
            <a:ext cx="4579200" cy="100876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It is the eternal fire within that makes them red,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here in this depth of Hell.</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E83D1917-3EB9-EF71-6F16-AE768ED45C2A}"/>
              </a:ext>
            </a:extLst>
          </p:cNvPr>
          <p:cNvPicPr>
            <a:picLocks noChangeAspect="1"/>
          </p:cNvPicPr>
          <p:nvPr/>
        </p:nvPicPr>
        <p:blipFill rotWithShape="1">
          <a:blip r:embed="rId2"/>
          <a:srcRect l="10092" t="8796" r="15547" b="8796"/>
          <a:stretch/>
        </p:blipFill>
        <p:spPr>
          <a:xfrm>
            <a:off x="6750711" y="0"/>
            <a:ext cx="2393289" cy="3027409"/>
          </a:xfrm>
          <a:prstGeom prst="rect">
            <a:avLst/>
          </a:prstGeom>
        </p:spPr>
      </p:pic>
    </p:spTree>
    <p:extLst>
      <p:ext uri="{BB962C8B-B14F-4D97-AF65-F5344CB8AC3E}">
        <p14:creationId xmlns:p14="http://schemas.microsoft.com/office/powerpoint/2010/main" val="15079939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B8A51-E7D4-0D43-86FC-DE6E1E9B9D6D}"/>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pur giugnemmo dentro a l’alte fosse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vallan quella terra sconsolata: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le mura mi parean che ferro fosse.</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sanza prima far grande aggirata,</a:t>
            </a:r>
            <a:br>
              <a:rPr lang="en-GB" b="1" i="0" u="none" strike="noStrike" baseline="0">
                <a:latin typeface="Cambria" panose="02040503050406030204" pitchFamily="18" charset="0"/>
              </a:rPr>
            </a:br>
            <a:r>
              <a:rPr lang="en-GB" b="1" i="0" u="none" strike="noStrike" baseline="0">
                <a:latin typeface="Cambria" panose="02040503050406030204" pitchFamily="18" charset="0"/>
              </a:rPr>
              <a:t>venimmo in parte dove il nocchier forte / gridò:</a:t>
            </a:r>
          </a:p>
        </p:txBody>
      </p:sp>
      <p:sp>
        <p:nvSpPr>
          <p:cNvPr id="3" name="Text Placeholder 2">
            <a:extLst>
              <a:ext uri="{FF2B5EF4-FFF2-40B4-BE49-F238E27FC236}">
                <a16:creationId xmlns:a16="http://schemas.microsoft.com/office/drawing/2014/main" id="{32A5843D-5143-2F4B-801E-E61FD72AE8C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74D267F-D291-45BC-388A-11852E2B0C14}"/>
              </a:ext>
            </a:extLst>
          </p:cNvPr>
          <p:cNvSpPr txBox="1">
            <a:spLocks/>
          </p:cNvSpPr>
          <p:nvPr/>
        </p:nvSpPr>
        <p:spPr>
          <a:xfrm>
            <a:off x="0" y="0"/>
            <a:ext cx="4751294" cy="1325563"/>
          </a:xfrm>
          <a:prstGeom prst="rect">
            <a:avLst/>
          </a:prstGeom>
          <a:solidFill>
            <a:srgbClr val="CCFFCC"/>
          </a:solidFill>
          <a:effectLst>
            <a:softEdge rad="63500"/>
          </a:effectLst>
        </p:spPr>
        <p:txBody>
          <a:bodyPr vert="horz" lIns="90000" tIns="45720" rIns="91440" bIns="45720" rtlCol="0" anchor="ctr">
            <a:normAutofit fontScale="975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We entered the deep moats surrounding</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that desolate city, whose walls seemed made of iron.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When we had made a wide circuit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 ferryman shouted: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A9760F03-3433-FAF3-6D51-C8ADA0CC9D3C}"/>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987300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4894C-CEC3-EC41-912A-581BA5F44315}"/>
              </a:ext>
            </a:extLst>
          </p:cNvPr>
          <p:cNvSpPr>
            <a:spLocks noGrp="1"/>
          </p:cNvSpPr>
          <p:nvPr>
            <p:ph type="title"/>
          </p:nvPr>
        </p:nvSpPr>
        <p:spPr/>
        <p:txBody>
          <a:bodyPr/>
          <a:lstStyle/>
          <a:p>
            <a:pPr marR="21210"/>
            <a:r>
              <a:rPr lang="en-GB" b="1" i="0" u="none" strike="noStrike" baseline="0">
                <a:latin typeface="Cambria" panose="02040503050406030204" pitchFamily="18" charset="0"/>
              </a:rPr>
              <a:t>CARONTE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Usciteci:                     qui è l’intrata.</a:t>
            </a:r>
          </a:p>
        </p:txBody>
      </p:sp>
      <p:sp>
        <p:nvSpPr>
          <p:cNvPr id="3" name="Text Placeholder 2">
            <a:extLst>
              <a:ext uri="{FF2B5EF4-FFF2-40B4-BE49-F238E27FC236}">
                <a16:creationId xmlns:a16="http://schemas.microsoft.com/office/drawing/2014/main" id="{466F32AE-7529-6547-95DB-D5B506278C5F}"/>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B00D64FB-904B-AADA-1DB7-D9E69CE767AD}"/>
              </a:ext>
            </a:extLst>
          </p:cNvPr>
          <p:cNvSpPr txBox="1">
            <a:spLocks/>
          </p:cNvSpPr>
          <p:nvPr/>
        </p:nvSpPr>
        <p:spPr>
          <a:xfrm>
            <a:off x="0" y="1"/>
            <a:ext cx="4579200" cy="79046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CHARON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Climb out here, this is the entrance.</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14919385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5CF4D-9E3F-3F45-A35D-187AF114D42F}"/>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vidi più di mille in su le porte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da ciel piovuti, che stizzosamente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dicean: </a:t>
            </a:r>
            <a:br>
              <a:rPr lang="en-GB" b="1" i="0" u="none" strike="noStrike" baseline="0">
                <a:latin typeface="Cambria" panose="02040503050406030204" pitchFamily="18" charset="0"/>
              </a:rPr>
            </a:br>
            <a:r>
              <a:rPr lang="en-GB" b="1" i="0" u="none" strike="noStrike" baseline="0">
                <a:latin typeface="Cambria" panose="02040503050406030204" pitchFamily="18" charset="0"/>
              </a:rPr>
              <a:t>MILLE DA CIEL PIOVUTI</a:t>
            </a:r>
            <a:br>
              <a:rPr lang="en-GB" b="1" i="0" u="none" strike="noStrike" baseline="0">
                <a:latin typeface="Cambria" panose="02040503050406030204" pitchFamily="18" charset="0"/>
              </a:rPr>
            </a:br>
            <a:r>
              <a:rPr lang="en-GB" b="1" i="0" u="none" strike="noStrike" baseline="0">
                <a:latin typeface="Cambria" panose="02040503050406030204" pitchFamily="18" charset="0"/>
              </a:rPr>
              <a:t>            Chi è costui che sanza morte</a:t>
            </a:r>
            <a:br>
              <a:rPr lang="en-GB" b="1" i="0" u="none" strike="noStrike" baseline="0">
                <a:latin typeface="Cambria" panose="02040503050406030204" pitchFamily="18" charset="0"/>
              </a:rPr>
            </a:br>
            <a:r>
              <a:rPr lang="en-GB" b="1" i="0" u="none" strike="noStrike" baseline="0">
                <a:latin typeface="Cambria" panose="02040503050406030204" pitchFamily="18" charset="0"/>
              </a:rPr>
              <a:t>va per lo regno de la morta gente?</a:t>
            </a:r>
          </a:p>
        </p:txBody>
      </p:sp>
      <p:sp>
        <p:nvSpPr>
          <p:cNvPr id="3" name="Text Placeholder 2">
            <a:extLst>
              <a:ext uri="{FF2B5EF4-FFF2-40B4-BE49-F238E27FC236}">
                <a16:creationId xmlns:a16="http://schemas.microsoft.com/office/drawing/2014/main" id="{549C2103-6DBF-8F45-B668-61547B3FBA4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6C4F4F2-2226-9E26-9F81-5485811DB30F}"/>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Above the gates I saw more than a thousand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fallen angels, who cried angrily: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FALLEN ANGELS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	</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is this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goes through the kingdom of the dead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has not died?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2527832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6641E-8FBA-EC44-B283-44E74D2607BF}"/>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Non omo, omo già fui,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li parenti miei furon lombardi,</a:t>
            </a:r>
            <a:br>
              <a:rPr lang="en-GB" b="1" i="0" u="none" strike="noStrike" baseline="0">
                <a:latin typeface="Cambria" panose="02040503050406030204" pitchFamily="18" charset="0"/>
              </a:rPr>
            </a:br>
            <a:r>
              <a:rPr lang="en-GB" b="1" i="0" u="none" strike="noStrike" baseline="0">
                <a:latin typeface="Cambria" panose="02040503050406030204" pitchFamily="18" charset="0"/>
              </a:rPr>
              <a:t>mantoani per patrïa ambedui.</a:t>
            </a:r>
          </a:p>
        </p:txBody>
      </p:sp>
      <p:sp>
        <p:nvSpPr>
          <p:cNvPr id="3" name="Text Placeholder 2">
            <a:extLst>
              <a:ext uri="{FF2B5EF4-FFF2-40B4-BE49-F238E27FC236}">
                <a16:creationId xmlns:a16="http://schemas.microsoft.com/office/drawing/2014/main" id="{78182DCE-E804-7145-BFFE-61FF66F54510}"/>
              </a:ext>
            </a:extLst>
          </p:cNvPr>
          <p:cNvSpPr>
            <a:spLocks noGrp="1"/>
          </p:cNvSpPr>
          <p:nvPr>
            <p:ph type="body" idx="1"/>
          </p:nvPr>
        </p:nvSpPr>
        <p:spPr/>
        <p:txBody>
          <a:bodyPr>
            <a:normAutofit fontScale="25000" lnSpcReduction="20000"/>
          </a:bodyPr>
          <a:lstStyle/>
          <a:p>
            <a:endParaRPr lang="en-US"/>
          </a:p>
        </p:txBody>
      </p:sp>
      <p:pic>
        <p:nvPicPr>
          <p:cNvPr id="6" name="Picture 5" descr="A picture containing text, floor, doll&#10;&#10;Description automatically generated">
            <a:extLst>
              <a:ext uri="{FF2B5EF4-FFF2-40B4-BE49-F238E27FC236}">
                <a16:creationId xmlns:a16="http://schemas.microsoft.com/office/drawing/2014/main" id="{9258CABE-F498-C878-0A7B-C5126C1C13BC}"/>
              </a:ext>
            </a:extLst>
          </p:cNvPr>
          <p:cNvPicPr>
            <a:picLocks noChangeAspect="1"/>
          </p:cNvPicPr>
          <p:nvPr/>
        </p:nvPicPr>
        <p:blipFill rotWithShape="1">
          <a:blip r:embed="rId2"/>
          <a:srcRect r="16857" b="5723"/>
          <a:stretch/>
        </p:blipFill>
        <p:spPr>
          <a:xfrm>
            <a:off x="7406640" y="0"/>
            <a:ext cx="1737360" cy="2870824"/>
          </a:xfrm>
          <a:prstGeom prst="rect">
            <a:avLst/>
          </a:prstGeom>
        </p:spPr>
      </p:pic>
      <p:sp>
        <p:nvSpPr>
          <p:cNvPr id="5" name="Title 1">
            <a:extLst>
              <a:ext uri="{FF2B5EF4-FFF2-40B4-BE49-F238E27FC236}">
                <a16:creationId xmlns:a16="http://schemas.microsoft.com/office/drawing/2014/main" id="{17AE7BD1-E3E1-E0E2-4EF2-8B3851694F0D}"/>
              </a:ext>
            </a:extLst>
          </p:cNvPr>
          <p:cNvSpPr txBox="1">
            <a:spLocks/>
          </p:cNvSpPr>
          <p:nvPr/>
        </p:nvSpPr>
        <p:spPr>
          <a:xfrm>
            <a:off x="-7200" y="-57926"/>
            <a:ext cx="4026307" cy="102072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Not a man, though once I was</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parents were Lombards from Mantua</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spTree>
    <p:extLst>
      <p:ext uri="{BB962C8B-B14F-4D97-AF65-F5344CB8AC3E}">
        <p14:creationId xmlns:p14="http://schemas.microsoft.com/office/powerpoint/2010/main" val="12578263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D618B-3109-C646-8F8A-18569390CF95}"/>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savio mio maestro fece segno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di voler lor parlar segretamente.</a:t>
            </a:r>
            <a:br>
              <a:rPr lang="en-GB" b="1" i="0" u="none" strike="noStrike" baseline="0">
                <a:latin typeface="Cambria" panose="02040503050406030204" pitchFamily="18" charset="0"/>
              </a:rPr>
            </a:br>
            <a:r>
              <a:rPr lang="en-GB" b="1" i="0" u="none" strike="noStrike" baseline="0">
                <a:latin typeface="Cambria" panose="02040503050406030204" pitchFamily="18" charset="0"/>
              </a:rPr>
              <a:t>Allor chiusero un poco il gran disdegno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disser: </a:t>
            </a:r>
          </a:p>
        </p:txBody>
      </p:sp>
      <p:sp>
        <p:nvSpPr>
          <p:cNvPr id="3" name="Text Placeholder 2">
            <a:extLst>
              <a:ext uri="{FF2B5EF4-FFF2-40B4-BE49-F238E27FC236}">
                <a16:creationId xmlns:a16="http://schemas.microsoft.com/office/drawing/2014/main" id="{31CBC48C-1EDF-0540-9715-EEA29AFFB6A9}"/>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5710E89-8A8D-251C-017A-72C3E4793A09}"/>
              </a:ext>
            </a:extLst>
          </p:cNvPr>
          <p:cNvSpPr txBox="1">
            <a:spLocks/>
          </p:cNvSpPr>
          <p:nvPr/>
        </p:nvSpPr>
        <p:spPr>
          <a:xfrm>
            <a:off x="0" y="1"/>
            <a:ext cx="4579200" cy="102197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wise Master signalled that he would speak</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with them apart. Then they subdued their scorn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said: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0B38395E-1DF9-9415-8C3F-21CD23364413}"/>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34108087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78888-8E9B-CA40-922F-A3112E67DDC5}"/>
              </a:ext>
            </a:extLst>
          </p:cNvPr>
          <p:cNvSpPr>
            <a:spLocks noGrp="1"/>
          </p:cNvSpPr>
          <p:nvPr>
            <p:ph type="title"/>
          </p:nvPr>
        </p:nvSpPr>
        <p:spPr/>
        <p:txBody>
          <a:bodyPr/>
          <a:lstStyle/>
          <a:p>
            <a:pPr marR="21210"/>
            <a:r>
              <a:rPr lang="en-GB" b="1" i="0" u="none" strike="noStrike" baseline="0">
                <a:latin typeface="Cambria" panose="02040503050406030204" pitchFamily="18" charset="0"/>
              </a:rPr>
              <a:t>MILLE DA CIEL PIOVUTI</a:t>
            </a:r>
            <a:br>
              <a:rPr lang="en-GB" b="1" i="0" u="none" strike="noStrike" baseline="0">
                <a:latin typeface="Cambria" panose="02040503050406030204" pitchFamily="18" charset="0"/>
              </a:rPr>
            </a:br>
            <a:r>
              <a:rPr lang="en-GB" b="1" i="0" u="none" strike="noStrike" baseline="0">
                <a:latin typeface="Cambria" panose="02040503050406030204" pitchFamily="18" charset="0"/>
              </a:rPr>
              <a:t>              Vien tu solo, e quei sen vada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sì ardito intrò per questo regno.</a:t>
            </a:r>
            <a:br>
              <a:rPr lang="en-GB" b="1" i="0" u="none" strike="noStrike" baseline="0">
                <a:latin typeface="Cambria" panose="02040503050406030204" pitchFamily="18" charset="0"/>
              </a:rPr>
            </a:br>
            <a:r>
              <a:rPr lang="en-GB" b="1" i="0" u="none" strike="noStrike" baseline="0">
                <a:latin typeface="Cambria" panose="02040503050406030204" pitchFamily="18" charset="0"/>
              </a:rPr>
              <a:t>Sol si ritorni per la folle strada: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pruovi, se sa; ché tu qui rimarrai,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li ha’ iscorta sì buia contrada.</a:t>
            </a:r>
          </a:p>
        </p:txBody>
      </p:sp>
      <p:sp>
        <p:nvSpPr>
          <p:cNvPr id="3" name="Text Placeholder 2">
            <a:extLst>
              <a:ext uri="{FF2B5EF4-FFF2-40B4-BE49-F238E27FC236}">
                <a16:creationId xmlns:a16="http://schemas.microsoft.com/office/drawing/2014/main" id="{CA9B943E-E47B-0E43-AA06-EADFDDB6CD5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38D8C73-B163-C5F1-418F-D127098A9793}"/>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FALLEN ANGELS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Come in alone, and send him away,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has dared to enter here. Let him go</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on his mad way alone, if he can. You,</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his guide on that dark road, stay here.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spTree>
    <p:extLst>
      <p:ext uri="{BB962C8B-B14F-4D97-AF65-F5344CB8AC3E}">
        <p14:creationId xmlns:p14="http://schemas.microsoft.com/office/powerpoint/2010/main" val="8992978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4E3F2-8125-BC42-8005-D7040BE39C85}"/>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Pensa, lettor, se io mi sconfortai</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suon de le parole maladette,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non credetti ritornarci mai.</a:t>
            </a:r>
          </a:p>
        </p:txBody>
      </p:sp>
      <p:sp>
        <p:nvSpPr>
          <p:cNvPr id="3" name="Text Placeholder 2">
            <a:extLst>
              <a:ext uri="{FF2B5EF4-FFF2-40B4-BE49-F238E27FC236}">
                <a16:creationId xmlns:a16="http://schemas.microsoft.com/office/drawing/2014/main" id="{481F5473-83F1-7048-A174-5B1CB259DEA0}"/>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1647E9E-19C6-96BF-C9F3-A7D1B521C8E9}"/>
              </a:ext>
            </a:extLst>
          </p:cNvPr>
          <p:cNvSpPr txBox="1">
            <a:spLocks/>
          </p:cNvSpPr>
          <p:nvPr/>
        </p:nvSpPr>
        <p:spPr>
          <a:xfrm>
            <a:off x="0" y="0"/>
            <a:ext cx="4579200" cy="95025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Think, Reader, how those cursed words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unnerved me. I feared I should never get back.</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5335BB2C-8090-E44F-2AF0-431DFEE1E9FD}"/>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860681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7188F-B3EB-4943-A477-FAE58C87931D}"/>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PROTAGONISTA</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O </a:t>
            </a:r>
            <a:r>
              <a:rPr lang="en-GB" b="1" i="0" u="none" strike="noStrike" baseline="0" dirty="0" err="1">
                <a:latin typeface="Cambria" panose="02040503050406030204" pitchFamily="18" charset="0"/>
              </a:rPr>
              <a:t>caro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duca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mio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più</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sette</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volte </a:t>
            </a:r>
            <a:r>
              <a:rPr lang="en-GB" b="1" i="0" u="none" strike="noStrike" baseline="0" dirty="0" err="1">
                <a:latin typeface="Cambria" panose="02040503050406030204" pitchFamily="18" charset="0"/>
              </a:rPr>
              <a:t>m’hai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sicurtà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renduta</a:t>
            </a:r>
            <a:r>
              <a:rPr lang="en-GB" b="1" i="0" u="none" strike="noStrike" baseline="0" dirty="0">
                <a:latin typeface="Cambria" panose="02040503050406030204" pitchFamily="18" charset="0"/>
              </a:rPr>
              <a:t> e </a:t>
            </a:r>
            <a:r>
              <a:rPr lang="en-GB" b="1" i="0" u="none" strike="noStrike" baseline="0" dirty="0" err="1">
                <a:latin typeface="Cambria" panose="02040503050406030204" pitchFamily="18" charset="0"/>
              </a:rPr>
              <a:t>tratto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d’alto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periglio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ncontra</a:t>
            </a:r>
            <a:r>
              <a:rPr lang="en-GB" b="1" i="0" u="none" strike="noStrike" baseline="0" dirty="0">
                <a:latin typeface="Cambria" panose="02040503050406030204" pitchFamily="18" charset="0"/>
              </a:rPr>
              <a:t> mi </a:t>
            </a:r>
            <a:r>
              <a:rPr lang="en-GB" b="1" i="0" u="none" strike="noStrike" baseline="0" dirty="0" err="1">
                <a:latin typeface="Cambria" panose="02040503050406030204" pitchFamily="18" charset="0"/>
              </a:rPr>
              <a:t>stette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non mi </a:t>
            </a:r>
            <a:r>
              <a:rPr lang="en-GB" b="1" i="0" u="none" strike="noStrike" baseline="0" dirty="0" err="1">
                <a:latin typeface="Cambria" panose="02040503050406030204" pitchFamily="18" charset="0"/>
              </a:rPr>
              <a:t>lasciar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disfatto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e se ’l </a:t>
            </a:r>
            <a:r>
              <a:rPr lang="en-GB" b="1" i="0" u="none" strike="noStrike" baseline="0" dirty="0" err="1">
                <a:latin typeface="Cambria" panose="02040503050406030204" pitchFamily="18" charset="0"/>
              </a:rPr>
              <a:t>passar</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più</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oltre</a:t>
            </a:r>
            <a:r>
              <a:rPr lang="en-GB" b="1" i="0" u="none" strike="noStrike" baseline="0" dirty="0">
                <a:latin typeface="Cambria" panose="02040503050406030204" pitchFamily="18" charset="0"/>
              </a:rPr>
              <a:t> ci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negato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ritroviam</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l’orme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nostre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insieme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ratto</a:t>
            </a:r>
            <a:r>
              <a:rPr lang="en-GB" b="1" i="0" u="none" strike="noStrike" baseline="0" dirty="0">
                <a:latin typeface="Cambria" panose="02040503050406030204" pitchFamily="18" charset="0"/>
              </a:rPr>
              <a:t>. </a:t>
            </a:r>
          </a:p>
        </p:txBody>
      </p:sp>
      <p:sp>
        <p:nvSpPr>
          <p:cNvPr id="3" name="Text Placeholder 2">
            <a:extLst>
              <a:ext uri="{FF2B5EF4-FFF2-40B4-BE49-F238E27FC236}">
                <a16:creationId xmlns:a16="http://schemas.microsoft.com/office/drawing/2014/main" id="{2AF54E30-7DD1-8E4E-B82E-9BC7A4A95245}"/>
              </a:ext>
            </a:extLst>
          </p:cNvPr>
          <p:cNvSpPr>
            <a:spLocks noGrp="1"/>
          </p:cNvSpPr>
          <p:nvPr>
            <p:ph type="body" idx="1"/>
          </p:nvPr>
        </p:nvSpPr>
        <p:spPr/>
        <p:txBody>
          <a:bodyPr>
            <a:normAutofit fontScale="25000" lnSpcReduction="20000"/>
          </a:bodyPr>
          <a:lstStyle/>
          <a:p>
            <a:endParaRPr lang="en-US"/>
          </a:p>
        </p:txBody>
      </p:sp>
      <p:sp>
        <p:nvSpPr>
          <p:cNvPr id="5" name="Title 1">
            <a:extLst>
              <a:ext uri="{FF2B5EF4-FFF2-40B4-BE49-F238E27FC236}">
                <a16:creationId xmlns:a16="http://schemas.microsoft.com/office/drawing/2014/main" id="{B44E1ACE-9ABE-D1EB-9BB9-1750CE183702}"/>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My dear Leader, who seven times and more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have heartened me and saved me from danger,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 not leave me so</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 destroyed!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If we cannot go on, let us go back together.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4" name="Picture 3" descr="A picture containing text, old&#10;&#10;Description automatically generated">
            <a:extLst>
              <a:ext uri="{FF2B5EF4-FFF2-40B4-BE49-F238E27FC236}">
                <a16:creationId xmlns:a16="http://schemas.microsoft.com/office/drawing/2014/main" id="{661BEA1D-0211-2AC7-3AD6-FD187653B26E}"/>
              </a:ext>
            </a:extLst>
          </p:cNvPr>
          <p:cNvPicPr>
            <a:picLocks noChangeAspect="1"/>
          </p:cNvPicPr>
          <p:nvPr/>
        </p:nvPicPr>
        <p:blipFill rotWithShape="1">
          <a:blip r:embed="rId3"/>
          <a:srcRect l="7270" t="10666"/>
          <a:stretch/>
        </p:blipFill>
        <p:spPr>
          <a:xfrm>
            <a:off x="6423921" y="1"/>
            <a:ext cx="2720078" cy="3677478"/>
          </a:xfrm>
          <a:prstGeom prst="rect">
            <a:avLst/>
          </a:prstGeom>
        </p:spPr>
      </p:pic>
    </p:spTree>
    <p:extLst>
      <p:ext uri="{BB962C8B-B14F-4D97-AF65-F5344CB8AC3E}">
        <p14:creationId xmlns:p14="http://schemas.microsoft.com/office/powerpoint/2010/main" val="26686453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6D7FE-EE1F-E049-9999-462F8DE85A1C}"/>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Non temer; ché ’l nostro passo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ci può tòrre alcun: da tal n’è dato.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qui m’attendi, e lo spirito lasso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conforta e ciba di speranza buona,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non ti lascerò nel mondo basso.</a:t>
            </a:r>
          </a:p>
        </p:txBody>
      </p:sp>
      <p:sp>
        <p:nvSpPr>
          <p:cNvPr id="3" name="Text Placeholder 2">
            <a:extLst>
              <a:ext uri="{FF2B5EF4-FFF2-40B4-BE49-F238E27FC236}">
                <a16:creationId xmlns:a16="http://schemas.microsoft.com/office/drawing/2014/main" id="{24ABD0B1-15D3-4F4E-9BC9-E71A969E8B34}"/>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DD4547C-727E-19D5-51A7-5C960C71274D}"/>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7500" lnSpcReduction="1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Don’t be afraid. No one can stop 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such a Mighty One gave us leave.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Wait here, comfort your weary spirit,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feed it with hope. I shall not leave you 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the nether world.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floor, doll&#10;&#10;Description automatically generated">
            <a:extLst>
              <a:ext uri="{FF2B5EF4-FFF2-40B4-BE49-F238E27FC236}">
                <a16:creationId xmlns:a16="http://schemas.microsoft.com/office/drawing/2014/main" id="{E8EA2E46-3092-9D69-2FC1-5E7E9324EE8A}"/>
              </a:ext>
            </a:extLst>
          </p:cNvPr>
          <p:cNvPicPr>
            <a:picLocks noChangeAspect="1"/>
          </p:cNvPicPr>
          <p:nvPr/>
        </p:nvPicPr>
        <p:blipFill rotWithShape="1">
          <a:blip r:embed="rId2"/>
          <a:srcRect r="16857" b="5723"/>
          <a:stretch/>
        </p:blipFill>
        <p:spPr>
          <a:xfrm>
            <a:off x="7345016" y="0"/>
            <a:ext cx="1798983" cy="3150704"/>
          </a:xfrm>
          <a:prstGeom prst="rect">
            <a:avLst/>
          </a:prstGeom>
        </p:spPr>
      </p:pic>
    </p:spTree>
    <p:extLst>
      <p:ext uri="{BB962C8B-B14F-4D97-AF65-F5344CB8AC3E}">
        <p14:creationId xmlns:p14="http://schemas.microsoft.com/office/powerpoint/2010/main" val="15463566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E85EE-A2AA-744A-B334-59531E64B96C}"/>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sen va, e quivi m’abbandona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dolce padre, e io rimagno in forse,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sì e no nel capo mi tenciona.</a:t>
            </a:r>
            <a:br>
              <a:rPr lang="en-GB" b="1" i="0" u="none" strike="noStrike" baseline="0">
                <a:latin typeface="Cambria" panose="02040503050406030204" pitchFamily="18" charset="0"/>
              </a:rPr>
            </a:br>
            <a:r>
              <a:rPr lang="en-GB" b="1" i="0" u="none" strike="noStrike" baseline="0">
                <a:latin typeface="Cambria" panose="02040503050406030204" pitchFamily="18" charset="0"/>
              </a:rPr>
              <a:t>Udir non potti quello ch’a lor porse;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ei non stette là con essi guari,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ciascun dentro a pruova si ricorse.</a:t>
            </a:r>
          </a:p>
        </p:txBody>
      </p:sp>
      <p:sp>
        <p:nvSpPr>
          <p:cNvPr id="3" name="Text Placeholder 2">
            <a:extLst>
              <a:ext uri="{FF2B5EF4-FFF2-40B4-BE49-F238E27FC236}">
                <a16:creationId xmlns:a16="http://schemas.microsoft.com/office/drawing/2014/main" id="{AEE7DF5F-0C2B-DB47-B2AE-5D36D18457F1}"/>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016F0DD4-087C-25B9-1E8B-8E907DD40DDF}"/>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goes forward alone, the gentle father.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remain, doubting, ‘No’ and ‘Yes’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contending in my head. I could not hear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what he said to them, but they disappeared</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88FCA4A9-4DDA-A7E5-6016-F3EA71405CB4}"/>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23457195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2E096-4504-4647-8F4D-8A6BAB321D80}"/>
              </a:ext>
            </a:extLst>
          </p:cNvPr>
          <p:cNvSpPr>
            <a:spLocks noGrp="1"/>
          </p:cNvSpPr>
          <p:nvPr>
            <p:ph type="title"/>
          </p:nvPr>
        </p:nvSpPr>
        <p:spPr/>
        <p:txBody>
          <a:bodyPr/>
          <a:lstStyle/>
          <a:p>
            <a:pPr marR="21210"/>
            <a:r>
              <a:rPr lang="en-GB" b="1" i="0" u="none" strike="noStrike" baseline="0">
                <a:latin typeface="Cambria" panose="02040503050406030204" pitchFamily="18" charset="0"/>
              </a:rPr>
              <a:t>Chiuser le porte que’ nostri avversari</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petto al mio segnor, che fuor rimase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rivolsesi a me con passi rari.</a:t>
            </a:r>
            <a:br>
              <a:rPr lang="en-GB" b="1" i="0" u="none" strike="noStrike" baseline="0">
                <a:latin typeface="Cambria" panose="02040503050406030204" pitchFamily="18" charset="0"/>
              </a:rPr>
            </a:br>
            <a:r>
              <a:rPr lang="en-GB" b="1" i="0" u="none" strike="noStrike" baseline="0">
                <a:latin typeface="Cambria" panose="02040503050406030204" pitchFamily="18" charset="0"/>
              </a:rPr>
              <a:t>Li occhi a la terra e le ciglia avea rase</a:t>
            </a:r>
            <a:br>
              <a:rPr lang="en-GB" b="1" i="0" u="none" strike="noStrike" baseline="0">
                <a:latin typeface="Cambria" panose="02040503050406030204" pitchFamily="18" charset="0"/>
              </a:rPr>
            </a:br>
            <a:r>
              <a:rPr lang="en-GB" b="1" i="0" u="none" strike="noStrike" baseline="0">
                <a:latin typeface="Cambria" panose="02040503050406030204" pitchFamily="18" charset="0"/>
              </a:rPr>
              <a:t>d’ogne baldanza, e dicea ne’ sospiri:</a:t>
            </a:r>
          </a:p>
        </p:txBody>
      </p:sp>
      <p:sp>
        <p:nvSpPr>
          <p:cNvPr id="3" name="Text Placeholder 2">
            <a:extLst>
              <a:ext uri="{FF2B5EF4-FFF2-40B4-BE49-F238E27FC236}">
                <a16:creationId xmlns:a16="http://schemas.microsoft.com/office/drawing/2014/main" id="{CFA708B4-76B3-FA42-8F7C-2A0B6F9D5B5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9624DCB-0160-E104-C0BA-E1EA1E38F7BC}"/>
              </a:ext>
            </a:extLst>
          </p:cNvPr>
          <p:cNvSpPr txBox="1">
            <a:spLocks/>
          </p:cNvSpPr>
          <p:nvPr/>
        </p:nvSpPr>
        <p:spPr>
          <a:xfrm>
            <a:off x="0" y="1"/>
            <a:ext cx="4579200" cy="113269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Our enemies closed the gates against my lord,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turned slowly back to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looking down, the boldness gone from his face,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saying between his sighs: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8AA658E8-F666-315D-798F-967EDC802FC0}"/>
              </a:ext>
            </a:extLst>
          </p:cNvPr>
          <p:cNvPicPr>
            <a:picLocks noChangeAspect="1"/>
          </p:cNvPicPr>
          <p:nvPr/>
        </p:nvPicPr>
        <p:blipFill rotWithShape="1">
          <a:blip r:embed="rId2"/>
          <a:srcRect r="16857" b="5723"/>
          <a:stretch/>
        </p:blipFill>
        <p:spPr>
          <a:xfrm>
            <a:off x="7345016" y="0"/>
            <a:ext cx="1798983" cy="3150704"/>
          </a:xfrm>
          <a:prstGeom prst="rect">
            <a:avLst/>
          </a:prstGeom>
        </p:spPr>
      </p:pic>
    </p:spTree>
    <p:extLst>
      <p:ext uri="{BB962C8B-B14F-4D97-AF65-F5344CB8AC3E}">
        <p14:creationId xmlns:p14="http://schemas.microsoft.com/office/powerpoint/2010/main" val="35807578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4E1EE-2EB0-1D4A-9A37-FE3D4E00F4E1}"/>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 m’ha negate le dolenti case!</a:t>
            </a:r>
            <a:br>
              <a:rPr lang="en-GB" b="1" i="0" u="none" strike="noStrike" baseline="0">
                <a:latin typeface="Cambria" panose="02040503050406030204" pitchFamily="18" charset="0"/>
              </a:rPr>
            </a:br>
            <a:r>
              <a:rPr lang="en-GB" b="1" i="0" u="none" strike="noStrike" baseline="0">
                <a:latin typeface="Cambria" panose="02040503050406030204" pitchFamily="18" charset="0"/>
              </a:rPr>
              <a:t>                           Tu, perch’ io m’adiri,</a:t>
            </a:r>
            <a:br>
              <a:rPr lang="en-GB" b="1" i="0" u="none" strike="noStrike" baseline="0">
                <a:latin typeface="Cambria" panose="02040503050406030204" pitchFamily="18" charset="0"/>
              </a:rPr>
            </a:br>
            <a:r>
              <a:rPr lang="en-GB" b="1" i="0" u="none" strike="noStrike" baseline="0">
                <a:latin typeface="Cambria" panose="02040503050406030204" pitchFamily="18" charset="0"/>
              </a:rPr>
              <a:t>non sbigottir, ch’io vincerò la prova,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qual ch’a la difension dentro s’aggiri.</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Questa lor tracotanza non è nova;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già l’usaro a men segreta porta,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la qual sanza serrame ancor si trova.</a:t>
            </a:r>
          </a:p>
        </p:txBody>
      </p:sp>
      <p:sp>
        <p:nvSpPr>
          <p:cNvPr id="3" name="Text Placeholder 2">
            <a:extLst>
              <a:ext uri="{FF2B5EF4-FFF2-40B4-BE49-F238E27FC236}">
                <a16:creationId xmlns:a16="http://schemas.microsoft.com/office/drawing/2014/main" id="{00CCF79D-0AA9-5247-9D19-37980A565E6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E58E5904-D531-F8A6-433F-431CCC03A026}"/>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are they to bar me from these abodes of pain?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must not be dismayed by my anger.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shall prevail, whatever they devise in there.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This truculence is not new. They showed 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at the other gate, which is never barred.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3F7D1D92-0F8F-79AF-6785-7776E1C9B989}"/>
              </a:ext>
            </a:extLst>
          </p:cNvPr>
          <p:cNvPicPr>
            <a:picLocks noChangeAspect="1"/>
          </p:cNvPicPr>
          <p:nvPr/>
        </p:nvPicPr>
        <p:blipFill rotWithShape="1">
          <a:blip r:embed="rId2"/>
          <a:srcRect r="16857" b="5723"/>
          <a:stretch/>
        </p:blipFill>
        <p:spPr>
          <a:xfrm>
            <a:off x="7345016" y="0"/>
            <a:ext cx="1798983" cy="3150704"/>
          </a:xfrm>
          <a:prstGeom prst="rect">
            <a:avLst/>
          </a:prstGeom>
        </p:spPr>
      </p:pic>
    </p:spTree>
    <p:extLst>
      <p:ext uri="{BB962C8B-B14F-4D97-AF65-F5344CB8AC3E}">
        <p14:creationId xmlns:p14="http://schemas.microsoft.com/office/powerpoint/2010/main" val="24716758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C4535-913A-EF48-9CE5-851E78258C17}"/>
              </a:ext>
            </a:extLst>
          </p:cNvPr>
          <p:cNvSpPr>
            <a:spLocks noGrp="1"/>
          </p:cNvSpPr>
          <p:nvPr>
            <p:ph type="title"/>
          </p:nvPr>
        </p:nvSpPr>
        <p:spPr/>
        <p:txBody>
          <a:bodyPr/>
          <a:lstStyle/>
          <a:p>
            <a:pPr marR="21210"/>
            <a:r>
              <a:rPr lang="en-GB" b="1" i="0" u="none" strike="noStrike" baseline="0">
                <a:latin typeface="Cambria" panose="02040503050406030204" pitchFamily="18" charset="0"/>
              </a:rPr>
              <a:t>Sovr’ essa vedestù la scritta morta: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già di qua da lei discende l’erta,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passando per li cerchi sanza scorta,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tal che per lui ne fia la terra aperta.</a:t>
            </a:r>
          </a:p>
        </p:txBody>
      </p:sp>
      <p:sp>
        <p:nvSpPr>
          <p:cNvPr id="3" name="Text Placeholder 2">
            <a:extLst>
              <a:ext uri="{FF2B5EF4-FFF2-40B4-BE49-F238E27FC236}">
                <a16:creationId xmlns:a16="http://schemas.microsoft.com/office/drawing/2014/main" id="{52D27F3C-5FA5-3243-9949-809BE786E57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55D1048F-82A9-A0D7-9388-056BF7AFE014}"/>
              </a:ext>
            </a:extLst>
          </p:cNvPr>
          <p:cNvSpPr txBox="1">
            <a:spLocks/>
          </p:cNvSpPr>
          <p:nvPr/>
        </p:nvSpPr>
        <p:spPr>
          <a:xfrm>
            <a:off x="0" y="1"/>
            <a:ext cx="4579200" cy="93861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You saw the deadly writing over it.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here comes an angel, descending the abyss,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will open the city to us.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38557820-B75C-DB09-E663-C6A1B1C88504}"/>
              </a:ext>
            </a:extLst>
          </p:cNvPr>
          <p:cNvPicPr>
            <a:picLocks noChangeAspect="1"/>
          </p:cNvPicPr>
          <p:nvPr/>
        </p:nvPicPr>
        <p:blipFill rotWithShape="1">
          <a:blip r:embed="rId2"/>
          <a:srcRect r="16857" b="5723"/>
          <a:stretch/>
        </p:blipFill>
        <p:spPr>
          <a:xfrm>
            <a:off x="7345016" y="0"/>
            <a:ext cx="1798983" cy="3150704"/>
          </a:xfrm>
          <a:prstGeom prst="rect">
            <a:avLst/>
          </a:prstGeom>
        </p:spPr>
      </p:pic>
    </p:spTree>
    <p:extLst>
      <p:ext uri="{BB962C8B-B14F-4D97-AF65-F5344CB8AC3E}">
        <p14:creationId xmlns:p14="http://schemas.microsoft.com/office/powerpoint/2010/main" val="6920422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4B747-3309-8E46-AAA7-B05B2101A773}"/>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 color che viltà di fuor mi pinse</a:t>
            </a:r>
            <a:br>
              <a:rPr lang="en-GB" b="1" i="0" u="none" strike="noStrike" baseline="0">
                <a:latin typeface="Cambria" panose="02040503050406030204" pitchFamily="18" charset="0"/>
              </a:rPr>
            </a:br>
            <a:r>
              <a:rPr lang="en-GB" b="1" i="0" u="none" strike="noStrike" baseline="0">
                <a:latin typeface="Cambria" panose="02040503050406030204" pitchFamily="18" charset="0"/>
              </a:rPr>
              <a:t>veggendo il duca mio tornare in volta,</a:t>
            </a:r>
            <a:br>
              <a:rPr lang="en-GB" b="1" i="0" u="none" strike="noStrike" baseline="0">
                <a:latin typeface="Cambria" panose="02040503050406030204" pitchFamily="18" charset="0"/>
              </a:rPr>
            </a:br>
            <a:r>
              <a:rPr lang="en-GB" b="1" i="0" u="none" strike="noStrike" baseline="0">
                <a:latin typeface="Cambria" panose="02040503050406030204" pitchFamily="18" charset="0"/>
              </a:rPr>
              <a:t>più tosto dentro il suo novo ristrinse.</a:t>
            </a:r>
            <a:br>
              <a:rPr lang="en-GB" b="1" i="0" u="none" strike="noStrike" baseline="0">
                <a:latin typeface="Cambria" panose="02040503050406030204" pitchFamily="18" charset="0"/>
              </a:rPr>
            </a:br>
            <a:r>
              <a:rPr lang="en-GB" b="1" i="0" u="none" strike="noStrike" baseline="0">
                <a:latin typeface="Cambria" panose="02040503050406030204" pitchFamily="18" charset="0"/>
              </a:rPr>
              <a:t>Attento si fermò com’ uom ch’ascolta;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l’occhio nol potea menare a lunga</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l’aere nero e per la nebbia folta.</a:t>
            </a:r>
          </a:p>
        </p:txBody>
      </p:sp>
      <p:sp>
        <p:nvSpPr>
          <p:cNvPr id="3" name="Text Placeholder 2">
            <a:extLst>
              <a:ext uri="{FF2B5EF4-FFF2-40B4-BE49-F238E27FC236}">
                <a16:creationId xmlns:a16="http://schemas.microsoft.com/office/drawing/2014/main" id="{4C990EC1-8C96-8842-992F-72F6B4D52F4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CE01BFD-51A6-338C-E91B-E6B233FB0C2C}"/>
              </a:ext>
            </a:extLst>
          </p:cNvPr>
          <p:cNvSpPr txBox="1">
            <a:spLocks/>
          </p:cNvSpPr>
          <p:nvPr/>
        </p:nvSpPr>
        <p:spPr>
          <a:xfrm>
            <a:off x="0" y="1"/>
            <a:ext cx="4579200" cy="104461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Seeing me pale with fear, he recovered</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his colour. He stood, as if listening intently,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for the air was too dark and foggy to see far.</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F8581C65-85F0-EC00-04FB-170FFB7E00BB}"/>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4023086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1C3A-769D-B242-81BA-AA31D2AC5F75}"/>
              </a:ext>
            </a:extLst>
          </p:cNvPr>
          <p:cNvSpPr>
            <a:spLocks noGrp="1"/>
          </p:cNvSpPr>
          <p:nvPr>
            <p:ph type="title"/>
          </p:nvPr>
        </p:nvSpPr>
        <p:spPr/>
        <p:txBody>
          <a:bodyPr/>
          <a:lstStyle/>
          <a:p>
            <a:pPr marR="21210"/>
            <a:r>
              <a:rPr lang="en-GB" b="1" i="0" u="none" strike="noStrike" baseline="0">
                <a:latin typeface="Cambria" panose="02040503050406030204" pitchFamily="18" charset="0"/>
              </a:rPr>
              <a:t>Nacqui </a:t>
            </a:r>
            <a:r>
              <a:rPr lang="en-GB" b="1" i="1" u="none" strike="noStrike" baseline="0">
                <a:latin typeface="Cambria" panose="02040503050406030204" pitchFamily="18" charset="0"/>
              </a:rPr>
              <a:t>sub Iulio</a:t>
            </a:r>
            <a:r>
              <a:rPr lang="en-GB" b="1" i="0" u="none" strike="noStrike" baseline="0">
                <a:latin typeface="Cambria" panose="02040503050406030204" pitchFamily="18" charset="0"/>
              </a:rPr>
              <a:t>, ancor che fosse tardi,</a:t>
            </a:r>
            <a:br>
              <a:rPr lang="en-GB" b="1" i="0" u="none" strike="noStrike" baseline="0">
                <a:latin typeface="Cambria" panose="02040503050406030204" pitchFamily="18" charset="0"/>
              </a:rPr>
            </a:br>
            <a:r>
              <a:rPr lang="en-GB" b="1" i="0" u="none" strike="noStrike" baseline="0">
                <a:latin typeface="Cambria" panose="02040503050406030204" pitchFamily="18" charset="0"/>
              </a:rPr>
              <a:t>e vissi a Roma sotto ’l buono Augusto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nel tempo de li dèi falsi e bugiardi.</a:t>
            </a:r>
            <a:br>
              <a:rPr lang="en-GB" b="1" i="0" u="none" strike="noStrike" baseline="0">
                <a:latin typeface="Cambria" panose="02040503050406030204" pitchFamily="18" charset="0"/>
              </a:rPr>
            </a:br>
            <a:r>
              <a:rPr lang="en-GB" b="1" i="0" u="none" strike="noStrike" baseline="0">
                <a:latin typeface="Cambria" panose="02040503050406030204" pitchFamily="18" charset="0"/>
              </a:rPr>
              <a:t>   Poeta fui, e cantai di quel giusto</a:t>
            </a:r>
            <a:br>
              <a:rPr lang="en-GB" b="1" i="0" u="none" strike="noStrike" baseline="0">
                <a:latin typeface="Cambria" panose="02040503050406030204" pitchFamily="18" charset="0"/>
              </a:rPr>
            </a:br>
            <a:r>
              <a:rPr lang="en-GB" b="1" i="0" u="none" strike="noStrike" baseline="0">
                <a:latin typeface="Cambria" panose="02040503050406030204" pitchFamily="18" charset="0"/>
              </a:rPr>
              <a:t>figliuol d’Anchise che venne di Troia,</a:t>
            </a:r>
            <a:br>
              <a:rPr lang="en-GB" b="1" i="0" u="none" strike="noStrike" baseline="0">
                <a:latin typeface="Cambria" panose="02040503050406030204" pitchFamily="18" charset="0"/>
              </a:rPr>
            </a:br>
            <a:r>
              <a:rPr lang="en-GB" b="1" i="0" u="none" strike="noStrike" baseline="0">
                <a:latin typeface="Cambria" panose="02040503050406030204" pitchFamily="18" charset="0"/>
              </a:rPr>
              <a:t>poi che ’l superbo Ilïón fu combusto.</a:t>
            </a:r>
          </a:p>
        </p:txBody>
      </p:sp>
      <p:sp>
        <p:nvSpPr>
          <p:cNvPr id="3" name="Text Placeholder 2">
            <a:extLst>
              <a:ext uri="{FF2B5EF4-FFF2-40B4-BE49-F238E27FC236}">
                <a16:creationId xmlns:a16="http://schemas.microsoft.com/office/drawing/2014/main" id="{74865917-A806-6F47-8075-55B19212622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80EE2C7-39D7-EFCC-F919-4F43D9BAD5A1}"/>
              </a:ext>
            </a:extLst>
          </p:cNvPr>
          <p:cNvSpPr txBox="1">
            <a:spLocks/>
          </p:cNvSpPr>
          <p:nvPr/>
        </p:nvSpPr>
        <p:spPr>
          <a:xfrm>
            <a:off x="-7200" y="1"/>
            <a:ext cx="4579200" cy="98298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Born under Julius, I lived under Augustus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in the time of the false and lying gods.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was a poet, and sang of Aeneas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who came from Troy after it was burned.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EFE08DD4-6B0B-ADF4-6339-0AED08BE7FC8}"/>
              </a:ext>
            </a:extLst>
          </p:cNvPr>
          <p:cNvPicPr>
            <a:picLocks noChangeAspect="1"/>
          </p:cNvPicPr>
          <p:nvPr/>
        </p:nvPicPr>
        <p:blipFill rotWithShape="1">
          <a:blip r:embed="rId2"/>
          <a:srcRect r="16857" b="5723"/>
          <a:stretch/>
        </p:blipFill>
        <p:spPr>
          <a:xfrm>
            <a:off x="7406640" y="0"/>
            <a:ext cx="1737360" cy="2870824"/>
          </a:xfrm>
          <a:prstGeom prst="rect">
            <a:avLst/>
          </a:prstGeom>
        </p:spPr>
      </p:pic>
    </p:spTree>
    <p:extLst>
      <p:ext uri="{BB962C8B-B14F-4D97-AF65-F5344CB8AC3E}">
        <p14:creationId xmlns:p14="http://schemas.microsoft.com/office/powerpoint/2010/main" val="5258961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B0EC0-D4A4-A14B-987D-E13EBE6A0E95}"/>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Pur</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noi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converrà</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vincer</a:t>
            </a:r>
            <a:r>
              <a:rPr lang="en-GB" b="1" i="0" u="none" strike="noStrike" baseline="0" dirty="0">
                <a:latin typeface="Cambria" panose="02040503050406030204" pitchFamily="18" charset="0"/>
              </a:rPr>
              <a:t> la </a:t>
            </a:r>
            <a:r>
              <a:rPr lang="en-GB" b="1" i="0" u="none" strike="noStrike" baseline="0" dirty="0" err="1">
                <a:latin typeface="Cambria" panose="02040503050406030204" pitchFamily="18" charset="0"/>
              </a:rPr>
              <a:t>punga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            se non...     Tal ne </a:t>
            </a:r>
            <a:r>
              <a:rPr lang="en-GB" b="1" i="0" u="none" strike="noStrike" baseline="0" dirty="0" err="1">
                <a:latin typeface="Cambria" panose="02040503050406030204" pitchFamily="18" charset="0"/>
              </a:rPr>
              <a:t>s’offerse</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Oh </a:t>
            </a:r>
            <a:r>
              <a:rPr lang="en-GB" b="1" i="0" u="none" strike="noStrike" baseline="0" dirty="0" err="1">
                <a:latin typeface="Cambria" panose="02040503050406030204" pitchFamily="18" charset="0"/>
              </a:rPr>
              <a:t>quanto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tarda</a:t>
            </a:r>
            <a:r>
              <a:rPr lang="en-GB" b="1" i="0" u="none" strike="noStrike" baseline="0" dirty="0">
                <a:latin typeface="Cambria" panose="02040503050406030204" pitchFamily="18" charset="0"/>
              </a:rPr>
              <a:t> a me </a:t>
            </a:r>
            <a:r>
              <a:rPr lang="en-GB" b="1" i="0" u="none" strike="noStrike" baseline="0" dirty="0" err="1">
                <a:latin typeface="Cambria" panose="02040503050406030204" pitchFamily="18" charset="0"/>
              </a:rPr>
              <a:t>ch’altri</a:t>
            </a:r>
            <a:r>
              <a:rPr lang="en-GB" b="1" i="0" u="none" strike="noStrike" baseline="0" dirty="0">
                <a:latin typeface="Cambria" panose="02040503050406030204" pitchFamily="18" charset="0"/>
              </a:rPr>
              <a:t> qui </a:t>
            </a:r>
            <a:r>
              <a:rPr lang="en-GB" b="1" i="0" u="none" strike="noStrike" baseline="0" dirty="0" err="1">
                <a:latin typeface="Cambria" panose="02040503050406030204" pitchFamily="18" charset="0"/>
              </a:rPr>
              <a:t>giunga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26E11335-6E40-1D45-97F1-167513FA3138}"/>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6603826-FE65-48EC-AE0F-A850F90EED3F}"/>
              </a:ext>
            </a:extLst>
          </p:cNvPr>
          <p:cNvSpPr txBox="1">
            <a:spLocks/>
          </p:cNvSpPr>
          <p:nvPr/>
        </p:nvSpPr>
        <p:spPr>
          <a:xfrm>
            <a:off x="0" y="1"/>
            <a:ext cx="4579200" cy="105940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We must win this fight. If not…</a:t>
            </a:r>
            <a:b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Such help was offered</a:t>
            </a:r>
            <a:r>
              <a:rPr lang="en-GB" dirty="0">
                <a:solidFill>
                  <a:srgbClr val="000000"/>
                </a:solidFill>
              </a:rPr>
              <a:t>…</a:t>
            </a:r>
            <a: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 But how long it seems</a:t>
            </a:r>
            <a:b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GB"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till it arrives!</a:t>
            </a:r>
            <a:endParaRPr kumimoji="0" lang="en-GB"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floor, doll&#10;&#10;Description automatically generated">
            <a:extLst>
              <a:ext uri="{FF2B5EF4-FFF2-40B4-BE49-F238E27FC236}">
                <a16:creationId xmlns:a16="http://schemas.microsoft.com/office/drawing/2014/main" id="{3229A7D2-0A00-9DE6-1E43-487064503845}"/>
              </a:ext>
            </a:extLst>
          </p:cNvPr>
          <p:cNvPicPr>
            <a:picLocks noChangeAspect="1"/>
          </p:cNvPicPr>
          <p:nvPr/>
        </p:nvPicPr>
        <p:blipFill rotWithShape="1">
          <a:blip r:embed="rId2"/>
          <a:srcRect r="16857" b="5723"/>
          <a:stretch/>
        </p:blipFill>
        <p:spPr>
          <a:xfrm>
            <a:off x="7345016" y="0"/>
            <a:ext cx="1798983" cy="3150704"/>
          </a:xfrm>
          <a:prstGeom prst="rect">
            <a:avLst/>
          </a:prstGeom>
        </p:spPr>
      </p:pic>
    </p:spTree>
    <p:extLst>
      <p:ext uri="{BB962C8B-B14F-4D97-AF65-F5344CB8AC3E}">
        <p14:creationId xmlns:p14="http://schemas.microsoft.com/office/powerpoint/2010/main" val="16153635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F1E2A-122B-F74F-8DAF-D41B45BC0B77}"/>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I’ vidi ben sì com’ ei ricoperse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lo cominciar con l’altro che poi venne,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fur parole a le prime diverse;</a:t>
            </a:r>
            <a:br>
              <a:rPr lang="en-GB" b="1" i="0" u="none" strike="noStrike" baseline="0">
                <a:latin typeface="Cambria" panose="02040503050406030204" pitchFamily="18" charset="0"/>
              </a:rPr>
            </a:br>
            <a:r>
              <a:rPr lang="en-GB" b="1" i="0" u="none" strike="noStrike" baseline="0">
                <a:latin typeface="Cambria" panose="02040503050406030204" pitchFamily="18" charset="0"/>
              </a:rPr>
              <a:t>ma nondimen paura il suo dir dienne,</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perch’ io traeva la parola tronca</a:t>
            </a:r>
            <a:br>
              <a:rPr lang="en-GB" b="1" i="0" u="none" strike="noStrike" baseline="0">
                <a:latin typeface="Cambria" panose="02040503050406030204" pitchFamily="18" charset="0"/>
              </a:rPr>
            </a:br>
            <a:r>
              <a:rPr lang="en-GB" b="1" i="0" u="none" strike="noStrike" baseline="0">
                <a:latin typeface="Cambria" panose="02040503050406030204" pitchFamily="18" charset="0"/>
              </a:rPr>
              <a:t>forse a peggior sentenzia che non tenne.</a:t>
            </a:r>
          </a:p>
        </p:txBody>
      </p:sp>
      <p:sp>
        <p:nvSpPr>
          <p:cNvPr id="3" name="Text Placeholder 2">
            <a:extLst>
              <a:ext uri="{FF2B5EF4-FFF2-40B4-BE49-F238E27FC236}">
                <a16:creationId xmlns:a16="http://schemas.microsoft.com/office/drawing/2014/main" id="{4A649A1F-4BAE-5248-909C-BEE66515A97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AE83DF8-FB3B-FA89-1A12-4E9D4D3C09E5}"/>
              </a:ext>
            </a:extLst>
          </p:cNvPr>
          <p:cNvSpPr txBox="1">
            <a:spLocks/>
          </p:cNvSpPr>
          <p:nvPr/>
        </p:nvSpPr>
        <p:spPr>
          <a:xfrm>
            <a:off x="0" y="0"/>
            <a:ext cx="4579200" cy="1219199"/>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saw he had changed what he started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say; but I was fearful, perhaps finding</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 worse meaning in his faltering speech</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than he intended.</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ground, old&#10;&#10;Description automatically generated">
            <a:extLst>
              <a:ext uri="{FF2B5EF4-FFF2-40B4-BE49-F238E27FC236}">
                <a16:creationId xmlns:a16="http://schemas.microsoft.com/office/drawing/2014/main" id="{98F835DB-4BB1-EEC9-CF31-3D8F9E3B9045}"/>
              </a:ext>
            </a:extLst>
          </p:cNvPr>
          <p:cNvPicPr>
            <a:picLocks noChangeAspect="1"/>
          </p:cNvPicPr>
          <p:nvPr/>
        </p:nvPicPr>
        <p:blipFill rotWithShape="1">
          <a:blip r:embed="rId2"/>
          <a:srcRect t="4313"/>
          <a:stretch/>
        </p:blipFill>
        <p:spPr>
          <a:xfrm flipH="1">
            <a:off x="7394713" y="0"/>
            <a:ext cx="1749287" cy="3528391"/>
          </a:xfrm>
          <a:prstGeom prst="rect">
            <a:avLst/>
          </a:prstGeom>
        </p:spPr>
      </p:pic>
    </p:spTree>
    <p:extLst>
      <p:ext uri="{BB962C8B-B14F-4D97-AF65-F5344CB8AC3E}">
        <p14:creationId xmlns:p14="http://schemas.microsoft.com/office/powerpoint/2010/main" val="15507528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3D0D0-45C5-924D-B06B-9608551554B3}"/>
              </a:ext>
            </a:extLst>
          </p:cNvPr>
          <p:cNvSpPr>
            <a:spLocks noGrp="1"/>
          </p:cNvSpPr>
          <p:nvPr>
            <p:ph type="title"/>
          </p:nvPr>
        </p:nvSpPr>
        <p:spPr/>
        <p:txBody>
          <a:bodyPr/>
          <a:lstStyle/>
          <a:p>
            <a:pPr marR="21210"/>
            <a:r>
              <a:rPr lang="en-GB" b="1" i="0" u="none" strike="noStrike" baseline="0">
                <a:latin typeface="Cambria" panose="02040503050406030204" pitchFamily="18" charset="0"/>
              </a:rPr>
              <a:t>PROTAGONISTA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In questo fondo de la trista conca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discende mai alcun del primo grado,</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sol per pena ha la speranza cionca? </a:t>
            </a:r>
          </a:p>
        </p:txBody>
      </p:sp>
      <p:sp>
        <p:nvSpPr>
          <p:cNvPr id="3" name="Text Placeholder 2">
            <a:extLst>
              <a:ext uri="{FF2B5EF4-FFF2-40B4-BE49-F238E27FC236}">
                <a16:creationId xmlns:a16="http://schemas.microsoft.com/office/drawing/2014/main" id="{43B508F3-3CB6-2B48-A8ED-F97FC3AF31B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28F5FBFB-03E9-755B-8296-3767306F92C3}"/>
              </a:ext>
            </a:extLst>
          </p:cNvPr>
          <p:cNvSpPr txBox="1">
            <a:spLocks/>
          </p:cNvSpPr>
          <p:nvPr/>
        </p:nvSpPr>
        <p:spPr>
          <a:xfrm>
            <a:off x="0" y="1"/>
            <a:ext cx="4579200" cy="1078906"/>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PROTAGONIST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Does anyone come down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this dreadful pit from that first circle,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where the only punishment is loss of hope?</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F3CFB79C-2933-FDFE-37C6-F9D87C5F5789}"/>
              </a:ext>
            </a:extLst>
          </p:cNvPr>
          <p:cNvPicPr>
            <a:picLocks noChangeAspect="1"/>
          </p:cNvPicPr>
          <p:nvPr/>
        </p:nvPicPr>
        <p:blipFill rotWithShape="1">
          <a:blip r:embed="rId2"/>
          <a:srcRect l="7270" t="10666"/>
          <a:stretch/>
        </p:blipFill>
        <p:spPr>
          <a:xfrm>
            <a:off x="6423921" y="1"/>
            <a:ext cx="2720078" cy="3677478"/>
          </a:xfrm>
          <a:prstGeom prst="rect">
            <a:avLst/>
          </a:prstGeom>
        </p:spPr>
      </p:pic>
    </p:spTree>
    <p:extLst>
      <p:ext uri="{BB962C8B-B14F-4D97-AF65-F5344CB8AC3E}">
        <p14:creationId xmlns:p14="http://schemas.microsoft.com/office/powerpoint/2010/main" val="387102718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9E830-321A-B841-B954-13CEF5DF4590}"/>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Di </a:t>
            </a:r>
            <a:r>
              <a:rPr lang="en-GB" b="1" i="0" u="none" strike="noStrike" baseline="0" dirty="0" err="1">
                <a:latin typeface="Cambria" panose="02040503050406030204" pitchFamily="18" charset="0"/>
              </a:rPr>
              <a:t>rado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incontra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noi</a:t>
            </a:r>
            <a:r>
              <a:rPr lang="en-GB" b="1" i="0" u="none" strike="noStrike" baseline="0" dirty="0">
                <a:latin typeface="Cambria" panose="02040503050406030204" pitchFamily="18" charset="0"/>
              </a:rPr>
              <a:t>	</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faccia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cammino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alcun</a:t>
            </a:r>
            <a:r>
              <a:rPr lang="en-GB" b="1" i="0" u="none" strike="noStrike" baseline="0" dirty="0">
                <a:latin typeface="Cambria" panose="02040503050406030204" pitchFamily="18" charset="0"/>
              </a:rPr>
              <a:t> per </a:t>
            </a:r>
            <a:r>
              <a:rPr lang="en-GB" b="1" i="0" u="none" strike="noStrike" baseline="0" dirty="0" err="1">
                <a:latin typeface="Cambria" panose="02040503050406030204" pitchFamily="18" charset="0"/>
              </a:rPr>
              <a:t>qual</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io</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vado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Ver</a:t>
            </a:r>
            <a:r>
              <a:rPr lang="en-GB" b="1" i="0" u="none" strike="noStrike" baseline="0" dirty="0">
                <a:latin typeface="Cambria" panose="02040503050406030204" pitchFamily="18" charset="0"/>
              </a:rPr>
              <a:t> è </a:t>
            </a:r>
            <a:r>
              <a:rPr lang="en-GB" b="1" i="0" u="none" strike="noStrike" baseline="0" dirty="0" err="1">
                <a:latin typeface="Cambria" panose="02040503050406030204" pitchFamily="18" charset="0"/>
              </a:rPr>
              <a:t>ch’altra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fïata</a:t>
            </a:r>
            <a:r>
              <a:rPr lang="en-GB" b="1" i="0" u="none" strike="noStrike" baseline="0" dirty="0">
                <a:latin typeface="Cambria" panose="02040503050406030204" pitchFamily="18" charset="0"/>
              </a:rPr>
              <a:t> qua </a:t>
            </a:r>
            <a:r>
              <a:rPr lang="en-GB" b="1" i="0" u="none" strike="noStrike" baseline="0" dirty="0" err="1">
                <a:latin typeface="Cambria" panose="02040503050406030204" pitchFamily="18" charset="0"/>
              </a:rPr>
              <a:t>giù</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fui</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congiurato</a:t>
            </a:r>
            <a:r>
              <a:rPr lang="en-GB" b="1" i="0" u="none" strike="noStrike" baseline="0" dirty="0">
                <a:latin typeface="Cambria" panose="02040503050406030204" pitchFamily="18" charset="0"/>
              </a:rPr>
              <a:t> da </a:t>
            </a:r>
            <a:r>
              <a:rPr lang="en-GB" b="1" i="0" u="none" strike="noStrike" baseline="0" dirty="0" err="1">
                <a:latin typeface="Cambria" panose="02040503050406030204" pitchFamily="18" charset="0"/>
              </a:rPr>
              <a:t>quella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Eritón</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cruda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richiamava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l’ombre</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corpi</a:t>
            </a:r>
            <a:r>
              <a:rPr lang="en-GB" b="1" i="0" u="none" strike="noStrike" baseline="0" dirty="0">
                <a:latin typeface="Cambria" panose="02040503050406030204" pitchFamily="18" charset="0"/>
              </a:rPr>
              <a:t> sui.</a:t>
            </a:r>
          </a:p>
        </p:txBody>
      </p:sp>
      <p:sp>
        <p:nvSpPr>
          <p:cNvPr id="3" name="Text Placeholder 2">
            <a:extLst>
              <a:ext uri="{FF2B5EF4-FFF2-40B4-BE49-F238E27FC236}">
                <a16:creationId xmlns:a16="http://schemas.microsoft.com/office/drawing/2014/main" id="{2528D6A8-2CDA-CE48-97DB-47049C950F6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3D25FE0A-3E40-3194-6367-066AE846A562}"/>
              </a:ext>
            </a:extLst>
          </p:cNvPr>
          <p:cNvSpPr txBox="1">
            <a:spLocks/>
          </p:cNvSpPr>
          <p:nvPr/>
        </p:nvSpPr>
        <p:spPr>
          <a:xfrm>
            <a:off x="0" y="1"/>
            <a:ext cx="4697506" cy="106568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Rarely does one of us make this journey.</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But I came once before, conjured by cruel </a:t>
            </a:r>
            <a:r>
              <a:rPr kumimoji="0" lang="en-US" sz="1500" b="1" i="0" u="none" strike="noStrike" kern="1200" cap="none" spc="0" normalizeH="0" baseline="0" noProof="0" dirty="0" err="1">
                <a:ln>
                  <a:noFill/>
                </a:ln>
                <a:solidFill>
                  <a:srgbClr val="000000"/>
                </a:solidFill>
                <a:effectLst/>
                <a:uLnTx/>
                <a:uFillTx/>
                <a:latin typeface="Cambria" panose="02040503050406030204" pitchFamily="18" charset="0"/>
                <a:ea typeface="+mj-ea"/>
                <a:cs typeface="+mj-cs"/>
              </a:rPr>
              <a:t>Erichtho</a:t>
            </a: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who summoned shades back to their bodies.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62EE7497-DA17-3CCD-1F47-9C5997BF36CA}"/>
              </a:ext>
            </a:extLst>
          </p:cNvPr>
          <p:cNvPicPr>
            <a:picLocks noChangeAspect="1"/>
          </p:cNvPicPr>
          <p:nvPr/>
        </p:nvPicPr>
        <p:blipFill rotWithShape="1">
          <a:blip r:embed="rId2"/>
          <a:srcRect l="7270" t="10666"/>
          <a:stretch/>
        </p:blipFill>
        <p:spPr>
          <a:xfrm>
            <a:off x="6423921" y="1"/>
            <a:ext cx="2720078" cy="3677478"/>
          </a:xfrm>
          <a:prstGeom prst="rect">
            <a:avLst/>
          </a:prstGeom>
        </p:spPr>
      </p:pic>
    </p:spTree>
    <p:extLst>
      <p:ext uri="{BB962C8B-B14F-4D97-AF65-F5344CB8AC3E}">
        <p14:creationId xmlns:p14="http://schemas.microsoft.com/office/powerpoint/2010/main" val="29901453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313FB-B516-9A48-A630-E70C3478B5F2}"/>
              </a:ext>
            </a:extLst>
          </p:cNvPr>
          <p:cNvSpPr>
            <a:spLocks noGrp="1"/>
          </p:cNvSpPr>
          <p:nvPr>
            <p:ph type="title"/>
          </p:nvPr>
        </p:nvSpPr>
        <p:spPr/>
        <p:txBody>
          <a:bodyPr/>
          <a:lstStyle/>
          <a:p>
            <a:pPr marR="21210"/>
            <a:r>
              <a:rPr lang="en-GB" b="1" i="0" u="none" strike="noStrike" baseline="0">
                <a:latin typeface="Cambria" panose="02040503050406030204" pitchFamily="18" charset="0"/>
              </a:rPr>
              <a:t>Di poco era di me la carne nuda,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ch’ella mi fece intrar dentr’ a quel muro,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per trarne un spirto del cerchio di Giuda.</a:t>
            </a:r>
            <a:br>
              <a:rPr lang="en-GB" b="1" i="0" u="none" strike="noStrike" baseline="0">
                <a:latin typeface="Cambria" panose="02040503050406030204" pitchFamily="18" charset="0"/>
              </a:rPr>
            </a:br>
            <a:r>
              <a:rPr lang="en-GB" b="1" i="0" u="none" strike="noStrike" baseline="0">
                <a:latin typeface="Cambria" panose="02040503050406030204" pitchFamily="18" charset="0"/>
              </a:rPr>
              <a:t>Quell’ è ’l più basso loco e ’l più oscuro,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 più lontan dal ciel che tutto gira:</a:t>
            </a:r>
            <a:br>
              <a:rPr lang="en-GB" b="1" i="0" u="none" strike="noStrike" baseline="0">
                <a:latin typeface="Cambria" panose="02040503050406030204" pitchFamily="18" charset="0"/>
              </a:rPr>
            </a:br>
            <a:r>
              <a:rPr lang="en-GB" b="1" i="0" u="none" strike="noStrike" baseline="0">
                <a:latin typeface="Cambria" panose="02040503050406030204" pitchFamily="18" charset="0"/>
              </a:rPr>
              <a:t>ben so ’l cammin; però ti fa sicuro.</a:t>
            </a:r>
          </a:p>
        </p:txBody>
      </p:sp>
      <p:sp>
        <p:nvSpPr>
          <p:cNvPr id="3" name="Text Placeholder 2">
            <a:extLst>
              <a:ext uri="{FF2B5EF4-FFF2-40B4-BE49-F238E27FC236}">
                <a16:creationId xmlns:a16="http://schemas.microsoft.com/office/drawing/2014/main" id="{3D0B6C62-D74C-5141-B45C-8ECD0A4A506D}"/>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8EFADDE-9240-0279-33F1-E7C6F6DAD6F7}"/>
              </a:ext>
            </a:extLst>
          </p:cNvPr>
          <p:cNvSpPr txBox="1">
            <a:spLocks/>
          </p:cNvSpPr>
          <p:nvPr/>
        </p:nvSpPr>
        <p:spPr>
          <a:xfrm>
            <a:off x="0" y="1"/>
            <a:ext cx="4579200" cy="1062548"/>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had not long left my body when she forced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to fetch a soul from Judas’s circle,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the deepest, darkest place, furthest from Heaven.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 know the way. Take heart.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5B55B270-1C67-DC06-15FF-0F2CB50FE561}"/>
              </a:ext>
            </a:extLst>
          </p:cNvPr>
          <p:cNvPicPr>
            <a:picLocks noChangeAspect="1"/>
          </p:cNvPicPr>
          <p:nvPr/>
        </p:nvPicPr>
        <p:blipFill rotWithShape="1">
          <a:blip r:embed="rId2"/>
          <a:srcRect l="7270" t="10666"/>
          <a:stretch/>
        </p:blipFill>
        <p:spPr>
          <a:xfrm>
            <a:off x="6423921" y="1"/>
            <a:ext cx="2720078" cy="3677478"/>
          </a:xfrm>
          <a:prstGeom prst="rect">
            <a:avLst/>
          </a:prstGeom>
        </p:spPr>
      </p:pic>
    </p:spTree>
    <p:extLst>
      <p:ext uri="{BB962C8B-B14F-4D97-AF65-F5344CB8AC3E}">
        <p14:creationId xmlns:p14="http://schemas.microsoft.com/office/powerpoint/2010/main" val="29172823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F7BCB-52AF-144A-83BD-7AC1E811078C}"/>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4 </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dirty="0">
                <a:latin typeface="Palatino Linotype" panose="02040502050505030304" pitchFamily="18" charset="0"/>
              </a:rPr>
              <a:t>B</a:t>
            </a:r>
            <a:r>
              <a:rPr lang="en-GB" sz="2400" b="1" i="1" u="none" strike="noStrike" baseline="0" dirty="0">
                <a:latin typeface="Palatino Linotype" panose="02040502050505030304" pitchFamily="18" charset="0"/>
              </a:rPr>
              <a:t>efore Dawn</a:t>
            </a:r>
          </a:p>
        </p:txBody>
      </p:sp>
      <p:sp>
        <p:nvSpPr>
          <p:cNvPr id="3" name="Text Placeholder 2">
            <a:extLst>
              <a:ext uri="{FF2B5EF4-FFF2-40B4-BE49-F238E27FC236}">
                <a16:creationId xmlns:a16="http://schemas.microsoft.com/office/drawing/2014/main" id="{8F3F79C8-5053-4241-A3DD-23F95A20C9DC}"/>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46762726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E478C-E521-234C-8E96-04F27E1B5811}"/>
              </a:ext>
            </a:extLst>
          </p:cNvPr>
          <p:cNvSpPr>
            <a:spLocks noGrp="1"/>
          </p:cNvSpPr>
          <p:nvPr>
            <p:ph type="title"/>
          </p:nvPr>
        </p:nvSpPr>
        <p:spPr/>
        <p:txBody>
          <a:bodyPr/>
          <a:lstStyle/>
          <a:p>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and Virgil find themselves on the bank of Phlegethon, the ‘river of blood’ which forms the outer rim of the seventh Circle of Hell. </a:t>
            </a:r>
          </a:p>
        </p:txBody>
      </p:sp>
      <p:sp>
        <p:nvSpPr>
          <p:cNvPr id="3" name="Text Placeholder 2">
            <a:extLst>
              <a:ext uri="{FF2B5EF4-FFF2-40B4-BE49-F238E27FC236}">
                <a16:creationId xmlns:a16="http://schemas.microsoft.com/office/drawing/2014/main" id="{9B477C89-6EBE-7B4B-BE98-4F6EDB50B442}"/>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ECA23E23-5205-3D29-A32A-4D5D83B9B3F1}"/>
              </a:ext>
            </a:extLst>
          </p:cNvPr>
          <p:cNvPicPr>
            <a:picLocks noChangeAspect="1"/>
          </p:cNvPicPr>
          <p:nvPr/>
        </p:nvPicPr>
        <p:blipFill rotWithShape="1">
          <a:blip r:embed="rId2"/>
          <a:srcRect t="1233"/>
          <a:stretch/>
        </p:blipFill>
        <p:spPr>
          <a:xfrm>
            <a:off x="6339890" y="0"/>
            <a:ext cx="2804110" cy="2414016"/>
          </a:xfrm>
          <a:prstGeom prst="rect">
            <a:avLst/>
          </a:prstGeom>
        </p:spPr>
      </p:pic>
      <p:cxnSp>
        <p:nvCxnSpPr>
          <p:cNvPr id="5" name="Straight Connector 4">
            <a:extLst>
              <a:ext uri="{FF2B5EF4-FFF2-40B4-BE49-F238E27FC236}">
                <a16:creationId xmlns:a16="http://schemas.microsoft.com/office/drawing/2014/main" id="{A1B6D08D-953E-34B6-C044-C57F2A6C29AA}"/>
              </a:ext>
            </a:extLst>
          </p:cNvPr>
          <p:cNvCxnSpPr>
            <a:cxnSpLocks/>
          </p:cNvCxnSpPr>
          <p:nvPr/>
        </p:nvCxnSpPr>
        <p:spPr>
          <a:xfrm>
            <a:off x="6285026" y="0"/>
            <a:ext cx="0" cy="126693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825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E26A3-9138-F146-8051-D70EFAF2137B}"/>
              </a:ext>
            </a:extLst>
          </p:cNvPr>
          <p:cNvSpPr>
            <a:spLocks noGrp="1"/>
          </p:cNvSpPr>
          <p:nvPr>
            <p:ph type="title"/>
          </p:nvPr>
        </p:nvSpPr>
        <p:spPr/>
        <p:txBody>
          <a:bodyPr/>
          <a:lstStyle/>
          <a:p>
            <a:r>
              <a:rPr lang="en-GB" b="1" i="1" u="none" strike="noStrike" baseline="0" dirty="0">
                <a:latin typeface="Palatino Linotype" panose="02040502050505030304" pitchFamily="18" charset="0"/>
              </a:rPr>
              <a:t>Its menacing guardians are Centaurs.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dirty="0">
                <a:latin typeface="Palatino Linotype" panose="02040502050505030304" pitchFamily="18" charset="0"/>
              </a:rPr>
              <a:t>F</a:t>
            </a:r>
            <a:r>
              <a:rPr lang="en-GB" b="1" i="1" u="none" strike="noStrike" baseline="0" dirty="0">
                <a:latin typeface="Palatino Linotype" panose="02040502050505030304" pitchFamily="18" charset="0"/>
              </a:rPr>
              <a:t>igures from pagan mythology are dealt with firmly by the pagan poet, </a:t>
            </a: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who shows himself to be a ‘good leader’, possessing divine authority.</a:t>
            </a:r>
          </a:p>
        </p:txBody>
      </p:sp>
      <p:sp>
        <p:nvSpPr>
          <p:cNvPr id="3" name="Text Placeholder 2">
            <a:extLst>
              <a:ext uri="{FF2B5EF4-FFF2-40B4-BE49-F238E27FC236}">
                <a16:creationId xmlns:a16="http://schemas.microsoft.com/office/drawing/2014/main" id="{D89A9999-0878-FC45-91FD-134B720F01A5}"/>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5E5CFB02-2D22-3E1A-4286-5E64B03D4106}"/>
              </a:ext>
            </a:extLst>
          </p:cNvPr>
          <p:cNvPicPr>
            <a:picLocks noChangeAspect="1"/>
          </p:cNvPicPr>
          <p:nvPr/>
        </p:nvPicPr>
        <p:blipFill rotWithShape="1">
          <a:blip r:embed="rId2"/>
          <a:srcRect t="1233"/>
          <a:stretch/>
        </p:blipFill>
        <p:spPr>
          <a:xfrm>
            <a:off x="6339890" y="0"/>
            <a:ext cx="2804110" cy="2414016"/>
          </a:xfrm>
          <a:prstGeom prst="rect">
            <a:avLst/>
          </a:prstGeom>
        </p:spPr>
      </p:pic>
      <p:cxnSp>
        <p:nvCxnSpPr>
          <p:cNvPr id="5" name="Straight Connector 4">
            <a:extLst>
              <a:ext uri="{FF2B5EF4-FFF2-40B4-BE49-F238E27FC236}">
                <a16:creationId xmlns:a16="http://schemas.microsoft.com/office/drawing/2014/main" id="{F69F00A6-CA88-6A1D-9EEF-B32CE1655A2A}"/>
              </a:ext>
            </a:extLst>
          </p:cNvPr>
          <p:cNvCxnSpPr>
            <a:cxnSpLocks/>
          </p:cNvCxnSpPr>
          <p:nvPr/>
        </p:nvCxnSpPr>
        <p:spPr>
          <a:xfrm>
            <a:off x="6285026" y="0"/>
            <a:ext cx="0" cy="1266934"/>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923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6D061-3613-B04C-BB83-D45FD8B66D11}"/>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Io vidi un’ampia fossa in arco torta,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quella che tutto ’l piano abbraccia,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secondo ch’avea detto la mia scorta;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tra ’l piè de la ripa ed essa, in traccia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corrien centauri, armati di saette,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come solien nel mondo andare a caccia.</a:t>
            </a:r>
          </a:p>
        </p:txBody>
      </p:sp>
      <p:sp>
        <p:nvSpPr>
          <p:cNvPr id="3" name="Text Placeholder 2">
            <a:extLst>
              <a:ext uri="{FF2B5EF4-FFF2-40B4-BE49-F238E27FC236}">
                <a16:creationId xmlns:a16="http://schemas.microsoft.com/office/drawing/2014/main" id="{EA317901-E8BE-4C49-BED4-83E634B7841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CA2961B-6D5E-B33C-DD4F-04D3F08A59A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I saw a broad moat running round the circle,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as my Guide had described, and between moat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and cliff galloped a line of centaurs,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armed with arrows, as for hunting.</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CFB0F9ED-37A5-DA39-036A-733327C7469F}"/>
              </a:ext>
            </a:extLst>
          </p:cNvPr>
          <p:cNvPicPr>
            <a:picLocks noChangeAspect="1"/>
          </p:cNvPicPr>
          <p:nvPr/>
        </p:nvPicPr>
        <p:blipFill>
          <a:blip r:embed="rId2"/>
          <a:stretch>
            <a:fillRect/>
          </a:stretch>
        </p:blipFill>
        <p:spPr>
          <a:xfrm>
            <a:off x="7539505" y="1"/>
            <a:ext cx="1604494" cy="2454964"/>
          </a:xfrm>
          <a:prstGeom prst="rect">
            <a:avLst/>
          </a:prstGeom>
        </p:spPr>
      </p:pic>
    </p:spTree>
    <p:extLst>
      <p:ext uri="{BB962C8B-B14F-4D97-AF65-F5344CB8AC3E}">
        <p14:creationId xmlns:p14="http://schemas.microsoft.com/office/powerpoint/2010/main" val="7738838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6F5C0-CA08-0D49-8287-96336749F404}"/>
              </a:ext>
            </a:extLst>
          </p:cNvPr>
          <p:cNvSpPr>
            <a:spLocks noGrp="1"/>
          </p:cNvSpPr>
          <p:nvPr>
            <p:ph type="title"/>
          </p:nvPr>
        </p:nvSpPr>
        <p:spPr/>
        <p:txBody>
          <a:bodyPr/>
          <a:lstStyle/>
          <a:p>
            <a:pPr marR="21210"/>
            <a:r>
              <a:rPr lang="en-GB" b="1" i="0" u="none" strike="noStrike" baseline="0">
                <a:latin typeface="Cambria" panose="02040503050406030204" pitchFamily="18" charset="0"/>
              </a:rPr>
              <a:t>   Veggendoci calar, ciascun ristette,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de la schiera tre si dipartiro</a:t>
            </a:r>
            <a:br>
              <a:rPr lang="en-GB" b="1" i="0" u="none" strike="noStrike" baseline="0">
                <a:latin typeface="Cambria" panose="02040503050406030204" pitchFamily="18" charset="0"/>
              </a:rPr>
            </a:br>
            <a:r>
              <a:rPr lang="en-GB" b="1" i="0" u="none" strike="noStrike" baseline="0">
                <a:latin typeface="Cambria" panose="02040503050406030204" pitchFamily="18" charset="0"/>
              </a:rPr>
              <a:t>con archi e asticciuole prima elette;</a:t>
            </a:r>
            <a:br>
              <a:rPr lang="en-GB" b="1" i="0" u="none" strike="noStrike" baseline="0">
                <a:latin typeface="Cambria" panose="02040503050406030204" pitchFamily="18" charset="0"/>
              </a:rPr>
            </a:br>
            <a:r>
              <a:rPr lang="en-GB" b="1" i="0" u="none" strike="noStrike" baseline="0">
                <a:latin typeface="Cambria" panose="02040503050406030204" pitchFamily="18" charset="0"/>
              </a:rPr>
              <a:t>e l’un gridò da lungi: </a:t>
            </a:r>
          </a:p>
        </p:txBody>
      </p:sp>
      <p:sp>
        <p:nvSpPr>
          <p:cNvPr id="3" name="Text Placeholder 2">
            <a:extLst>
              <a:ext uri="{FF2B5EF4-FFF2-40B4-BE49-F238E27FC236}">
                <a16:creationId xmlns:a16="http://schemas.microsoft.com/office/drawing/2014/main" id="{534DEF2E-0291-3B4E-9AE9-D10B143CC033}"/>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19C184D8-FF36-AA90-FA05-5201D69CBC5C}"/>
              </a:ext>
            </a:extLst>
          </p:cNvPr>
          <p:cNvSpPr txBox="1">
            <a:spLocks/>
          </p:cNvSpPr>
          <p:nvPr/>
        </p:nvSpPr>
        <p:spPr>
          <a:xfrm>
            <a:off x="0" y="1"/>
            <a:ext cx="4579200" cy="88710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They halted at sight of us. Three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left the troop, and one cried from far off:</a:t>
            </a:r>
            <a:endPar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8892D5E5-D169-1EFB-EFE9-2A269334A006}"/>
              </a:ext>
            </a:extLst>
          </p:cNvPr>
          <p:cNvPicPr>
            <a:picLocks noChangeAspect="1"/>
          </p:cNvPicPr>
          <p:nvPr/>
        </p:nvPicPr>
        <p:blipFill rotWithShape="1">
          <a:blip r:embed="rId2"/>
          <a:srcRect t="6052"/>
          <a:stretch/>
        </p:blipFill>
        <p:spPr>
          <a:xfrm>
            <a:off x="5272024" y="0"/>
            <a:ext cx="3871976" cy="2931293"/>
          </a:xfrm>
          <a:prstGeom prst="rect">
            <a:avLst/>
          </a:prstGeom>
        </p:spPr>
      </p:pic>
    </p:spTree>
    <p:extLst>
      <p:ext uri="{BB962C8B-B14F-4D97-AF65-F5344CB8AC3E}">
        <p14:creationId xmlns:p14="http://schemas.microsoft.com/office/powerpoint/2010/main" val="1092252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7E5B-9476-5145-AD4F-A5C0CB18EABD}"/>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   Ma </a:t>
            </a:r>
            <a:r>
              <a:rPr lang="en-GB" b="1" i="0" u="none" strike="noStrike" baseline="0" dirty="0" err="1">
                <a:latin typeface="Cambria" panose="02040503050406030204" pitchFamily="18" charset="0"/>
              </a:rPr>
              <a:t>tu</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perché</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ritorni</a:t>
            </a:r>
            <a:r>
              <a:rPr lang="en-GB" b="1" i="0" u="none" strike="noStrike" baseline="0" dirty="0">
                <a:latin typeface="Cambria" panose="02040503050406030204" pitchFamily="18" charset="0"/>
              </a:rPr>
              <a:t> a </a:t>
            </a:r>
            <a:r>
              <a:rPr lang="en-GB" b="1" i="0" u="none" strike="noStrike" baseline="0" dirty="0" err="1">
                <a:latin typeface="Cambria" panose="02040503050406030204" pitchFamily="18" charset="0"/>
              </a:rPr>
              <a:t>tanta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noia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perché</a:t>
            </a:r>
            <a:r>
              <a:rPr lang="en-GB" b="1" i="0" u="none" strike="noStrike" baseline="0" dirty="0">
                <a:latin typeface="Cambria" panose="02040503050406030204" pitchFamily="18" charset="0"/>
              </a:rPr>
              <a:t> non </a:t>
            </a:r>
            <a:r>
              <a:rPr lang="en-GB" b="1" i="0" u="none" strike="noStrike" baseline="0" dirty="0" err="1">
                <a:latin typeface="Cambria" panose="02040503050406030204" pitchFamily="18" charset="0"/>
              </a:rPr>
              <a:t>sali</a:t>
            </a:r>
            <a:r>
              <a:rPr lang="en-GB" b="1" i="0" u="none" strike="noStrike" baseline="0" dirty="0">
                <a:latin typeface="Cambria" panose="02040503050406030204" pitchFamily="18" charset="0"/>
              </a:rPr>
              <a:t> il </a:t>
            </a:r>
            <a:r>
              <a:rPr lang="en-GB" b="1" i="0" u="none" strike="noStrike" baseline="0" dirty="0" err="1">
                <a:latin typeface="Cambria" panose="02040503050406030204" pitchFamily="18" charset="0"/>
              </a:rPr>
              <a:t>dilettoso</a:t>
            </a:r>
            <a:r>
              <a:rPr lang="en-GB" b="1" i="0" u="none" strike="noStrike" baseline="0" dirty="0">
                <a:latin typeface="Cambria" panose="02040503050406030204" pitchFamily="18" charset="0"/>
              </a:rPr>
              <a:t> monte</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ch’è</a:t>
            </a:r>
            <a:r>
              <a:rPr lang="en-GB" b="1" i="0" u="none" strike="noStrike" baseline="0" dirty="0">
                <a:latin typeface="Cambria" panose="02040503050406030204" pitchFamily="18" charset="0"/>
              </a:rPr>
              <a:t> principio e </a:t>
            </a:r>
            <a:r>
              <a:rPr lang="en-GB" b="1" i="0" u="none" strike="noStrike" baseline="0" dirty="0" err="1">
                <a:latin typeface="Cambria" panose="02040503050406030204" pitchFamily="18" charset="0"/>
              </a:rPr>
              <a:t>cagion</a:t>
            </a:r>
            <a:r>
              <a:rPr lang="en-GB" b="1" i="0" u="none" strike="noStrike" baseline="0" dirty="0">
                <a:latin typeface="Cambria" panose="02040503050406030204" pitchFamily="18" charset="0"/>
              </a:rPr>
              <a:t> di </a:t>
            </a:r>
            <a:r>
              <a:rPr lang="en-GB" b="1" i="0" u="none" strike="noStrike" baseline="0" dirty="0" err="1">
                <a:latin typeface="Cambria" panose="02040503050406030204" pitchFamily="18" charset="0"/>
              </a:rPr>
              <a:t>tutta</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gioia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4A79349A-0F28-BC4C-AC94-8DE184FDC707}"/>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699F506C-CC83-74DF-F2CB-650475E97EE7}"/>
              </a:ext>
            </a:extLst>
          </p:cNvPr>
          <p:cNvSpPr txBox="1">
            <a:spLocks/>
          </p:cNvSpPr>
          <p:nvPr/>
        </p:nvSpPr>
        <p:spPr>
          <a:xfrm>
            <a:off x="0" y="1"/>
            <a:ext cx="4579200" cy="80010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Why have you come back to this misery?</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Why not climb the lovely mountain</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 origin of all happiness?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floor, doll&#10;&#10;Description automatically generated">
            <a:extLst>
              <a:ext uri="{FF2B5EF4-FFF2-40B4-BE49-F238E27FC236}">
                <a16:creationId xmlns:a16="http://schemas.microsoft.com/office/drawing/2014/main" id="{D2C13651-7B0F-3BAF-C609-68392339E6D9}"/>
              </a:ext>
            </a:extLst>
          </p:cNvPr>
          <p:cNvPicPr>
            <a:picLocks noChangeAspect="1"/>
          </p:cNvPicPr>
          <p:nvPr/>
        </p:nvPicPr>
        <p:blipFill rotWithShape="1">
          <a:blip r:embed="rId3"/>
          <a:srcRect r="16857" b="5723"/>
          <a:stretch/>
        </p:blipFill>
        <p:spPr>
          <a:xfrm>
            <a:off x="7406640" y="0"/>
            <a:ext cx="1737360" cy="2870824"/>
          </a:xfrm>
          <a:prstGeom prst="rect">
            <a:avLst/>
          </a:prstGeom>
        </p:spPr>
      </p:pic>
    </p:spTree>
    <p:extLst>
      <p:ext uri="{BB962C8B-B14F-4D97-AF65-F5344CB8AC3E}">
        <p14:creationId xmlns:p14="http://schemas.microsoft.com/office/powerpoint/2010/main" val="29751347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4C4A0-8E03-CD4D-AEF2-37E58EF9B46B}"/>
              </a:ext>
            </a:extLst>
          </p:cNvPr>
          <p:cNvSpPr>
            <a:spLocks noGrp="1"/>
          </p:cNvSpPr>
          <p:nvPr>
            <p:ph type="title"/>
          </p:nvPr>
        </p:nvSpPr>
        <p:spPr/>
        <p:txBody>
          <a:bodyPr/>
          <a:lstStyle/>
          <a:p>
            <a:pPr marR="21210"/>
            <a:r>
              <a:rPr lang="en-GB" b="1" i="0" u="none" strike="noStrike" baseline="0">
                <a:latin typeface="Cambria" panose="02040503050406030204" pitchFamily="18" charset="0"/>
              </a:rPr>
              <a:t>CENTAURO</a:t>
            </a:r>
            <a:br>
              <a:rPr lang="en-GB" b="1" i="0" u="none" strike="noStrike" baseline="0">
                <a:latin typeface="Cambria" panose="02040503050406030204" pitchFamily="18" charset="0"/>
              </a:rPr>
            </a:br>
            <a:r>
              <a:rPr lang="en-GB" b="1" i="0" u="none" strike="noStrike" baseline="0">
                <a:latin typeface="Cambria" panose="02040503050406030204" pitchFamily="18" charset="0"/>
              </a:rPr>
              <a:t>                                A qual martiro</a:t>
            </a:r>
            <a:br>
              <a:rPr lang="en-GB" b="1" i="0" u="none" strike="noStrike" baseline="0">
                <a:latin typeface="Cambria" panose="02040503050406030204" pitchFamily="18" charset="0"/>
              </a:rPr>
            </a:br>
            <a:r>
              <a:rPr lang="en-GB" b="1" i="0" u="none" strike="noStrike" baseline="0">
                <a:latin typeface="Cambria" panose="02040503050406030204" pitchFamily="18" charset="0"/>
              </a:rPr>
              <a:t>venite voi che scendete la costa?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Ditel costinci; se non, l’arco tiro.</a:t>
            </a:r>
          </a:p>
        </p:txBody>
      </p:sp>
      <p:sp>
        <p:nvSpPr>
          <p:cNvPr id="3" name="Text Placeholder 2">
            <a:extLst>
              <a:ext uri="{FF2B5EF4-FFF2-40B4-BE49-F238E27FC236}">
                <a16:creationId xmlns:a16="http://schemas.microsoft.com/office/drawing/2014/main" id="{66768AC2-3189-F548-9436-4E261985FA8B}"/>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446D0B29-3781-528F-63C9-BF6F39CA81FE}"/>
              </a:ext>
            </a:extLst>
          </p:cNvPr>
          <p:cNvSpPr txBox="1">
            <a:spLocks/>
          </p:cNvSpPr>
          <p:nvPr/>
        </p:nvSpPr>
        <p:spPr>
          <a:xfrm>
            <a:off x="0" y="1"/>
            <a:ext cx="4579200" cy="92771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CENTAUR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what kind of torment are you condemned?</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Tell us from there, or I draw my bow.</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34209445-D93F-23D4-45FD-D562A2EBBA7D}"/>
              </a:ext>
            </a:extLst>
          </p:cNvPr>
          <p:cNvPicPr>
            <a:picLocks noChangeAspect="1"/>
          </p:cNvPicPr>
          <p:nvPr/>
        </p:nvPicPr>
        <p:blipFill rotWithShape="1">
          <a:blip r:embed="rId2"/>
          <a:srcRect t="6052"/>
          <a:stretch/>
        </p:blipFill>
        <p:spPr>
          <a:xfrm>
            <a:off x="5272024" y="0"/>
            <a:ext cx="3871976" cy="2931293"/>
          </a:xfrm>
          <a:prstGeom prst="rect">
            <a:avLst/>
          </a:prstGeom>
        </p:spPr>
      </p:pic>
    </p:spTree>
    <p:extLst>
      <p:ext uri="{BB962C8B-B14F-4D97-AF65-F5344CB8AC3E}">
        <p14:creationId xmlns:p14="http://schemas.microsoft.com/office/powerpoint/2010/main" val="23945505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E75F2-732F-9F46-B441-82B003CB543A}"/>
              </a:ext>
            </a:extLst>
          </p:cNvPr>
          <p:cNvSpPr>
            <a:spLocks noGrp="1"/>
          </p:cNvSpPr>
          <p:nvPr>
            <p:ph type="title"/>
          </p:nvPr>
        </p:nvSpPr>
        <p:spPr/>
        <p:txBody>
          <a:bodyPr/>
          <a:lstStyle/>
          <a:p>
            <a:pPr marR="21210"/>
            <a:r>
              <a:rPr lang="en-GB" b="1" i="0" u="none" strike="noStrike" baseline="0">
                <a:latin typeface="Cambria" panose="02040503050406030204" pitchFamily="18" charset="0"/>
              </a:rPr>
              <a:t>VIRGILIO</a:t>
            </a:r>
            <a:br>
              <a:rPr lang="en-GB" b="1" i="0" u="none" strike="noStrike" baseline="0">
                <a:latin typeface="Cambria" panose="02040503050406030204" pitchFamily="18" charset="0"/>
              </a:rPr>
            </a:br>
            <a:r>
              <a:rPr lang="en-GB" b="1" i="0" u="none" strike="noStrike" baseline="0">
                <a:latin typeface="Cambria" panose="02040503050406030204" pitchFamily="18" charset="0"/>
              </a:rPr>
              <a:t>                                   La risposta</a:t>
            </a:r>
            <a:br>
              <a:rPr lang="en-GB" b="1" i="0" u="none" strike="noStrike" baseline="0">
                <a:latin typeface="Cambria" panose="02040503050406030204" pitchFamily="18" charset="0"/>
              </a:rPr>
            </a:br>
            <a:r>
              <a:rPr lang="en-GB" b="1" i="0" u="none" strike="noStrike" baseline="0">
                <a:latin typeface="Cambria" panose="02040503050406030204" pitchFamily="18" charset="0"/>
              </a:rPr>
              <a:t>farem noi a Chirón costà di presso:</a:t>
            </a:r>
            <a:br>
              <a:rPr lang="en-GB" b="1" i="0" u="none" strike="noStrike" baseline="0">
                <a:latin typeface="Cambria" panose="02040503050406030204" pitchFamily="18" charset="0"/>
              </a:rPr>
            </a:br>
            <a:r>
              <a:rPr lang="en-GB" b="1" i="0" u="none" strike="noStrike" baseline="0">
                <a:latin typeface="Cambria" panose="02040503050406030204" pitchFamily="18" charset="0"/>
              </a:rPr>
              <a:t>mal fu la voglia tua sempre sì tosta.</a:t>
            </a:r>
          </a:p>
        </p:txBody>
      </p:sp>
      <p:sp>
        <p:nvSpPr>
          <p:cNvPr id="3" name="Text Placeholder 2">
            <a:extLst>
              <a:ext uri="{FF2B5EF4-FFF2-40B4-BE49-F238E27FC236}">
                <a16:creationId xmlns:a16="http://schemas.microsoft.com/office/drawing/2014/main" id="{C1BD2D88-B972-794B-80D5-A83ABCD5E2CA}"/>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DDBC9D2-8D49-5571-71FE-AFC32B5BEB21}"/>
              </a:ext>
            </a:extLst>
          </p:cNvPr>
          <p:cNvSpPr txBox="1">
            <a:spLocks/>
          </p:cNvSpPr>
          <p:nvPr/>
        </p:nvSpPr>
        <p:spPr>
          <a:xfrm>
            <a:off x="0" y="1"/>
            <a:ext cx="4579200" cy="1050540"/>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will answer to Chiron,</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there beside you. </a:t>
            </a:r>
            <a:r>
              <a:rPr kumimoji="0" lang="en-US" sz="1500" b="1" i="1" u="none" strike="noStrike" kern="1200" cap="none" spc="0" normalizeH="0" baseline="0" noProof="0">
                <a:ln>
                  <a:noFill/>
                </a:ln>
                <a:solidFill>
                  <a:srgbClr val="000000"/>
                </a:solidFill>
                <a:effectLst/>
                <a:uLnTx/>
                <a:uFillTx/>
                <a:latin typeface="Cambria" panose="02040503050406030204" pitchFamily="18" charset="0"/>
                <a:ea typeface="+mj-ea"/>
                <a:cs typeface="+mj-cs"/>
              </a:rPr>
              <a:t>You</a:t>
            </a: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 always were hotheaded</a:t>
            </a:r>
            <a:r>
              <a:rPr kumimoji="0" lang="en-US" sz="1500" b="1" i="0" u="none" strike="noStrike" kern="1200" cap="none" spc="0" normalizeH="0" baseline="0" noProof="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text&#10;&#10;Description automatically generated">
            <a:extLst>
              <a:ext uri="{FF2B5EF4-FFF2-40B4-BE49-F238E27FC236}">
                <a16:creationId xmlns:a16="http://schemas.microsoft.com/office/drawing/2014/main" id="{246AC0C4-DCA0-0A1C-32EC-F1CBA6167908}"/>
              </a:ext>
            </a:extLst>
          </p:cNvPr>
          <p:cNvPicPr>
            <a:picLocks noChangeAspect="1"/>
          </p:cNvPicPr>
          <p:nvPr/>
        </p:nvPicPr>
        <p:blipFill rotWithShape="1">
          <a:blip r:embed="rId2"/>
          <a:srcRect t="6052"/>
          <a:stretch/>
        </p:blipFill>
        <p:spPr>
          <a:xfrm>
            <a:off x="5272024" y="0"/>
            <a:ext cx="3871976" cy="2931293"/>
          </a:xfrm>
          <a:prstGeom prst="rect">
            <a:avLst/>
          </a:prstGeom>
        </p:spPr>
      </p:pic>
    </p:spTree>
    <p:extLst>
      <p:ext uri="{BB962C8B-B14F-4D97-AF65-F5344CB8AC3E}">
        <p14:creationId xmlns:p14="http://schemas.microsoft.com/office/powerpoint/2010/main" val="28425571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2D310-03AB-DE49-8F55-8D2D70E54AA6}"/>
              </a:ext>
            </a:extLst>
          </p:cNvPr>
          <p:cNvSpPr>
            <a:spLocks noGrp="1"/>
          </p:cNvSpPr>
          <p:nvPr>
            <p:ph type="title"/>
          </p:nvPr>
        </p:nvSpPr>
        <p:spPr/>
        <p:txBody>
          <a:bodyPr/>
          <a:lstStyle/>
          <a:p>
            <a:pPr marR="21210"/>
            <a:r>
              <a:rPr lang="en-GB" b="1" i="0" u="none" strike="noStrike" baseline="0">
                <a:latin typeface="Cambria" panose="02040503050406030204" pitchFamily="18" charset="0"/>
              </a:rPr>
              <a:t>POETA</a:t>
            </a:r>
            <a:br>
              <a:rPr lang="en-GB" b="1" i="0" u="none" strike="noStrike" baseline="0">
                <a:latin typeface="Cambria" panose="02040503050406030204" pitchFamily="18" charset="0"/>
              </a:rPr>
            </a:br>
            <a:r>
              <a:rPr lang="en-GB" b="1" i="0" u="none" strike="noStrike" baseline="0">
                <a:latin typeface="Cambria" panose="02040503050406030204" pitchFamily="18" charset="0"/>
              </a:rPr>
              <a:t>Noi ci appressammo a quelle fiere isnelle: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Chirón prese uno strale, e con la cocca</a:t>
            </a:r>
            <a:br>
              <a:rPr lang="en-GB" b="1" i="0" u="none" strike="noStrike" baseline="0">
                <a:latin typeface="Cambria" panose="02040503050406030204" pitchFamily="18" charset="0"/>
              </a:rPr>
            </a:br>
            <a:r>
              <a:rPr lang="en-GB" b="1" i="0" u="none" strike="noStrike" baseline="0">
                <a:latin typeface="Cambria" panose="02040503050406030204" pitchFamily="18" charset="0"/>
              </a:rPr>
              <a:t>fece la barba in dietro a le mascelle.</a:t>
            </a:r>
            <a:br>
              <a:rPr lang="en-GB" b="1" i="0" u="none" strike="noStrike" baseline="0">
                <a:latin typeface="Cambria" panose="02040503050406030204" pitchFamily="18" charset="0"/>
              </a:rPr>
            </a:br>
            <a:r>
              <a:rPr lang="en-GB" b="1" i="0" u="none" strike="noStrike" baseline="0">
                <a:latin typeface="Cambria" panose="02040503050406030204" pitchFamily="18" charset="0"/>
              </a:rPr>
              <a:t>Quando s’ebbe scoperta la gran bocca,</a:t>
            </a:r>
            <a:br>
              <a:rPr lang="en-GB" b="1" i="0" u="none" strike="noStrike" baseline="0">
                <a:latin typeface="Cambria" panose="02040503050406030204" pitchFamily="18" charset="0"/>
              </a:rPr>
            </a:br>
            <a:r>
              <a:rPr lang="en-GB" b="1" i="0" u="none" strike="noStrike" baseline="0">
                <a:latin typeface="Cambria" panose="02040503050406030204" pitchFamily="18" charset="0"/>
              </a:rPr>
              <a:t>disse a’ compagni: </a:t>
            </a:r>
          </a:p>
        </p:txBody>
      </p:sp>
      <p:sp>
        <p:nvSpPr>
          <p:cNvPr id="3" name="Text Placeholder 2">
            <a:extLst>
              <a:ext uri="{FF2B5EF4-FFF2-40B4-BE49-F238E27FC236}">
                <a16:creationId xmlns:a16="http://schemas.microsoft.com/office/drawing/2014/main" id="{66B2A33F-6992-8546-9495-4F8F390AFD9C}"/>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D4A5BCCC-CA6F-3450-3B48-AB724DC27B5F}"/>
              </a:ext>
            </a:extLst>
          </p:cNvPr>
          <p:cNvSpPr txBox="1">
            <a:spLocks/>
          </p:cNvSpPr>
          <p:nvPr/>
        </p:nvSpPr>
        <p:spPr>
          <a:xfrm>
            <a:off x="0" y="1"/>
            <a:ext cx="4579200" cy="112543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POET</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We approached the swift creatures;</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Chiron combed his beard back with an arrow</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free his mouth, and said to his companions:</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7AC3DDD5-8FE1-EFC3-9C59-FE6FFBFCC5AB}"/>
              </a:ext>
            </a:extLst>
          </p:cNvPr>
          <p:cNvPicPr>
            <a:picLocks noChangeAspect="1"/>
          </p:cNvPicPr>
          <p:nvPr/>
        </p:nvPicPr>
        <p:blipFill rotWithShape="1">
          <a:blip r:embed="rId2"/>
          <a:srcRect l="1861" t="3911" b="3064"/>
          <a:stretch/>
        </p:blipFill>
        <p:spPr>
          <a:xfrm>
            <a:off x="4972596" y="0"/>
            <a:ext cx="4171404" cy="2375452"/>
          </a:xfrm>
          <a:prstGeom prst="rect">
            <a:avLst/>
          </a:prstGeom>
        </p:spPr>
      </p:pic>
    </p:spTree>
    <p:extLst>
      <p:ext uri="{BB962C8B-B14F-4D97-AF65-F5344CB8AC3E}">
        <p14:creationId xmlns:p14="http://schemas.microsoft.com/office/powerpoint/2010/main" val="158926707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64B65-B947-1642-9D87-86CCCE3CDE6D}"/>
              </a:ext>
            </a:extLst>
          </p:cNvPr>
          <p:cNvSpPr>
            <a:spLocks noGrp="1"/>
          </p:cNvSpPr>
          <p:nvPr>
            <p:ph type="title"/>
          </p:nvPr>
        </p:nvSpPr>
        <p:spPr/>
        <p:txBody>
          <a:bodyPr/>
          <a:lstStyle/>
          <a:p>
            <a:pPr marR="21210"/>
            <a:r>
              <a:rPr lang="en-GB" b="1" i="0" u="none" strike="noStrike" baseline="0">
                <a:latin typeface="Cambria" panose="02040503050406030204" pitchFamily="18" charset="0"/>
              </a:rPr>
              <a:t>CHIRON</a:t>
            </a:r>
            <a:br>
              <a:rPr lang="en-GB" b="1" i="0" u="none" strike="noStrike" baseline="0">
                <a:latin typeface="Cambria" panose="02040503050406030204" pitchFamily="18" charset="0"/>
              </a:rPr>
            </a:br>
            <a:r>
              <a:rPr lang="en-GB" b="1" i="0" u="none" strike="noStrike" baseline="0">
                <a:latin typeface="Cambria" panose="02040503050406030204" pitchFamily="18" charset="0"/>
              </a:rPr>
              <a:t>                            Siete voi accorti</a:t>
            </a:r>
            <a:br>
              <a:rPr lang="en-GB" b="1" i="0" u="none" strike="noStrike" baseline="0">
                <a:latin typeface="Cambria" panose="02040503050406030204" pitchFamily="18" charset="0"/>
              </a:rPr>
            </a:br>
            <a:r>
              <a:rPr lang="en-GB" b="1" i="0" u="none" strike="noStrike" baseline="0">
                <a:latin typeface="Cambria" panose="02040503050406030204" pitchFamily="18" charset="0"/>
              </a:rPr>
              <a:t>che quel di retro move ciò ch’el tocca?</a:t>
            </a:r>
            <a:br>
              <a:rPr lang="en-GB" b="1" i="0" u="none" strike="noStrike" baseline="0">
                <a:latin typeface="Cambria" panose="02040503050406030204" pitchFamily="18" charset="0"/>
              </a:rPr>
            </a:br>
            <a:r>
              <a:rPr lang="en-GB" b="1" i="0" u="none" strike="noStrike" baseline="0">
                <a:latin typeface="Cambria" panose="02040503050406030204" pitchFamily="18" charset="0"/>
              </a:rPr>
              <a:t>Così non soglion far li piè d’i morti.</a:t>
            </a:r>
          </a:p>
        </p:txBody>
      </p:sp>
      <p:sp>
        <p:nvSpPr>
          <p:cNvPr id="3" name="Text Placeholder 2">
            <a:extLst>
              <a:ext uri="{FF2B5EF4-FFF2-40B4-BE49-F238E27FC236}">
                <a16:creationId xmlns:a16="http://schemas.microsoft.com/office/drawing/2014/main" id="{1B2B7301-F88D-5046-B5AC-AEDB04443A19}"/>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72F9FDF6-D529-0FF4-C2AB-3615450D8778}"/>
              </a:ext>
            </a:extLst>
          </p:cNvPr>
          <p:cNvSpPr txBox="1">
            <a:spLocks/>
          </p:cNvSpPr>
          <p:nvPr/>
        </p:nvSpPr>
        <p:spPr>
          <a:xfrm>
            <a:off x="0" y="1"/>
            <a:ext cx="4579200" cy="982302"/>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CHIRON</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Have you noticed how the one behind moves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what he treads on? Dead men’s feet don’t do that.</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6" name="Picture 5" descr="A picture containing text, old&#10;&#10;Description automatically generated">
            <a:extLst>
              <a:ext uri="{FF2B5EF4-FFF2-40B4-BE49-F238E27FC236}">
                <a16:creationId xmlns:a16="http://schemas.microsoft.com/office/drawing/2014/main" id="{FFD99DF8-F734-96B5-E945-73CAEB09EF15}"/>
              </a:ext>
            </a:extLst>
          </p:cNvPr>
          <p:cNvPicPr>
            <a:picLocks noChangeAspect="1"/>
          </p:cNvPicPr>
          <p:nvPr/>
        </p:nvPicPr>
        <p:blipFill rotWithShape="1">
          <a:blip r:embed="rId2"/>
          <a:srcRect l="1861" t="3911" b="3064"/>
          <a:stretch/>
        </p:blipFill>
        <p:spPr>
          <a:xfrm>
            <a:off x="4972596" y="0"/>
            <a:ext cx="4171404" cy="2375452"/>
          </a:xfrm>
          <a:prstGeom prst="rect">
            <a:avLst/>
          </a:prstGeom>
        </p:spPr>
      </p:pic>
    </p:spTree>
    <p:extLst>
      <p:ext uri="{BB962C8B-B14F-4D97-AF65-F5344CB8AC3E}">
        <p14:creationId xmlns:p14="http://schemas.microsoft.com/office/powerpoint/2010/main" val="2797858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B5ADA-0B71-9E43-AC1C-558295FA54E5}"/>
              </a:ext>
            </a:extLst>
          </p:cNvPr>
          <p:cNvSpPr>
            <a:spLocks noGrp="1"/>
          </p:cNvSpPr>
          <p:nvPr>
            <p:ph type="title"/>
          </p:nvPr>
        </p:nvSpPr>
        <p:spPr/>
        <p:txBody>
          <a:bodyPr/>
          <a:lstStyle/>
          <a:p>
            <a:pPr marR="21210"/>
            <a:r>
              <a:rPr lang="en-GB" b="1" i="0" u="none" strike="noStrike" baseline="0" dirty="0">
                <a:latin typeface="Cambria" panose="02040503050406030204" pitchFamily="18" charset="0"/>
              </a:rPr>
              <a:t>VIRGILIO </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Ben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vivo, e </a:t>
            </a:r>
            <a:r>
              <a:rPr lang="en-GB" b="1" i="0" u="none" strike="noStrike" baseline="0" dirty="0" err="1">
                <a:latin typeface="Cambria" panose="02040503050406030204" pitchFamily="18" charset="0"/>
              </a:rPr>
              <a:t>sì</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soletto</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mostrar</a:t>
            </a:r>
            <a:r>
              <a:rPr lang="en-GB" b="1" i="0" u="none" strike="noStrike" baseline="0" dirty="0">
                <a:latin typeface="Cambria" panose="02040503050406030204" pitchFamily="18" charset="0"/>
              </a:rPr>
              <a:t> li mi </a:t>
            </a:r>
            <a:r>
              <a:rPr lang="en-GB" b="1" i="0" u="none" strike="noStrike" baseline="0" dirty="0" err="1">
                <a:latin typeface="Cambria" panose="02040503050406030204" pitchFamily="18" charset="0"/>
              </a:rPr>
              <a:t>convien</a:t>
            </a:r>
            <a:r>
              <a:rPr lang="en-GB" b="1" i="0" u="none" strike="noStrike" baseline="0" dirty="0">
                <a:latin typeface="Cambria" panose="02040503050406030204" pitchFamily="18" charset="0"/>
              </a:rPr>
              <a:t> la </a:t>
            </a:r>
            <a:r>
              <a:rPr lang="en-GB" b="1" i="0" u="none" strike="noStrike" baseline="0" dirty="0" err="1">
                <a:latin typeface="Cambria" panose="02040503050406030204" pitchFamily="18" charset="0"/>
              </a:rPr>
              <a:t>valle</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buia</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necessità</a:t>
            </a:r>
            <a:r>
              <a:rPr lang="en-GB" b="1" i="0" u="none" strike="noStrike" baseline="0" dirty="0">
                <a:latin typeface="Cambria" panose="02040503050406030204" pitchFamily="18" charset="0"/>
              </a:rPr>
              <a:t> ’l ci ’</a:t>
            </a:r>
            <a:r>
              <a:rPr lang="en-GB" b="1" i="0" u="none" strike="noStrike" baseline="0" dirty="0" err="1">
                <a:latin typeface="Cambria" panose="02040503050406030204" pitchFamily="18" charset="0"/>
              </a:rPr>
              <a:t>nduce</a:t>
            </a:r>
            <a:r>
              <a:rPr lang="en-GB" b="1" i="0" u="none" strike="noStrike" baseline="0" dirty="0">
                <a:latin typeface="Cambria" panose="02040503050406030204" pitchFamily="18" charset="0"/>
              </a:rPr>
              <a:t>, e non </a:t>
            </a:r>
            <a:r>
              <a:rPr lang="en-GB" b="1" i="0" u="none" strike="noStrike" baseline="0" dirty="0" err="1">
                <a:latin typeface="Cambria" panose="02040503050406030204" pitchFamily="18" charset="0"/>
              </a:rPr>
              <a:t>diletto</a:t>
            </a:r>
            <a:r>
              <a:rPr lang="en-GB" b="1" i="0" u="none" strike="noStrike" baseline="0" dirty="0">
                <a:latin typeface="Cambria" panose="02040503050406030204" pitchFamily="18" charset="0"/>
              </a:rPr>
              <a:t>.</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Tal </a:t>
            </a:r>
            <a:r>
              <a:rPr lang="en-GB" b="1" i="0" u="none" strike="noStrike" baseline="0" dirty="0" err="1">
                <a:latin typeface="Cambria" panose="02040503050406030204" pitchFamily="18" charset="0"/>
              </a:rPr>
              <a:t>si</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partì</a:t>
            </a:r>
            <a:r>
              <a:rPr lang="en-GB" b="1" i="0" u="none" strike="noStrike" baseline="0" dirty="0">
                <a:latin typeface="Cambria" panose="02040503050406030204" pitchFamily="18" charset="0"/>
              </a:rPr>
              <a:t> da </a:t>
            </a:r>
            <a:r>
              <a:rPr lang="en-GB" b="1" i="0" u="none" strike="noStrike" baseline="0" dirty="0" err="1">
                <a:latin typeface="Cambria" panose="02040503050406030204" pitchFamily="18" charset="0"/>
              </a:rPr>
              <a:t>cantare</a:t>
            </a:r>
            <a:r>
              <a:rPr lang="en-GB" b="1" i="0" u="none" strike="noStrike" baseline="0" dirty="0">
                <a:latin typeface="Cambria" panose="02040503050406030204" pitchFamily="18" charset="0"/>
              </a:rPr>
              <a:t> alleluia</a:t>
            </a:r>
            <a:br>
              <a:rPr lang="en-GB" b="1" i="0" u="none" strike="noStrike" baseline="0" dirty="0">
                <a:latin typeface="Cambria" panose="02040503050406030204" pitchFamily="18" charset="0"/>
              </a:rPr>
            </a:br>
            <a:r>
              <a:rPr lang="en-GB" b="1" i="0" u="none" strike="noStrike" baseline="0" dirty="0" err="1">
                <a:latin typeface="Cambria" panose="02040503050406030204" pitchFamily="18" charset="0"/>
              </a:rPr>
              <a:t>che</a:t>
            </a:r>
            <a:r>
              <a:rPr lang="en-GB" b="1" i="0" u="none" strike="noStrike" baseline="0" dirty="0">
                <a:latin typeface="Cambria" panose="02040503050406030204" pitchFamily="18" charset="0"/>
              </a:rPr>
              <a:t> mi </a:t>
            </a:r>
            <a:r>
              <a:rPr lang="en-GB" b="1" i="0" u="none" strike="noStrike" baseline="0" dirty="0" err="1">
                <a:latin typeface="Cambria" panose="02040503050406030204" pitchFamily="18" charset="0"/>
              </a:rPr>
              <a:t>commise</a:t>
            </a:r>
            <a:r>
              <a:rPr lang="en-GB" b="1" i="0" u="none" strike="noStrike" baseline="0" dirty="0">
                <a:latin typeface="Cambria" panose="02040503050406030204" pitchFamily="18" charset="0"/>
              </a:rPr>
              <a:t> quest’ officio novo:</a:t>
            </a:r>
            <a:br>
              <a:rPr lang="en-GB" b="1" i="0" u="none" strike="noStrike" baseline="0" dirty="0">
                <a:latin typeface="Cambria" panose="02040503050406030204" pitchFamily="18" charset="0"/>
              </a:rPr>
            </a:br>
            <a:r>
              <a:rPr lang="en-GB" b="1" i="0" u="none" strike="noStrike" baseline="0" dirty="0">
                <a:latin typeface="Cambria" panose="02040503050406030204" pitchFamily="18" charset="0"/>
              </a:rPr>
              <a:t>non </a:t>
            </a:r>
            <a:r>
              <a:rPr lang="en-GB" b="1" i="0" u="none" strike="noStrike" baseline="0" dirty="0" err="1">
                <a:latin typeface="Cambria" panose="02040503050406030204" pitchFamily="18" charset="0"/>
              </a:rPr>
              <a:t>è</a:t>
            </a:r>
            <a:r>
              <a:rPr lang="en-GB" b="1" i="0" u="none" strike="noStrike" baseline="0" dirty="0">
                <a:latin typeface="Cambria" panose="02040503050406030204" pitchFamily="18" charset="0"/>
              </a:rPr>
              <a:t> </a:t>
            </a:r>
            <a:r>
              <a:rPr lang="en-GB" b="1" i="0" u="none" strike="noStrike" baseline="0" dirty="0" err="1">
                <a:latin typeface="Cambria" panose="02040503050406030204" pitchFamily="18" charset="0"/>
              </a:rPr>
              <a:t>ladron</a:t>
            </a:r>
            <a:r>
              <a:rPr lang="en-GB" b="1" i="0" u="none" strike="noStrike" baseline="0" dirty="0">
                <a:latin typeface="Cambria" panose="02040503050406030204" pitchFamily="18" charset="0"/>
              </a:rPr>
              <a:t>, né io anima </a:t>
            </a:r>
            <a:r>
              <a:rPr lang="en-GB" b="1" i="0" u="none" strike="noStrike" baseline="0" dirty="0" err="1">
                <a:latin typeface="Cambria" panose="02040503050406030204" pitchFamily="18" charset="0"/>
              </a:rPr>
              <a:t>fuia</a:t>
            </a:r>
            <a:r>
              <a:rPr lang="en-GB" b="1" i="0" u="none" strike="noStrike" baseline="0" dirty="0">
                <a:latin typeface="Cambria" panose="02040503050406030204" pitchFamily="18" charset="0"/>
              </a:rPr>
              <a:t>.</a:t>
            </a:r>
          </a:p>
        </p:txBody>
      </p:sp>
      <p:sp>
        <p:nvSpPr>
          <p:cNvPr id="3" name="Text Placeholder 2">
            <a:extLst>
              <a:ext uri="{FF2B5EF4-FFF2-40B4-BE49-F238E27FC236}">
                <a16:creationId xmlns:a16="http://schemas.microsoft.com/office/drawing/2014/main" id="{7671DB2F-2F7D-D443-AFDF-62E3376A935F}"/>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C4144F98-F458-7ACF-61CA-C1D833BB3301}"/>
              </a:ext>
            </a:extLst>
          </p:cNvPr>
          <p:cNvSpPr txBox="1">
            <a:spLocks/>
          </p:cNvSpPr>
          <p:nvPr/>
        </p:nvSpPr>
        <p:spPr>
          <a:xfrm>
            <a:off x="0" y="0"/>
            <a:ext cx="4579200" cy="1325563"/>
          </a:xfrm>
          <a:prstGeom prst="rect">
            <a:avLst/>
          </a:prstGeom>
          <a:solidFill>
            <a:srgbClr val="CCFFCC"/>
          </a:solidFill>
          <a:effectLst>
            <a:softEdge rad="63500"/>
          </a:effectLst>
        </p:spPr>
        <p:txBody>
          <a:bodyPr vert="horz" lIns="90000" tIns="45720" rIns="91440" bIns="45720" rtlCol="0" anchor="ctr">
            <a:normAutofit fontScale="90000"/>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VIRGIL</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Indeed he is alive. I must show him, and him alone</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b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this dismal valley. Necessity, not pleasure,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brings him here. This task was imposed on me</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by a Lady who paused in her Alleluias.</a:t>
            </a:r>
            <a:b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dirty="0">
                <a:ln>
                  <a:noFill/>
                </a:ln>
                <a:solidFill>
                  <a:srgbClr val="000000"/>
                </a:solidFill>
                <a:effectLst/>
                <a:uLnTx/>
                <a:uFillTx/>
                <a:latin typeface="Cambria" panose="02040503050406030204" pitchFamily="18" charset="0"/>
                <a:ea typeface="+mj-ea"/>
                <a:cs typeface="+mj-cs"/>
              </a:rPr>
              <a:t>He is no robber, nor I a thief</a:t>
            </a:r>
            <a:r>
              <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rPr>
              <a:t>.</a:t>
            </a:r>
          </a:p>
        </p:txBody>
      </p:sp>
      <p:pic>
        <p:nvPicPr>
          <p:cNvPr id="5" name="Picture 4" descr="A picture containing text, old&#10;&#10;Description automatically generated">
            <a:extLst>
              <a:ext uri="{FF2B5EF4-FFF2-40B4-BE49-F238E27FC236}">
                <a16:creationId xmlns:a16="http://schemas.microsoft.com/office/drawing/2014/main" id="{F030BB4F-949F-4DCA-FAEE-FDDA871F955F}"/>
              </a:ext>
            </a:extLst>
          </p:cNvPr>
          <p:cNvPicPr>
            <a:picLocks noChangeAspect="1"/>
          </p:cNvPicPr>
          <p:nvPr/>
        </p:nvPicPr>
        <p:blipFill rotWithShape="1">
          <a:blip r:embed="rId2"/>
          <a:srcRect l="1861" t="3911" b="3064"/>
          <a:stretch/>
        </p:blipFill>
        <p:spPr>
          <a:xfrm>
            <a:off x="4972596" y="0"/>
            <a:ext cx="4171404" cy="2375452"/>
          </a:xfrm>
          <a:prstGeom prst="rect">
            <a:avLst/>
          </a:prstGeom>
        </p:spPr>
      </p:pic>
    </p:spTree>
    <p:extLst>
      <p:ext uri="{BB962C8B-B14F-4D97-AF65-F5344CB8AC3E}">
        <p14:creationId xmlns:p14="http://schemas.microsoft.com/office/powerpoint/2010/main" val="18786772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612EA-89CD-614D-BF26-07D49975FC29}"/>
              </a:ext>
            </a:extLst>
          </p:cNvPr>
          <p:cNvSpPr>
            <a:spLocks noGrp="1"/>
          </p:cNvSpPr>
          <p:nvPr>
            <p:ph type="title"/>
          </p:nvPr>
        </p:nvSpPr>
        <p:spPr/>
        <p:txBody>
          <a:bodyPr/>
          <a:lstStyle/>
          <a:p>
            <a:pPr marR="21210"/>
            <a:r>
              <a:rPr lang="en-GB" b="1" i="0" u="none" strike="noStrike" baseline="0">
                <a:latin typeface="Cambria" panose="02040503050406030204" pitchFamily="18" charset="0"/>
              </a:rPr>
              <a:t>   Ma per quella virtù per cu’ io movo</a:t>
            </a:r>
            <a:br>
              <a:rPr lang="en-GB" b="1" i="0" u="none" strike="noStrike" baseline="0">
                <a:latin typeface="Cambria" panose="02040503050406030204" pitchFamily="18" charset="0"/>
              </a:rPr>
            </a:br>
            <a:r>
              <a:rPr lang="en-GB" b="1" i="0" u="none" strike="noStrike" baseline="0">
                <a:latin typeface="Cambria" panose="02040503050406030204" pitchFamily="18" charset="0"/>
              </a:rPr>
              <a:t>li passi miei per sì selvaggia strada,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danne un de’ tuoi, a cui noi siamo a provo,</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che ne mostri là dove si guada,</a:t>
            </a:r>
            <a:br>
              <a:rPr lang="en-GB" b="1" i="0" u="none" strike="noStrike" baseline="0">
                <a:latin typeface="Cambria" panose="02040503050406030204" pitchFamily="18" charset="0"/>
              </a:rPr>
            </a:br>
            <a:r>
              <a:rPr lang="en-GB" b="1" i="0" u="none" strike="noStrike" baseline="0">
                <a:latin typeface="Cambria" panose="02040503050406030204" pitchFamily="18" charset="0"/>
              </a:rPr>
              <a:t>e che porti costui in su la groppa,</a:t>
            </a:r>
            <a:br>
              <a:rPr lang="en-GB" b="1" i="0" u="none" strike="noStrike" baseline="0">
                <a:latin typeface="Cambria" panose="02040503050406030204" pitchFamily="18" charset="0"/>
              </a:rPr>
            </a:br>
            <a:r>
              <a:rPr lang="en-GB" b="1" i="0" u="none" strike="noStrike" baseline="0">
                <a:latin typeface="Cambria" panose="02040503050406030204" pitchFamily="18" charset="0"/>
              </a:rPr>
              <a:t>ché non è spirto che per l’aere vada.</a:t>
            </a:r>
          </a:p>
        </p:txBody>
      </p:sp>
      <p:sp>
        <p:nvSpPr>
          <p:cNvPr id="3" name="Text Placeholder 2">
            <a:extLst>
              <a:ext uri="{FF2B5EF4-FFF2-40B4-BE49-F238E27FC236}">
                <a16:creationId xmlns:a16="http://schemas.microsoft.com/office/drawing/2014/main" id="{02180D6B-FFA6-D24C-B8C9-480E58ECEC42}"/>
              </a:ext>
            </a:extLst>
          </p:cNvPr>
          <p:cNvSpPr>
            <a:spLocks noGrp="1"/>
          </p:cNvSpPr>
          <p:nvPr>
            <p:ph type="body" idx="1"/>
          </p:nvPr>
        </p:nvSpPr>
        <p:spPr/>
        <p:txBody>
          <a:bodyPr>
            <a:normAutofit fontScale="25000" lnSpcReduction="20000"/>
          </a:bodyPr>
          <a:lstStyle/>
          <a:p>
            <a:endParaRPr lang="en-US"/>
          </a:p>
        </p:txBody>
      </p:sp>
      <p:sp>
        <p:nvSpPr>
          <p:cNvPr id="4" name="Title 1">
            <a:extLst>
              <a:ext uri="{FF2B5EF4-FFF2-40B4-BE49-F238E27FC236}">
                <a16:creationId xmlns:a16="http://schemas.microsoft.com/office/drawing/2014/main" id="{A8F5BE4D-CFDF-1756-1F6B-FCAF247D430F}"/>
              </a:ext>
            </a:extLst>
          </p:cNvPr>
          <p:cNvSpPr txBox="1">
            <a:spLocks/>
          </p:cNvSpPr>
          <p:nvPr/>
        </p:nvSpPr>
        <p:spPr>
          <a:xfrm>
            <a:off x="0" y="1"/>
            <a:ext cx="4579200" cy="1166714"/>
          </a:xfrm>
          <a:prstGeom prst="rect">
            <a:avLst/>
          </a:prstGeom>
          <a:solidFill>
            <a:srgbClr val="CCFFCC"/>
          </a:solidFill>
          <a:effectLst>
            <a:softEdge rad="63500"/>
          </a:effectLst>
        </p:spPr>
        <p:txBody>
          <a:bodyPr vert="horz" lIns="90000" tIns="45720" rIns="91440" bIns="45720" rtlCol="0" anchor="ctr">
            <a:normAutofit/>
          </a:bodyPr>
          <a:lstStyle>
            <a:lvl1pPr algn="l" defTabSz="914400" rtl="0" eaLnBrk="1" latinLnBrk="0" hangingPunct="1">
              <a:lnSpc>
                <a:spcPct val="90000"/>
              </a:lnSpc>
              <a:spcBef>
                <a:spcPct val="0"/>
              </a:spcBef>
              <a:buNone/>
              <a:defRPr sz="1500" b="1" kern="1200">
                <a:solidFill>
                  <a:schemeClr val="tx1"/>
                </a:solidFill>
                <a:latin typeface="Cambria" panose="02040503050406030204" pitchFamily="18"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But by that power that sent me,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give us one of your troop as a guide,</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to lead us to the ford and carry this man over.</a:t>
            </a:r>
            <a:b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br>
            <a:r>
              <a:rPr kumimoji="0" lang="en-US" sz="1500" b="1" i="0" u="none" strike="noStrike" kern="1200" cap="none" spc="0" normalizeH="0" baseline="0" noProof="0">
                <a:ln>
                  <a:noFill/>
                </a:ln>
                <a:solidFill>
                  <a:srgbClr val="000000"/>
                </a:solidFill>
                <a:effectLst/>
                <a:uLnTx/>
                <a:uFillTx/>
                <a:latin typeface="Cambria" panose="02040503050406030204" pitchFamily="18" charset="0"/>
                <a:ea typeface="+mj-ea"/>
                <a:cs typeface="+mj-cs"/>
              </a:rPr>
              <a:t>He is not a spirit, he cannot fly.</a:t>
            </a:r>
            <a:endParaRPr kumimoji="0" lang="en-US" sz="1500" b="1" i="0" u="none" strike="noStrike" kern="1200" cap="none" spc="0" normalizeH="0" baseline="0" noProof="0" dirty="0">
              <a:ln>
                <a:noFill/>
              </a:ln>
              <a:solidFill>
                <a:srgbClr val="000000"/>
              </a:solidFill>
              <a:effectLst/>
              <a:uLnTx/>
              <a:uFillTx/>
              <a:latin typeface="Times New Roman" panose="02020603050405020304" pitchFamily="18" charset="0"/>
              <a:ea typeface="+mj-ea"/>
              <a:cs typeface="+mj-cs"/>
            </a:endParaRPr>
          </a:p>
        </p:txBody>
      </p:sp>
      <p:pic>
        <p:nvPicPr>
          <p:cNvPr id="5" name="Picture 4" descr="A picture containing text, old&#10;&#10;Description automatically generated">
            <a:extLst>
              <a:ext uri="{FF2B5EF4-FFF2-40B4-BE49-F238E27FC236}">
                <a16:creationId xmlns:a16="http://schemas.microsoft.com/office/drawing/2014/main" id="{66DE6C6C-9AE5-682C-FF09-6ECB6EA548CA}"/>
              </a:ext>
            </a:extLst>
          </p:cNvPr>
          <p:cNvPicPr>
            <a:picLocks noChangeAspect="1"/>
          </p:cNvPicPr>
          <p:nvPr/>
        </p:nvPicPr>
        <p:blipFill rotWithShape="1">
          <a:blip r:embed="rId2"/>
          <a:srcRect l="1861" t="3911" b="3064"/>
          <a:stretch/>
        </p:blipFill>
        <p:spPr>
          <a:xfrm>
            <a:off x="4972596" y="0"/>
            <a:ext cx="4171404" cy="2375452"/>
          </a:xfrm>
          <a:prstGeom prst="rect">
            <a:avLst/>
          </a:prstGeom>
        </p:spPr>
      </p:pic>
    </p:spTree>
    <p:extLst>
      <p:ext uri="{BB962C8B-B14F-4D97-AF65-F5344CB8AC3E}">
        <p14:creationId xmlns:p14="http://schemas.microsoft.com/office/powerpoint/2010/main" val="35888327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5C41F-CA4C-A14A-81D6-14C48EFCAFFE}"/>
              </a:ext>
            </a:extLst>
          </p:cNvPr>
          <p:cNvSpPr>
            <a:spLocks noGrp="1"/>
          </p:cNvSpPr>
          <p:nvPr>
            <p:ph type="title"/>
          </p:nvPr>
        </p:nvSpPr>
        <p:spPr/>
        <p:txBody>
          <a:bodyPr>
            <a:normAutofit/>
          </a:bodyPr>
          <a:lstStyle/>
          <a:p>
            <a:r>
              <a:rPr lang="en-GB" sz="2400" b="1" i="1" u="none" strike="noStrike" baseline="0" dirty="0">
                <a:latin typeface="Palatino Linotype" panose="02040502050505030304" pitchFamily="18" charset="0"/>
              </a:rPr>
              <a:t>Scene 5</a:t>
            </a:r>
            <a:br>
              <a:rPr lang="en-GB" sz="2400" b="1" i="1" u="none" strike="noStrike" baseline="0" dirty="0">
                <a:latin typeface="Palatino Linotype" panose="02040502050505030304" pitchFamily="18" charset="0"/>
              </a:rPr>
            </a:br>
            <a:br>
              <a:rPr lang="en-GB" sz="2400" b="1" i="1" u="none" strike="noStrike" baseline="0" dirty="0">
                <a:latin typeface="Palatino Linotype" panose="02040502050505030304" pitchFamily="18" charset="0"/>
              </a:rPr>
            </a:br>
            <a:r>
              <a:rPr lang="en-GB" sz="2400" b="1" i="1" u="none" strike="noStrike" baseline="0" dirty="0">
                <a:latin typeface="Palatino Linotype" panose="02040502050505030304" pitchFamily="18" charset="0"/>
              </a:rPr>
              <a:t>Still before Dawn</a:t>
            </a:r>
          </a:p>
        </p:txBody>
      </p:sp>
      <p:sp>
        <p:nvSpPr>
          <p:cNvPr id="3" name="Text Placeholder 2">
            <a:extLst>
              <a:ext uri="{FF2B5EF4-FFF2-40B4-BE49-F238E27FC236}">
                <a16:creationId xmlns:a16="http://schemas.microsoft.com/office/drawing/2014/main" id="{F41C61EF-424E-6B45-86AC-2E35C1C96DD8}"/>
              </a:ext>
            </a:extLst>
          </p:cNvPr>
          <p:cNvSpPr>
            <a:spLocks noGrp="1"/>
          </p:cNvSpPr>
          <p:nvPr>
            <p:ph type="body" idx="1"/>
          </p:nvPr>
        </p:nvSpPr>
        <p:spPr/>
        <p:txBody>
          <a:bodyPr>
            <a:normAutofit fontScale="25000" lnSpcReduction="20000"/>
          </a:bodyPr>
          <a:lstStyle/>
          <a:p>
            <a:endParaRPr lang="en-US"/>
          </a:p>
        </p:txBody>
      </p:sp>
    </p:spTree>
    <p:extLst>
      <p:ext uri="{BB962C8B-B14F-4D97-AF65-F5344CB8AC3E}">
        <p14:creationId xmlns:p14="http://schemas.microsoft.com/office/powerpoint/2010/main" val="2814917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4D7CB-0BBF-D744-9B96-4D13A2A253B0}"/>
              </a:ext>
            </a:extLst>
          </p:cNvPr>
          <p:cNvSpPr>
            <a:spLocks noGrp="1"/>
          </p:cNvSpPr>
          <p:nvPr>
            <p:ph type="title"/>
          </p:nvPr>
        </p:nvSpPr>
        <p:spPr/>
        <p:txBody>
          <a:bodyPr/>
          <a:lstStyle/>
          <a:p>
            <a:r>
              <a:rPr lang="en-GB" b="1" i="1" u="none" strike="noStrike" baseline="0" dirty="0">
                <a:latin typeface="Palatino Linotype" panose="02040502050505030304" pitchFamily="18" charset="0"/>
              </a:rPr>
              <a:t>The poets have passed rapidly through the two inner zones of the seventh Circle</a:t>
            </a:r>
            <a:r>
              <a:rPr lang="en-GB" dirty="0">
                <a:latin typeface="Palatino Linotype" panose="02040502050505030304" pitchFamily="18" charset="0"/>
              </a:rPr>
              <a:t>.</a:t>
            </a:r>
            <a:br>
              <a:rPr lang="en-GB"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(Virgil has been keeping a low profile during Dante’s encounters with two men of letters from the thirteenth century.)</a:t>
            </a:r>
          </a:p>
        </p:txBody>
      </p:sp>
      <p:sp>
        <p:nvSpPr>
          <p:cNvPr id="3" name="Text Placeholder 2">
            <a:extLst>
              <a:ext uri="{FF2B5EF4-FFF2-40B4-BE49-F238E27FC236}">
                <a16:creationId xmlns:a16="http://schemas.microsoft.com/office/drawing/2014/main" id="{F9CD1C6D-0138-5D40-8B61-6383BC8012D9}"/>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FC379A6B-9BD1-900C-35FB-0DB08E00CA20}"/>
              </a:ext>
            </a:extLst>
          </p:cNvPr>
          <p:cNvPicPr>
            <a:picLocks noChangeAspect="1"/>
          </p:cNvPicPr>
          <p:nvPr/>
        </p:nvPicPr>
        <p:blipFill rotWithShape="1">
          <a:blip r:embed="rId2"/>
          <a:srcRect t="1233"/>
          <a:stretch/>
        </p:blipFill>
        <p:spPr>
          <a:xfrm>
            <a:off x="6446106" y="0"/>
            <a:ext cx="2697894" cy="2322576"/>
          </a:xfrm>
          <a:prstGeom prst="rect">
            <a:avLst/>
          </a:prstGeom>
        </p:spPr>
      </p:pic>
      <p:cxnSp>
        <p:nvCxnSpPr>
          <p:cNvPr id="5" name="Straight Connector 4">
            <a:extLst>
              <a:ext uri="{FF2B5EF4-FFF2-40B4-BE49-F238E27FC236}">
                <a16:creationId xmlns:a16="http://schemas.microsoft.com/office/drawing/2014/main" id="{DBDF690B-15AB-15BB-6E9B-9AA9FB1B0BE9}"/>
              </a:ext>
            </a:extLst>
          </p:cNvPr>
          <p:cNvCxnSpPr>
            <a:cxnSpLocks/>
          </p:cNvCxnSpPr>
          <p:nvPr/>
        </p:nvCxnSpPr>
        <p:spPr>
          <a:xfrm>
            <a:off x="6391242" y="0"/>
            <a:ext cx="0" cy="1377427"/>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34939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FAEA-C915-7743-A84F-00B34CB660C5}"/>
              </a:ext>
            </a:extLst>
          </p:cNvPr>
          <p:cNvSpPr>
            <a:spLocks noGrp="1"/>
          </p:cNvSpPr>
          <p:nvPr>
            <p:ph type="title"/>
          </p:nvPr>
        </p:nvSpPr>
        <p:spPr/>
        <p:txBody>
          <a:bodyPr/>
          <a:lstStyle/>
          <a:p>
            <a:r>
              <a:rPr lang="en-GB" b="1" i="1" u="none" strike="noStrike" baseline="0" dirty="0">
                <a:latin typeface="Palatino Linotype" panose="02040502050505030304" pitchFamily="18" charset="0"/>
              </a:rPr>
              <a:t>Deafened by the roar of a mighty waterfall, they are waiting anxiously on the edge of a precipice which towers over the eighth Circle. </a:t>
            </a:r>
          </a:p>
        </p:txBody>
      </p:sp>
      <p:sp>
        <p:nvSpPr>
          <p:cNvPr id="3" name="Text Placeholder 2">
            <a:extLst>
              <a:ext uri="{FF2B5EF4-FFF2-40B4-BE49-F238E27FC236}">
                <a16:creationId xmlns:a16="http://schemas.microsoft.com/office/drawing/2014/main" id="{EC731CAB-EA12-3445-B73D-8DEAF5245311}"/>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5A9C9A2A-C0DE-2A35-65CA-335962A23042}"/>
              </a:ext>
            </a:extLst>
          </p:cNvPr>
          <p:cNvPicPr>
            <a:picLocks noChangeAspect="1"/>
          </p:cNvPicPr>
          <p:nvPr/>
        </p:nvPicPr>
        <p:blipFill rotWithShape="1">
          <a:blip r:embed="rId2"/>
          <a:srcRect t="1233"/>
          <a:stretch/>
        </p:blipFill>
        <p:spPr>
          <a:xfrm>
            <a:off x="6446106" y="0"/>
            <a:ext cx="2697894" cy="2322576"/>
          </a:xfrm>
          <a:prstGeom prst="rect">
            <a:avLst/>
          </a:prstGeom>
        </p:spPr>
      </p:pic>
      <p:cxnSp>
        <p:nvCxnSpPr>
          <p:cNvPr id="5" name="Straight Connector 4">
            <a:extLst>
              <a:ext uri="{FF2B5EF4-FFF2-40B4-BE49-F238E27FC236}">
                <a16:creationId xmlns:a16="http://schemas.microsoft.com/office/drawing/2014/main" id="{F25059BA-5BC5-DE25-4096-27B527B18A1C}"/>
              </a:ext>
            </a:extLst>
          </p:cNvPr>
          <p:cNvCxnSpPr>
            <a:cxnSpLocks/>
          </p:cNvCxnSpPr>
          <p:nvPr/>
        </p:nvCxnSpPr>
        <p:spPr>
          <a:xfrm>
            <a:off x="6391242" y="0"/>
            <a:ext cx="0" cy="1377427"/>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9747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AECCF-70CC-B245-BF4F-50B4E7EE18D7}"/>
              </a:ext>
            </a:extLst>
          </p:cNvPr>
          <p:cNvSpPr>
            <a:spLocks noGrp="1"/>
          </p:cNvSpPr>
          <p:nvPr>
            <p:ph type="title"/>
          </p:nvPr>
        </p:nvSpPr>
        <p:spPr/>
        <p:txBody>
          <a:bodyPr/>
          <a:lstStyle/>
          <a:p>
            <a:r>
              <a:rPr lang="en-GB" b="1" i="1" u="none" strike="noStrike" baseline="0" dirty="0">
                <a:latin typeface="Palatino Linotype" panose="02040502050505030304" pitchFamily="18" charset="0"/>
              </a:rPr>
              <a:t>No Stairs. No Ferrymen. No Centaurs.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How to proceed?</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Dante is ordered to throw his girdle down into the abyss. </a:t>
            </a:r>
            <a:br>
              <a:rPr lang="en-GB" b="1" i="1" u="none" strike="noStrike" baseline="0" dirty="0">
                <a:latin typeface="Palatino Linotype" panose="02040502050505030304" pitchFamily="18" charset="0"/>
              </a:rPr>
            </a:br>
            <a:br>
              <a:rPr lang="en-GB" b="1" i="1" u="none" strike="noStrike" baseline="0" dirty="0">
                <a:latin typeface="Palatino Linotype" panose="02040502050505030304" pitchFamily="18" charset="0"/>
              </a:rPr>
            </a:br>
            <a:r>
              <a:rPr lang="en-GB" b="1" i="1" u="none" strike="noStrike" baseline="0" dirty="0">
                <a:latin typeface="Palatino Linotype" panose="02040502050505030304" pitchFamily="18" charset="0"/>
              </a:rPr>
              <a:t>What will this strange signal produce? </a:t>
            </a:r>
          </a:p>
        </p:txBody>
      </p:sp>
      <p:sp>
        <p:nvSpPr>
          <p:cNvPr id="3" name="Text Placeholder 2">
            <a:extLst>
              <a:ext uri="{FF2B5EF4-FFF2-40B4-BE49-F238E27FC236}">
                <a16:creationId xmlns:a16="http://schemas.microsoft.com/office/drawing/2014/main" id="{0C3FD068-3BB6-7D49-AF0C-9D7D43A682E7}"/>
              </a:ext>
            </a:extLst>
          </p:cNvPr>
          <p:cNvSpPr>
            <a:spLocks noGrp="1"/>
          </p:cNvSpPr>
          <p:nvPr>
            <p:ph type="body" idx="1"/>
          </p:nvPr>
        </p:nvSpPr>
        <p:spPr/>
        <p:txBody>
          <a:bodyPr>
            <a:normAutofit fontScale="25000" lnSpcReduction="20000"/>
          </a:bodyPr>
          <a:lstStyle/>
          <a:p>
            <a:endParaRPr lang="en-US"/>
          </a:p>
        </p:txBody>
      </p:sp>
      <p:pic>
        <p:nvPicPr>
          <p:cNvPr id="4" name="Picture 3" descr="A picture containing building, brown, stone, arch&#10;&#10;Description automatically generated">
            <a:extLst>
              <a:ext uri="{FF2B5EF4-FFF2-40B4-BE49-F238E27FC236}">
                <a16:creationId xmlns:a16="http://schemas.microsoft.com/office/drawing/2014/main" id="{32B8D308-DCE2-2D51-0A6A-28A9A18B1147}"/>
              </a:ext>
            </a:extLst>
          </p:cNvPr>
          <p:cNvPicPr>
            <a:picLocks noChangeAspect="1"/>
          </p:cNvPicPr>
          <p:nvPr/>
        </p:nvPicPr>
        <p:blipFill rotWithShape="1">
          <a:blip r:embed="rId2"/>
          <a:srcRect t="1233"/>
          <a:stretch/>
        </p:blipFill>
        <p:spPr>
          <a:xfrm>
            <a:off x="6446106" y="0"/>
            <a:ext cx="2697894" cy="2322576"/>
          </a:xfrm>
          <a:prstGeom prst="rect">
            <a:avLst/>
          </a:prstGeom>
        </p:spPr>
      </p:pic>
      <p:cxnSp>
        <p:nvCxnSpPr>
          <p:cNvPr id="5" name="Straight Connector 4">
            <a:extLst>
              <a:ext uri="{FF2B5EF4-FFF2-40B4-BE49-F238E27FC236}">
                <a16:creationId xmlns:a16="http://schemas.microsoft.com/office/drawing/2014/main" id="{9D1A460B-92F2-F44F-4D53-EFED40458C03}"/>
              </a:ext>
            </a:extLst>
          </p:cNvPr>
          <p:cNvCxnSpPr>
            <a:cxnSpLocks/>
          </p:cNvCxnSpPr>
          <p:nvPr/>
        </p:nvCxnSpPr>
        <p:spPr>
          <a:xfrm>
            <a:off x="6391242" y="0"/>
            <a:ext cx="0" cy="1377427"/>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9886694"/>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Theme.thmx</Template>
  <TotalTime>6921</TotalTime>
  <Words>18398</Words>
  <Application>Microsoft Macintosh PowerPoint</Application>
  <PresentationFormat>On-screen Show (16:9)</PresentationFormat>
  <Paragraphs>507</Paragraphs>
  <Slides>296</Slides>
  <Notes>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296</vt:i4>
      </vt:variant>
    </vt:vector>
  </HeadingPairs>
  <TitlesOfParts>
    <vt:vector size="303" baseType="lpstr">
      <vt:lpstr>Palatino Linotype</vt:lpstr>
      <vt:lpstr>Arial</vt:lpstr>
      <vt:lpstr>Cambria</vt:lpstr>
      <vt:lpstr>Times New Roman</vt:lpstr>
      <vt:lpstr>Calibri</vt:lpstr>
      <vt:lpstr>Default Theme</vt:lpstr>
      <vt:lpstr>1_Default Theme</vt:lpstr>
      <vt:lpstr>PowerPoint Presentation</vt:lpstr>
      <vt:lpstr>Overture</vt:lpstr>
      <vt:lpstr>Prelude  (Good Friday) After Sunrise</vt:lpstr>
      <vt:lpstr>‘In the middle of his journey’ through life, Dante emerged from a dark wood in which he had lost his way.  He tried to climb a sunlit hill, but has been driven back by a leopard, a lion, and a wolf. </vt:lpstr>
      <vt:lpstr>POETA Mentre ch’i’ rovinava in basso loco, dinanzi a li occhi mi si fu offerto chi per lungo silenzio parea fioco. Quando vidi costui nel gran diserto,</vt:lpstr>
      <vt:lpstr>PROTAGONISTA Miserere di me, qual che tu sii, od ombra od omo certo!</vt:lpstr>
      <vt:lpstr>VIRGILIO                   Non omo, omo già fui, e li parenti miei furon lombardi, mantoani per patrïa ambedui.</vt:lpstr>
      <vt:lpstr>Nacqui sub Iulio, ancor che fosse tardi, e vissi a Roma sotto ’l buono Augusto nel tempo de li dèi falsi e bugiardi.    Poeta fui, e cantai di quel giusto figliuol d’Anchise che venne di Troia, poi che ’l superbo Ilïón fu combusto.</vt:lpstr>
      <vt:lpstr>   Ma tu perché ritorni a tanta noia? perché non sali il dilettoso monte ch’è principio e cagion di tutta gioia?</vt:lpstr>
      <vt:lpstr>PROTAGONISTA (con vergognosa fronte) Or se’ tu quel Virgilio e quella fonte che spandi di parlar sì largo fiume?    O de li altri poeti onore e lume, vagliami ’l lungo studio e ’l grande amore che m’ha fatto cercar lo tuo volume. Tu se’ lo mio maestro e ’l mio autore, tu se’ solo colui da cu’ io tolsi lo bello stilo che m’ha fatto onore.</vt:lpstr>
      <vt:lpstr>   Vedi la bestia per cu’ io mi volsi; aiutami da lei, famoso saggio, ch’ella mi fa tremar le vene e i polsi.</vt:lpstr>
      <vt:lpstr>VIRGILIO (vedendolo lagrimare) A te convien tenere altro vïaggio, se vuo’ campar d’esto loco selvaggio.</vt:lpstr>
      <vt:lpstr>PROTAGONISTA Ma io, perché venirvi? o chi ’l concede? Io non Enëa, io non Paulo sono; me degno a ciò né io né altri ’l crede. Per che, se del venire io m’abbandono, temo che la venuta non sia folle. Se’ savio; intendi me’ ch’i’ non ragiono.</vt:lpstr>
      <vt:lpstr>POETA E qual è quei che disvuol ciò che volle e per novi pensier cangia proposta, sì che dal cominciar tutto si tolle, tal mi fec’ ïo ’n quella oscura costa, perché, pensando, consumai la ’mpresa che fu nel cominciar cotanto tosta.</vt:lpstr>
      <vt:lpstr>VIRGILIO S’i’ ho ben la parola tua intesa,  l’anima tua è da viltade offesa.  Da questa tema acciò che tu ti solve, dirotti perch’ io venni e quel ch’io ’ntesi nel primo punto che di te mi dolve.</vt:lpstr>
      <vt:lpstr>Prologue  After Midday</vt:lpstr>
      <vt:lpstr>Virgil explains that he is the fourth link in a chain of personal interventions that have their origin in the ‘court of Heaven’. </vt:lpstr>
      <vt:lpstr>He tells how Beatrice came to seek him in Limbo, urging him to come to the rescue of her inconstant lover –   she having been instigated by Dante’s personal saint (Lucy),  who, in her turn, had been instigated by the Virgin Mary. </vt:lpstr>
      <vt:lpstr>VIRGILIO Io era tra color che son sospesi, e donna mi chiamò beata e bella, tal che di comandare io la richiesi. Lucevan li occhi suoi più che la stella; e cominciommi a dir soave e piana, con angelica voce, in sua favella:</vt:lpstr>
      <vt:lpstr>BEATRICE O anima cortese mantoana, di cui la fama ancor nel mondo dura, e durerà quanto ’l mondo lontana, l’amico mio, e non de la ventura, ne la diserta piaggia è impedito sì nel cammin, che vòlt’ è per paura; e temo che non sia già sì smarrito, ch’io mi sia tardi al soccorso levata, per quel ch’i’ ho di lui nel cielo udito.</vt:lpstr>
      <vt:lpstr>   Or movi, e con la tua parola ornata e con ciò c’ha mestieri al suo campare, l’aiuta sì ch’i’ ne sia consolata. I’ son Beatrice che ti faccio andare; vegno del loco ove tornar disio; amor mi mosse, che mi fa parlare. </vt:lpstr>
      <vt:lpstr>   Donna è gentil nel ciel che si compiange di questo ’mpedimento ov’ io ti mando, sì che duro giudicio là sù frange. Questa chiese Lucia in suo dimando e disse: “Or ha bisogno il tuo fedele di te, e io a te lo raccomando”.</vt:lpstr>
      <vt:lpstr>Lucia, nimica di ciascun crudele, si mosse, e venne al loco dov’ i’ era, che mi sedea con l’antica Rachele. Disse:  </vt:lpstr>
      <vt:lpstr>LUCIA            Beatrice, loda di Dio vera, ché non soccorri quei che t’amò tanto, ch’uscì per te de la volgare schiera? Non odi tu la pieta del suo pianto, non vedi tu la morte che ’l combatte su la fiumana ove ’l mar non ha vanto? </vt:lpstr>
      <vt:lpstr>BEATRICE Al mondo non fur mai persone ratte a far lor pro o a fuggir lor danno, com’ io, dopo cotai parole fatte, venni qua giù del mio beato scanno, fidandomi del tuo parlare onesto, ch’onora te e quei ch’udito l’hanno.</vt:lpstr>
      <vt:lpstr>VIRGILIO Poscia che m’ebbe ragionato questo, li occhi lucenti lagrimando volse, per che mi fece del venir più presto. E venni a te così com’ ella volse: d’inanzi a quella fiera ti levai che del bel monte il corto andar ti tolse.</vt:lpstr>
      <vt:lpstr>   Dunque: che è? perché, perché restai, perché tanta viltà nel core allette, perché ardire e franchezza non hai, poscia che tai tre donne benedette curan di te ne la corte del cielo, e ’l mio parlar tanto ben ti promette?</vt:lpstr>
      <vt:lpstr>POETA Quali fioretti dal notturno gelo chinati e chiusi, poi che ’l sol li ’mbianca, si drizzan tutti aperti in loro stelo, tal mi fec’ io di mia virtude stanca, e tanto buono ardire al cor mi corse, ch’i’ cominciai come persona franca:</vt:lpstr>
      <vt:lpstr>PROTAGONISTA Oh pietosa colei che mi soccorse! e te cortese ch’ubidisti tosto a le vere parole che ti porse! Tu m’hai con disiderio il cor disposto sì al venir con le parole tue, ch’i’ son tornato nel primo proposto.</vt:lpstr>
      <vt:lpstr>Or va, ch’un sol volere è d’ambedue: tu duca, tu segnore e tu maestro.</vt:lpstr>
      <vt:lpstr>POETA Così li dissi; e poi che mosso fue, intrai per lo cammino alto e silvestro.</vt:lpstr>
      <vt:lpstr>  INFERNO </vt:lpstr>
      <vt:lpstr>Scene 1  After Sunset (= after Moonrise)</vt:lpstr>
      <vt:lpstr>The two poets have passed unchallenged through the ever-open Gate of Hell and have been ferried across the Acheron by Charon.   On the further bank of the infernal river, a lightning flash and an earth tremor rendered Dante briefly unconscious.</vt:lpstr>
      <vt:lpstr>Virgil will now urge Dante to join him in the descent; but his own pallor and hesitancy renew his ward’s alarm.</vt:lpstr>
      <vt:lpstr>VIRGILIO (tutto smorto) Or discendiam qua giù nel cieco mondo;  io sarò primo, e tu sarai secondo.</vt:lpstr>
      <vt:lpstr>POETA E io, che del color mi fui accorto,                    Come verrò, se tu paventi che suoli al mio dubbiare esser conforto?</vt:lpstr>
      <vt:lpstr>VIRGILIO                       L’angoscia de le genti che son qua giù, nel viso mi dipigne quella pietà che tu per tema senti. Andiam, ché la via lunga ne sospigne.</vt:lpstr>
      <vt:lpstr>POETA Così si mise e così mi fé intrare nel primo cerchio che l’abisso cigne. Quivi, secondo che per ascoltare, non avea pianto mai che di sospiri che l’aura etterna facevan tremare; ciò avvenia di duol sanza martìri, ch’avean le turbe, ch’eran molte e grandi, d’infanti e di femmine e di viri.</vt:lpstr>
      <vt:lpstr>VIRGILIO                               Tu non dimandi che spiriti son questi che tu vedi? Or vo’ che sappi, innanzi che più andi, ch’ei non peccaro; e s’elli hanno mercedi, non basta, perché non ebber battesmo, ch’è porta de la fede che tu credi; e s’e’ furon dinanzi al cristianesmo, non adorar debitamente a Dio:</vt:lpstr>
      <vt:lpstr>e di questi cotai son io medesmo. Per tai difetti, non per altro rio, semo perduti, e sol di tanto offesi che sanza speme vivemo in disio.</vt:lpstr>
      <vt:lpstr>POETA Gran duol mi prese al cor quando lo ’ntesi, però che gente di molto valore conobbi che ’n quel limbo eran sospesi.</vt:lpstr>
      <vt:lpstr>PROTAGONISTA Dimmi, maestro mio, dimmi, segnore, POETA comincia’ io per volere esser certo di quella fede che vince ogne errore: PROTAGONISTA Uscicci mai alcuno, o per suo merto o per altrui, che poi fosse beato? POETA E quei che ’ntese il mio parlar coverto, rispuose: </vt:lpstr>
      <vt:lpstr>VIRGILIO              Io era nuovo in questo stato, quando ci vidi venire un possente, con segno di vittoria coronato.</vt:lpstr>
      <vt:lpstr>Trasseci l’ombra del primo parente, d’Abèl suo figlio e quella di Noè, di Moïsè legista e ubidente; Abraàm patrïarca e Davìd re,  e altri molti, e feceli beati. E vo’ che sappi che, dinanzi ad essi, spiriti umani non eran salvati. </vt:lpstr>
      <vt:lpstr>Scene 2 </vt:lpstr>
      <vt:lpstr>Only a brief time has passed.   The poets are still in Limbo, the first of nine concentric Circles that run round the inverted cone of Dante’s Underworld.</vt:lpstr>
      <vt:lpstr>They have seen the souls of innumerable ‘nonentities’ whose earthly lives deserved neither punishment nor reward –  neither the bliss of Paradise, nor the torment of Hell. </vt:lpstr>
      <vt:lpstr>Now they come to a ‘hemisphere of light’ radiating from a ‘noble castle’, where the souls of virtuous pagans, such as Virgil himself, are honoured for their contributions to ‘science or art’.</vt:lpstr>
      <vt:lpstr>POETA Non era lunga ancor la nostra via di qua dal sonno, quand’ io vidi un foco ch’emisperio di tenebre vincia. Di lungi n’eravamo ancora un poco, ma non sì ch’io non discernessi in parte ch’orrevol gente possedea quel loco.</vt:lpstr>
      <vt:lpstr>PROTAGONISTA O tu ch’onori scïenzïa e arte, questi chi son c’hanno cotanta onranza, che dal modo de li altri li diparte?</vt:lpstr>
      <vt:lpstr>VIRGILIO                        L’onrata nominanza che di lor suona sù ne la tua vita, grazïa acquista in ciel che sì li avanza. POETA Intanto voce fu per me udita: QUATTRO GRAND’OMBRE Onorate l’altissimo poeta; l’ombra sua torna, ch’era dipartita.</vt:lpstr>
      <vt:lpstr>POETA Poi che la voce fu restata e queta, vidi quattro grand’ ombre a noi venire: sembianz’ avevan né trista né lieta. Lo buon maestro cominciò a dire:</vt:lpstr>
      <vt:lpstr>VIRGILIO Mira colui con quella spada in mano, che vien dinanzi ai tre sì come sire: quelli è Omero poeta sovrano; l’altro è Orazio satiro che vene; Ovidio è ’l terzo, e l’ultimo Lucano.</vt:lpstr>
      <vt:lpstr>Però che ciascun meco si convene nel nome che sonò la voce sola, fannomi onore, e di ciò fanno bene.</vt:lpstr>
      <vt:lpstr>POETA Così vid’ i’ adunar la bella scola di quel segnor de l’altissimo canto che sovra li altri com’ aquila vola. Da ch’ebber ragionato insieme alquanto, volsersi a me con salutevol cenno, e ’l mio maestro sorrise di tanto;</vt:lpstr>
      <vt:lpstr>e più d’onore ancora assai mi fenno, ch’e’ sì mi fecer de la loro schiera, sì ch’io fui sesto tra cotanto senno.</vt:lpstr>
      <vt:lpstr>   Così andammo infino a la lumera, parlando cose che ’l tacere è bello, sì com’ era ’l parlar colà dov’ era.</vt:lpstr>
      <vt:lpstr>Scene 3  After Midnight</vt:lpstr>
      <vt:lpstr>Between moonrise and midnight, the poets moved rapidly through four Circles of Hell, encountering for the most part sinners from Dante’s own city and lifetime.  </vt:lpstr>
      <vt:lpstr>Now they find themselves on the further shore of the river Styx, outside the locked gate of the city of Lower Hell (Dis).   The angry devils who guard the iron walls are refusing entry to the living Dante.</vt:lpstr>
      <vt:lpstr>Virgil begins to assume the role of ‘Leader’ and ‘Father’ —   but a Leader who shows signs of fear as he moves forward, alone, to parley with the devils;   and a Father who seems to be abandoning his Son.</vt:lpstr>
      <vt:lpstr>POETA Ne l’orecchie mi percosse un duolo, per ch’io avante l’occhio intento sbarro. Lo buon maestro disse: </vt:lpstr>
      <vt:lpstr>VIRGILIO                                        Omai, figliuolo, s’appressa la città c’ha nome Dite, coi gravi cittadin, col grande stuolo.</vt:lpstr>
      <vt:lpstr>PROTAGONISTA                 Maestro, già le sue meschite là entro certe ne la valle cerno, vermiglie come se di foco uscite / fossero. </vt:lpstr>
      <vt:lpstr>VIRGILIO                                   Il foco etterno ch’entro l’affoca le dimostra rosse, come tu vedi in questo basso inferno.</vt:lpstr>
      <vt:lpstr>POETA Noi pur giugnemmo dentro a l’alte fosse che vallan quella terra sconsolata: le mura mi parean che ferro fosse. Non sanza prima far grande aggirata, venimmo in parte dove il nocchier forte / gridò:</vt:lpstr>
      <vt:lpstr>CARONTE Usciteci:                     qui è l’intrata.</vt:lpstr>
      <vt:lpstr>POETA Io vidi più di mille in su le porte da ciel piovuti, che stizzosamente dicean:  MILLE DA CIEL PIOVUTI             Chi è costui che sanza morte va per lo regno de la morta gente?</vt:lpstr>
      <vt:lpstr>POETA E ’l savio mio maestro fece segno di voler lor parlar segretamente. Allor chiusero un poco il gran disdegno e disser: </vt:lpstr>
      <vt:lpstr>MILLE DA CIEL PIOVUTI               Vien tu solo, e quei sen vada che sì ardito intrò per questo regno. Sol si ritorni per la folle strada: pruovi, se sa; ché tu qui rimarrai, che li ha’ iscorta sì buia contrada.</vt:lpstr>
      <vt:lpstr>POETA Pensa, lettor, se io mi sconfortai nel suon de le parole maladette, ché non credetti ritornarci mai.</vt:lpstr>
      <vt:lpstr>PROTAGONISTA O caro duca mio, che più di sette volte m’hai sicurtà renduta e tratto d’alto periglio che ’ncontra mi stette,                       non mi lasciar così disfatto; e se ’l passar più oltre ci è negato, ritroviam l’orme nostre insieme ratto. </vt:lpstr>
      <vt:lpstr>VIRGILIO               Non temer; ché ’l nostro passo non ci può tòrre alcun: da tal n’è dato. Ma qui m’attendi, e lo spirito lasso conforta e ciba di speranza buona, ch’i’ non ti lascerò nel mondo basso.</vt:lpstr>
      <vt:lpstr>POETA Così sen va, e quivi m’abbandona lo dolce padre, e io rimagno in forse, che sì e no nel capo mi tenciona. Udir non potti quello ch’a lor porse; ma ei non stette là con essi guari, che ciascun dentro a pruova si ricorse.</vt:lpstr>
      <vt:lpstr>Chiuser le porte que’ nostri avversari nel petto al mio segnor, che fuor rimase e rivolsesi a me con passi rari. Li occhi a la terra e le ciglia avea rase d’ogne baldanza, e dicea ne’ sospiri:</vt:lpstr>
      <vt:lpstr>VIRGILIO Chi m’ha negate le dolenti case!                            Tu, perch’ io m’adiri, non sbigottir, ch’io vincerò la prova, qual ch’a la difension dentro s’aggiri. Questa lor tracotanza non è nova; ché già l’usaro a men segreta porta, la qual sanza serrame ancor si trova.</vt:lpstr>
      <vt:lpstr>Sovr’ essa vedestù la scritta morta: e già di qua da lei discende l’erta, passando per li cerchi sanza scorta, tal che per lui ne fia la terra aperta.</vt:lpstr>
      <vt:lpstr>POETA Quel color che viltà di fuor mi pinse veggendo il duca mio tornare in volta, più tosto dentro il suo novo ristrinse. Attento si fermò com’ uom ch’ascolta; ché l’occhio nol potea menare a lunga per l’aere nero e per la nebbia folta.</vt:lpstr>
      <vt:lpstr>VIRGILIO Pur a noi converrà vincer la punga...,             se non...     Tal ne s’offerse. Oh quanto tarda a me ch’altri qui giunga!</vt:lpstr>
      <vt:lpstr>POETA I’ vidi ben sì com’ ei ricoperse lo cominciar con l’altro che poi venne, che fur parole a le prime diverse; ma nondimen paura il suo dir dienne, perch’ io traeva la parola tronca forse a peggior sentenzia che non tenne.</vt:lpstr>
      <vt:lpstr>PROTAGONISTA In questo fondo de la trista conca discende mai alcun del primo grado, che sol per pena ha la speranza cionca? </vt:lpstr>
      <vt:lpstr>VIRGILIO Di rado incontra...           che di noi  faccia il cammino alcun per qual io vado. Ver è ch’altra fïata qua giù fui, congiurato da quella Eritón cruda che richiamava l’ombre a’ corpi sui.</vt:lpstr>
      <vt:lpstr>Di poco era di me la carne nuda, ch’ella mi fece intrar dentr’ a quel muro, per trarne un spirto del cerchio di Giuda. Quell’ è ’l più basso loco e ’l più oscuro, e ’l più lontan dal ciel che tutto gira: ben so ’l cammin; però ti fa sicuro.</vt:lpstr>
      <vt:lpstr>Scene 4   Before Dawn</vt:lpstr>
      <vt:lpstr>   Dante and Virgil find themselves on the bank of Phlegethon, the ‘river of blood’ which forms the outer rim of the seventh Circle of Hell. </vt:lpstr>
      <vt:lpstr>Its menacing guardians are Centaurs.   Figures from pagan mythology are dealt with firmly by the pagan poet,  who shows himself to be a ‘good leader’, possessing divine authority.</vt:lpstr>
      <vt:lpstr>POETA Io vidi un’ampia fossa in arco torta, come quella che tutto ’l piano abbraccia, secondo ch’avea detto la mia scorta; e tra ’l piè de la ripa ed essa, in traccia corrien centauri, armati di saette, come solien nel mondo andare a caccia.</vt:lpstr>
      <vt:lpstr>   Veggendoci calar, ciascun ristette, e de la schiera tre si dipartiro con archi e asticciuole prima elette; e l’un gridò da lungi: </vt:lpstr>
      <vt:lpstr>CENTAURO                                 A qual martiro venite voi che scendete la costa? Ditel costinci; se non, l’arco tiro.</vt:lpstr>
      <vt:lpstr>VIRGILIO                                    La risposta farem noi a Chirón costà di presso: mal fu la voglia tua sempre sì tosta.</vt:lpstr>
      <vt:lpstr>POETA Noi ci appressammo a quelle fiere isnelle: Chirón prese uno strale, e con la cocca fece la barba in dietro a le mascelle. Quando s’ebbe scoperta la gran bocca, disse a’ compagni: </vt:lpstr>
      <vt:lpstr>CHIRON                             Siete voi accorti che quel di retro move ciò ch’el tocca? Così non soglion far li piè d’i morti.</vt:lpstr>
      <vt:lpstr>VIRGILIO  Ben è vivo, e sì soletto mostrar li mi convien la valle buia; necessità ’l ci ’nduce, e non diletto. Tal si partì da cantare alleluia che mi commise quest’ officio novo: non è ladron, né io anima fuia.</vt:lpstr>
      <vt:lpstr>   Ma per quella virtù per cu’ io movo li passi miei per sì selvaggia strada, danne un de’ tuoi, a cui noi siamo a provo, e che ne mostri là dove si guada, e che porti costui in su la groppa, ché non è spirto che per l’aere vada.</vt:lpstr>
      <vt:lpstr>Scene 5  Still before Dawn</vt:lpstr>
      <vt:lpstr>The poets have passed rapidly through the two inner zones of the seventh Circle.  (Virgil has been keeping a low profile during Dante’s encounters with two men of letters from the thirteenth century.)</vt:lpstr>
      <vt:lpstr>Deafened by the roar of a mighty waterfall, they are waiting anxiously on the edge of a precipice which towers over the eighth Circle. </vt:lpstr>
      <vt:lpstr>No Stairs. No Ferrymen. No Centaurs.   How to proceed?  Dante is ordered to throw his girdle down into the abyss.   What will this strange signal produce? </vt:lpstr>
      <vt:lpstr>PROTAGONISTA E’ pur convien che novità risponda                                            al novo cenno che ’l maestro con l’occhio sì seconda.</vt:lpstr>
      <vt:lpstr>VIRGILIO                           Tosto verrà di sovra ciò ch’io attendo e che il tuo pensier sogna; tosto convien ch’al tuo viso si scovra.</vt:lpstr>
      <vt:lpstr>POETA                                     Per le note di questa comedìa, lettor, ti giuro,  ch’i’ vidi per quell’ aere grosso e scuro venir notando una figura in suso, maravigliosa ad ogne cor sicuro, sì come torna colui che va giuso talora a solver l’àncora ch’aggrappa o scoglio o altro che nel mare è chiuso, che ’n sù si stende e da piè si rattrappa.</vt:lpstr>
      <vt:lpstr>VIRGILIO Ecco la fiera con la coda aguzza, che passa i monti e rompe i muri e l’armi! Ecco colei che tutto ’l mondo appuzza!</vt:lpstr>
      <vt:lpstr>POETA Come talvolta stanno a riva i burchi, che parte sono in acqua e parte in terra, e come là tra li Tedeschi lurchi lo bivero s’assetta a far sua guerra, così la fiera pessima si stava su l’orlo ch’è di pietra e ’l sabbion serra.</vt:lpstr>
      <vt:lpstr>Nel vano tutta sua coda guizzava, torcendo in sù la venenosa forca ch’a guisa di scorpion la punta armava.</vt:lpstr>
      <vt:lpstr>VIRGILIO                  Or convien che si torca la nostra via un poco insino a quella bestia malvagia che colà si corca. </vt:lpstr>
      <vt:lpstr>POETA Trova’ il duca mio ch’ era salito già su la groppa del fiero animale, e disse a me: </vt:lpstr>
      <vt:lpstr>VIRGILIO                    Or sie forte e ardito. Omai si scende per sì fatte scale; monta dinanzi, ch’i’ voglio esser mezzo, sì che la coda non possa far male.</vt:lpstr>
      <vt:lpstr>POETA Qual è colui che sì presso ha ’l riprezzo de la quartana, c’ha già l’unghie smorte, e triema tutto pur guardando ’l rezzo, tal divenn’ io a le parole porte; ma vergogna mi fé le sue minacce, che innanzi a buon segnor fa servo forte.</vt:lpstr>
      <vt:lpstr>   I’ m’assettai in su quelle spallacce; sì volli dir, ma la voce non venne com’ io credetti:  PROTAGONISTA                          Fa che tu m’abbracce.</vt:lpstr>
      <vt:lpstr>POETA Ma esso, ch’altra volta mi sovvenne ad altro forse, tosto ch’i’ montai con le braccia m’avvinse e mi sostenne.</vt:lpstr>
      <vt:lpstr>Scene 6  Shortly after Sunrise (shortly after the Moon has set) </vt:lpstr>
      <vt:lpstr>The eighth Circle is divided into concentric moats (bolgie) which are spanned by narrow bridges, like spokes in a wheel.   In the space of three hours, the poets have reached the half-way point in their crossing.</vt:lpstr>
      <vt:lpstr>The mood changes abruptly from heroic epic to vulgar farce, but the underlying purpose remains serious.  Each of the bolgie is a place of torment for those who injured their fellows by practising some form of deception (Fraud).</vt:lpstr>
      <vt:lpstr>Here in the fifth bolgia, Fraud reveals itself in action because the sinners deceive the demons who guard them, as they in their turn deceive Virgil.   Dante, the weak and fallible pilgrim, is made to look ridiculous in his instinctive mistrust of evil.   But the last laugh will be on the overconfidence of his crestfallen guide. </vt:lpstr>
      <vt:lpstr>POETA Poscia passò di là dal co del ponte; e com’ el giunse in su la ripa sesta, mestier li fu d’aver sicura fronte.</vt:lpstr>
      <vt:lpstr>Con quel furore e con quella tempesta ch’escono i cani a dosso al poverello che di sùbito chiede ove s’arresta, usciron quei di sotto al ponticello, e volser contra lui tutt’ i runcigli; ma el gridò:</vt:lpstr>
      <vt:lpstr>VIRGILIO                    Nessun di voi sia fello! Innanzi che l’uncin vostro mi pigli, traggasi avante l’un di voi che m’oda, e poi d’arruncigliarmi si consigli.</vt:lpstr>
      <vt:lpstr>POETA Tutti gridaron: “Vada Malacoda!” per ch’un si mosse – e li altri stetter fermi – e venne a lui dicendo:  MALACODA                        Che li approda?</vt:lpstr>
      <vt:lpstr> VIRGILIO Credi tu, Malacoda, qui vedermi esser venuto,  sicuro già da tutti vostri schermi, sanza voler divino e fato destro? Lascian’ andar, ché nel cielo è voluto ch’i’ mostri altrui questo cammin silvestro.</vt:lpstr>
      <vt:lpstr>POETA Allor li fu l’orgoglio sì caduto, ch’e’ si lasciò cascar l’uncino a’ piedi, e disse a li altri:  MALACODA                            Omai non sia feruto.</vt:lpstr>
      <vt:lpstr>VIRGILIO                               O tu che siedi tra li scheggion del ponte quatto quatto, sicuramente omai a me ti riedi. </vt:lpstr>
      <vt:lpstr>PROTAGONISTA Omè, maestro, che è quel ch’i’ veggio?       Deh, sanza scorta andianci soli, se tu sa’ ir; ch’i’ per me non la cheggio. Se tu se’ sì accorto come suoli, non vedi tu ch’e’ digrignan li denti e con le ciglia ne minaccian duoli?</vt:lpstr>
      <vt:lpstr>VIRGILIO                     Non vo’ che tu paventi; lasciali digrignar pur a lor senno, ch’e’ fanno ciò per li lessi dolenti.</vt:lpstr>
      <vt:lpstr>POETA Per l’argine sinistro volta dienno; ma prima avea ciascun la lingua stretta coi denti, verso lor duca, per cenno; ed elli avea del cul fatto trombetta.</vt:lpstr>
      <vt:lpstr>Scene 7   Immediately afterwards</vt:lpstr>
      <vt:lpstr>The first act of the farce ended with the devils fighting among themselves  after they had been tricked by one of the barrators and cheated of their victim. </vt:lpstr>
      <vt:lpstr>As the two poets resume their journey, walking round the rim of the bolgia, Dante begins to feel alarm.   He vividly imagines the devils in pursuit, wanting to vent their frustration.   Virgil knows him well enough to read his mind.  </vt:lpstr>
      <vt:lpstr>Dante is becoming increasingly aware of his Master’s limitations.    But he is now brought emotionally closer to Virgil, who will rescue him by snatching him up like a child in his mother’s arms, not like a companion.</vt:lpstr>
      <vt:lpstr>POETA Taciti, soli, sanza compagnia n’andavam l’un dinanzi e l’altro dopo, come frati minor vanno per via.  Io pensava così: </vt:lpstr>
      <vt:lpstr>PROTAGONISTA                            Questi per noi sono scherniti con danno e con beffa sì fatta, ch’assai credo che lor nòi. Se l’ira sovra ’l mal voler s’aggueffa, ei ne verranno dietro più crudeli che ’l cane a quella lievre ch’elli acceffa.</vt:lpstr>
      <vt:lpstr>POETA Già mi sentia tutti arricciar li peli de la paura e stava in dietro intento, quand’ io dissi: </vt:lpstr>
      <vt:lpstr>PROTAGONISTA                         Maestro, se non celi te e me tostamente, i’ ho pavento d’i Malebranche. Noi li avem già dietro; io li ’magino sì, che già li sento.</vt:lpstr>
      <vt:lpstr> VIRGILIO                 S’i’ fossi di piombato vetro, l’imagine di fuor tua non trarrei più tosto a me, che quella dentro ’mpetro. Pur mo venieno i tuo’ pensier tra ’ miei, con simile atto e con simile faccia, sì che d’intrambi un sol consiglio fei.</vt:lpstr>
      <vt:lpstr>S’elli è che sì la destra costa giaccia, che noi possiam ne l’altra bolgia scendere, noi fuggirem l’imaginata caccia.</vt:lpstr>
      <vt:lpstr>POETA Già non compié di tal consiglio rendere, ch’io li vidi venir con l’ali tese non molto lungi, per volerne prendere.</vt:lpstr>
      <vt:lpstr>Lo duca mio di sùbito mi prese, come la madre ch’al romore è desta e vede presso a sé le fiamme accese, che prende il figlio e fugge e non s’arresta, avendo più di lui che di sé cura, tanto che solo una camiscia vesta;</vt:lpstr>
      <vt:lpstr>e giù dal collo de la ripa dura supin si diede a la pendente roccia, che l’un de’ lati a l’altra bolgia tura.    Non corse mai sì tosto acqua per doccia a volger ruota di molin terragno, quand’ ella più verso le pale approccia, come ’l maestro mio per quel vivagno, portandosene me sovra ’l suo petto, come suo figlio, non come compagno.</vt:lpstr>
      <vt:lpstr>Scene 8   (Still Easter Saturday) After Sunset</vt:lpstr>
      <vt:lpstr>Nearly twelve hours have elapsed.   It is after dusk on Easter Saturday.  Virgil and Dante have descended to the very bottom of Hell, at the centre of the earth.  They are standing close to the gigantic body of Lucifer, who is imprisoned in the frozen lake of Cocytus.</vt:lpstr>
      <vt:lpstr>It is Lucifer himself they will use as their ‘staircase’.  They will scramble down his shaggy sides until they reach his hips, twist through 180 degrees and begin to climb.   But their climb takes them down along Lucifer’s thighs towards his feet. </vt:lpstr>
      <vt:lpstr>However, the final scene in Part One recalls the simplicity of the start of poets’ long journey.    Virgil still goes first and Dante still goes second as they climb in a narrow escape tunnel (for some 3000 miles), until they ‘emerge to see the stars again’. </vt:lpstr>
      <vt:lpstr>VIRGILIO Ma la notte risurge, e oramai è da partir, ché tutto avem veduto.</vt:lpstr>
      <vt:lpstr>POETA Com’ a lui piacque, il collo li avvinghiai; ed el prese di tempo e loco poste, e quando l’ali fuoro aperte assai, appigliò sé a le vellute coste; di vello in vello giù discese poscia tra ’l folto pelo e le gelate croste.</vt:lpstr>
      <vt:lpstr>   Quando noi fummo là dove la coscia si volge, a punto in sul grosso de l’anche, lo duca, con fatica e con angoscia, volse la testa ov’ elli avea le zanche, e aggrappossi al pel com’ om che sale, sì che ’n inferno i’ credea tornar anche.</vt:lpstr>
      <vt:lpstr>VIRGILIO (ansando com’ uom lasso) Attienti ben, ché per cotali scale, conviensi dipartir da tanto male.</vt:lpstr>
      <vt:lpstr>POETA Poi uscì fuor per lo fóro d’un sasso e puose me in su l’orlo a sedere; appresso porse a me l’accorto passo.  VIRGILIO              Lèvati sù…        in piede: la via è lunga e ’l cammino è malvagio, e già il sole a mezza terza riede.</vt:lpstr>
      <vt:lpstr>POETA Luogo è là giù  che non per vista, ma per suono è noto d’un ruscelletto che quivi discende per la buca d’un sasso, ch’elli ha roso, col corso ch’elli avvolge, e poco pende. </vt:lpstr>
      <vt:lpstr>   Lo duca e io per quel cammino ascoso intrammo a ritornar nel chiaro mondo; e sanza cura aver d’alcun riposo, salimmo sù, el primo e io secondo,</vt:lpstr>
      <vt:lpstr>tanto ch’i’ vidi de le cose belle che porta ’l ciel, per un pertugio tondo. E quindi uscimmo a riveder le stelle.</vt:lpstr>
      <vt:lpstr>    PURGATORIO  Intermezzo</vt:lpstr>
      <vt:lpstr>We are in the ‘second kingdom’ .  Dante the Christian sinner may hope to return here after his death in order to be ‘made worthy for ascent to Heaven’.   But the virtuous pagan Virgil will be excluded for all eternity.</vt:lpstr>
      <vt:lpstr>Scene 9   (Easter Day) Before Sunrise</vt:lpstr>
      <vt:lpstr>Virgil and Dante have emerged on the shore of a mountain island in the otherwise landless southern Ocean.    Their climb took more than 21 hours, but by local time it is only about an hour before sunrise on Easter Day.</vt:lpstr>
      <vt:lpstr>Stars are still visible and the planet Venus dominates the eastern horizon.   Suddenly a stern patriarch appears.  It is the shade of Cato, the Stoic philosopher, who challenges the ‘invaders’ as brusquely as any of the demons had done.</vt:lpstr>
      <vt:lpstr>Dante will listen in dismay while his Leader misjudges the situation and is snubbed by Cato for his rhetoric.  Shortly afterwards Dante will kneel by the shore and lift his tear-stained cheeks for Virgil to tenderly wash away the grime of Hell.</vt:lpstr>
      <vt:lpstr>POETA Dolce color d’orïental zaffiro, che s’accoglieva nel sereno aspetto del mezzo, puro infino al primo giro, a li occhi miei ricominciò diletto, tosto ch’io usci’ fuor de l’aura morta che m’avea contristati li occhi e ’l petto.</vt:lpstr>
      <vt:lpstr>   Lo bel pianeto che d’amar conforta faceva tutto rider l’orïente, velando i Pesci ch’erano in sua scorta.  Com’ io da loro sguardo fui partito,  vidi presso di me un veglio solo, degno di tanta reverenza in vista, che più non dee a padre alcun figliuolo.</vt:lpstr>
      <vt:lpstr>CATONE Chi siete voi che contro al cieco fiume fuggita avete la pregione etterna?  Chi v’ha guidati, o che vi fu lucerna, uscendo fuor de la profonda notte che sempre nera fa la valle inferna?</vt:lpstr>
      <vt:lpstr>Son le leggi d’abisso così rotte? o è mutato in ciel novo consiglio, che, dannati, venite a le mie grotte?</vt:lpstr>
      <vt:lpstr>POETA Lo duca mio allor mi diè di piglio, e con parole e con mani e con cenni reverenti mi fé le gambe e ’l ciglio. Poscia rispuose lui: </vt:lpstr>
      <vt:lpstr>VIRGILIO                           Da me non venni: donna scese del ciel, per li cui prieghi de la mia compagnia costui sovvenni.  Questi non vide mai l’ultima sera; ma per la sua follia le fu sì presso, che molto poco tempo a volger era.</vt:lpstr>
      <vt:lpstr>    Sì com’ io dissi, fui mandato ad esso per lui campare; e non lì era altra via che questa per la quale i’ mi son messo. Mostrata ho lui tutta la gente ria; e ora intendo mostrar quelli spirti che purgan sé sotto la tua balìa.</vt:lpstr>
      <vt:lpstr>   Com’ io l’ho tratto, saria lungo a dirti; de l’alto scende virtù che m’aiuta conducerlo a vederti e a udirti. Or ti piaccia gradir la sua venuta: libertà va cercando, ch’è sì cara, come sa chi per lei vita rifiuta. </vt:lpstr>
      <vt:lpstr>   Lasciane andar per li tuoi sette regni; grazie riporterò di te a lei, se d’esser mentovato là giù degni.</vt:lpstr>
      <vt:lpstr>CATONE        Se donna del ciel ti move e regge,  come tu di’, non c’è mestier lusinghe: bastisi ben che per lei mi richegge. </vt:lpstr>
      <vt:lpstr>Va dunque, e fa che tu costui ricinghe d’un giunco schietto e che li lavi ’l viso, sì ch’ogne sucidume quindi stinghe. Questa isoletta intorno ad imo ad imo, là giù colà dove la batte l’onda, porta di giunchi sovra ’l molle limo.</vt:lpstr>
      <vt:lpstr>POETA L’alba vinceva l’ora mattutina che fuggia innanzi, sì che di lontano conobbi il tremolar de la marina. Noi andavam per lo solingo piano com’ om che torna a la perduta strada, che ’nfino ad essa li pare ire in vano.</vt:lpstr>
      <vt:lpstr>   Quando noi fummo là ’ve la rugiada pugna col sole, per essere in parte dove, ad orezza, poco si dirada, ambo le mani in su l’erbetta sparte soavemente ’l mio maestro pose: ond’ io, che fui accorto di sua arte, porsi ver’ lui le guance lagrimose; ivi mi fece tutto discoverto quel color che l’inferno mi nascose.</vt:lpstr>
      <vt:lpstr>Scene 10  Shortly after Sunrise</vt:lpstr>
      <vt:lpstr>While the travellers were still on the shore of the island, an angelic vessel approached at miraculous speed and discharged a fresh ‘cargo’ of newly redeemed souls. </vt:lpstr>
      <vt:lpstr>Among the new arrivals was a Florentine, Casella.  He yielded to his friend’s plea for ‘consolation’ by singing his own setting of one of Dante’s lyric poems.   Its text could not have been more appropriate; but this is not the time for delay of any kind.</vt:lpstr>
      <vt:lpstr>Cato will reappear to administer a second rebuke and everyone will scatter.   Virgil will be visibly stung by remorse; and his ward will silently show his understanding and solidarity.</vt:lpstr>
      <vt:lpstr>POETA Lo mio maestro e io e quella gente ch’eran con lui parevan sì contenti, come a nessun toccasse altro la mente. Noi eravam tutti fissi e attenti a le sue note; ed ecco il veglio onesto gridando: </vt:lpstr>
      <vt:lpstr>CATONE                Che è ciò, spiriti lenti? qual negligenza, quale stare è questo? Correte al monte a spogliarvi lo scoglio ch’esser non lascia a voi Dio manifesto.</vt:lpstr>
      <vt:lpstr>POETA Come quando, cogliendo biado o loglio, li colombi adunati a la pastura, queti, sanza mostrar l’usato orgoglio, se cosa appare ond’ elli abbian paura, subitamente lasciano star l’esca, perch’ assaliti son da maggior cura;</vt:lpstr>
      <vt:lpstr>così vid’ io quella masnada fresca lasciar lo canto, e fuggir ver’ la costa, com’ om che va, né sa dove rïesca; né la nostra partita fu men tosta.</vt:lpstr>
      <vt:lpstr>   Avvegna che la subitana fuga dispergesse color per la campagna, rivolti al monte ove ragion ne fruga, i’ mi ristrinsi a la fida compagna: e come sare’ io sanza lui corso? chi m’avria tratto su per la montagna?</vt:lpstr>
      <vt:lpstr>   El mi parea da sé stesso rimorso: o dignitosa coscïenza e netta, come t’è picciol fallo amaro morso!</vt:lpstr>
      <vt:lpstr>Scene 11  Shortly afterwards</vt:lpstr>
      <vt:lpstr>The next scene follows almost without a break, but the sun has risen high enough to cast shadows.    The poets resume their journey and immediately Dante finds new cause for fear.</vt:lpstr>
      <vt:lpstr>He can see only one shadow on the ground.   Has he been abandoned by his Leader?  His ‘comforter’ is saddened by this lack of trust and by a renewed awareness of his own limitations and exclusion. </vt:lpstr>
      <vt:lpstr>POETA Quando li piedi suoi lasciar la fretta, che l’onestade ad ogn’ atto dismaga, la mente mia, che prima era ristretta, lo ’ntento rallargò, sì come vaga, e diedi ’l viso mio incontr’ al poggio che ’nverso ’l ciel più alto si dislaga.</vt:lpstr>
      <vt:lpstr>   Lo sol, che dietro fiammeggiava roggio, rotto m’era dinanzi a la figura, ch’avëa in me de’ suoi raggi l’appoggio. Io mi volsi dallato con paura d’essere abbandonato, quand’ io vidi solo dinanzi a me la terra oscura; e ’l mio conforto: </vt:lpstr>
      <vt:lpstr>VIRGILIO                         Perché pur diffidi?    non credi tu me teco e ch’io ti guidi?</vt:lpstr>
      <vt:lpstr>Vespero è già colà dov’ è sepolto lo corpo dentro al quale io facea ombra; Napoli l’ha, e da Brandizio è tolto. Ora, se innanzi a me nulla s’aombra, non ti maravigliar più che d’i cieli che l’uno a l’altro raggio non ingombra. </vt:lpstr>
      <vt:lpstr>   Matto è chi spera che nostra ragione possa trascorrer la infinita via che tiene una sustanza in tre persone. State contenti, umana gente, al quia; ché, se potuto aveste veder tutto, mestier non era parturir Maria;</vt:lpstr>
      <vt:lpstr>e disïar vedeste sanza frutto tai che sarebbe lor disio quetato, ch’etternalmente è dato lor per lutto: io dico d’Aristotile e di Plato e di molt’ altri; </vt:lpstr>
      <vt:lpstr> POETA                         e qui chinò la fronte, e più non disse, e rimase turbato.</vt:lpstr>
      <vt:lpstr>Scene 12  Five hours later</vt:lpstr>
      <vt:lpstr>The travellers proceed inland.   They will spend the whole of Easter Day climbing the steep foothills of the area over which Cato presides, which lies outside the Gate of Purgatory itself. </vt:lpstr>
      <vt:lpstr>Virgil is now the kind of guide who himself needs to ask for guidance.   But his request for directions leads into a passionate conversation with a fellow Mantuan which serves to enhance Dante’s reverence for the greatest of poets and to intensify his sadness – and ours – at the thought of Virgil’s eternal exile. </vt:lpstr>
      <vt:lpstr>VIRGILIO Ma vedi là un’anima che, posta sola soletta, inverso noi riguarda: quella ne ’nsegnerà la via più tosta.</vt:lpstr>
      <vt:lpstr>POETA Venimmo a lei: o anima lombarda, come ti stavi altera e disdegnosa e nel mover de li occhi onesta e tarda! Ella non ci dicëa alcuna cosa, ma lasciavane gir, solo sguardando a guisa di leon quando si posa.</vt:lpstr>
      <vt:lpstr>    Pur Virgilio si trasse a lei, pregando che ne mostrasse la miglior salita; e quella non rispuose al suo dimando, ma di nostro paese e de la vita ci ’nchiese; e ’l dolce duca incominciava</vt:lpstr>
      <vt:lpstr>VIRGILIO Mantüa...  POETA                 e l’ombra, tutta in sé romita, surse ver’ lui del loco ove pria stava, dicendo:</vt:lpstr>
      <vt:lpstr>SORDELLO                 O Mantoano, io son Sordello de la tua terra! POETA                      e l’un l’altro abbracciava. </vt:lpstr>
      <vt:lpstr>Poscia che l’accoglienze oneste e liete furo iterate tre e quattro volte, Sordel si trasse, e disse:  SORDELLO                                          Voi, chi siete?</vt:lpstr>
      <vt:lpstr>VIRGILIO Anzi che a questo monte fosser volte l’anime degne di salire a Dio, fur l’ossa mie per Ottavian sepolte. Io son Virgilio; e per null’ altro rio lo ciel perdei che per non aver fé.</vt:lpstr>
      <vt:lpstr> POETA Così rispuose allora il duca mio. Qual è colui che cosa innanzi sé sùbita vede ond’ e’ si maraviglia, che crede e non, dicendo “Ella è... non è...”, tal parve quelli; e poi chinò le ciglia, e umilmente ritornò ver’ lui, e abbracciòl là ’ve ’l minor s’appiglia.</vt:lpstr>
      <vt:lpstr>SORDELLO O gloria di Latin,                per cui mostrò ciò che potea la lingua nostra, o pregio etterno del loco ond’ io fui, qual merito o qual grazia mi ti mostra? S’io son d’udir le tue parole degno, dimmi se vien d’inferno, e di qual chiostra.</vt:lpstr>
      <vt:lpstr>VIRGILIO Per tutt’ i cerchi del dolente regno,                          son io di qua venuto; virtù del ciel mi mosse, e con lei vegno. Non per far, ma per non fare ho perduto a veder l’alto Sol che tu disiri e che fu tardi per me conosciuto.</vt:lpstr>
      <vt:lpstr>   Luogo è là giù non tristo di martìri, ma di tenebre solo, ove i lamenti non suonan come guai, ma son sospiri. Quivi sto io coi pargoli innocenti dai denti morsi de la morte avante che fosser da l’umana colpa essenti;</vt:lpstr>
      <vt:lpstr>quivi sto io con quei che le tre sante virtù non si vestiro, e sanza vizio conobber l’altre e seguir tutte quante.</vt:lpstr>
      <vt:lpstr>Scene 13   Easter Monday  After Sunrise</vt:lpstr>
      <vt:lpstr>  After sunset on Easter Day, Dante fell into a prolonged sleep.  Well after sunrise on the Monday, he awoke in alarm from a dream in which he thought he was being borne aloft by an eagle.</vt:lpstr>
      <vt:lpstr>He will now learn that his dream was a veiled perception of a true event.  He has been carried up to the Gate of Purgatory by St Lucy, his patron saint.</vt:lpstr>
      <vt:lpstr>POETA                                             Da la faccia mi fuggì ’l sonno, e diventa’ ismorto, come fa l’uom che, spaventato, agghiaccia. Dallato m’era solo il mio conforto, e ’l sole er’ alto già più che due ore, e ’l viso m’era a la marina torto.</vt:lpstr>
      <vt:lpstr>VIRGILIO  Non aver tema,  fatti sicur, ché noi semo a buon punto; non stringer, ma rallarga ogne vigore. Tu se’ omai al purgatorio giunto: vedi là il balzo che ’l chiude dintorno; vedi l’entrata là ’ve par digiunto.</vt:lpstr>
      <vt:lpstr>Dianzi, ne l’alba che procede al giorno, quando l’anima tua dentro dormia, sovra li fiori ond’ è là giù addorno venne una donna, e disse: </vt:lpstr>
      <vt:lpstr>LUCIA                                 I’ son Lucia; lasciatemi pigliar costui che dorme; sì l’agevolerò per la sua via.</vt:lpstr>
      <vt:lpstr>VIRGILIO Sordel rimase e l’altre genti forme; ella ti tolse, e come ’l dì fu chiaro, sen venne suso; e io per le sue orme. Qui ti posò, ma pria mi dimostraro li occhi suoi belli quella intrata aperta; poi ella e ’l sonno ad una se n’andaro.</vt:lpstr>
      <vt:lpstr>Scene 14  Tuesday After Sunrise</vt:lpstr>
      <vt:lpstr>During the hours of daylight on Monday,  the two poets climbed to the first three ‘cornices’ that encircle the mountain.   There they conversed with the penitent souls of the Proud, the Envious, and the Angry.</vt:lpstr>
      <vt:lpstr>Dante, as Pilgrim, has become involved in the processes of purification, so much so that each ascent becomes easier for him, as his body is lightened of the burden of sin.  The condition of his Guide remains unchanged, and for all his uncertainties, Virgil is still the honoured Sage. </vt:lpstr>
      <vt:lpstr>Having resumed their climb at sunrise on Tuesday, Dante and Virgil have now reached the fifth cornice.   An earth tremor shakes the ground.   (The whole mountain has ‘skipped like a lamb’ to celebrate the release of a soul who has been made worthy – at long last – to ascend from Purgatory to Heaven.)</vt:lpstr>
      <vt:lpstr>The poets become aware of a shade walking behind them.  We are about to meet Statius.   He was a Roman epic poet, born in the first century AD, who becomes the vehicle of Dante’s most sustained tribute to Virgil, who lived in the first century BC –– ‘before Christ’).</vt:lpstr>
      <vt:lpstr>POETA Ed ecco  ci apparve un’ombra, e dietro a noi venìa;  né ci addemmo di lei, sì parlò pria, dicendo:  STAZIO             O frati miei, Dio vi dea pace.</vt:lpstr>
      <vt:lpstr>POETA Noi ci volgemmo sùbiti, e Virgilio rendéli ’l cenno ch’a ciò si conface. Poi cominciò:  VIRGILIO                       Nel beato concilio ti ponga in pace la verace corte che me rilega ne l’etterno essilio.</vt:lpstr>
      <vt:lpstr>STAZIO Come!  se voi siete ombre che Dio sù non degni, chi v’ha per la sua scala tanto scorte?</vt:lpstr>
      <vt:lpstr>VIRGILIO                              Se tu riguardi a’ segni che questi porta e che l’angel profila, ben vedrai che coi buon convien ch’e’ regni.     Ond’ io fui tratto fuor de l’ampia gola d’inferno per mostrarli, e mosterrolli oltre, quanto ’l potrà menar mia scola.</vt:lpstr>
      <vt:lpstr>Ora chi fosti, piacciati ch’io sappia, e perché tanti secoli giaciuto qui se’, ne le parole tue mi cappia.</vt:lpstr>
      <vt:lpstr>STAZIO Nel tempo che ’l buon Tito, con l’aiuto del sommo rege, vendicò le fóra ond’ uscì ’l sangue per Giuda venduto, col nome che più dura e più onora era io di là,  famoso assai, ma non con fede ancora.</vt:lpstr>
      <vt:lpstr>Tanto fu dolce mio vocale spirto, che, tolosano, a sé mi trasse Roma, dove mertai le tempie ornar di mirto. Stazio la gente ancor di là mi noma: cantai di Tebe, e poi del grande Achille; ma caddi in via con la seconda soma.</vt:lpstr>
      <vt:lpstr>   Al mio ardor fuor seme le faville, che mi scaldar, de la divina fiamma onde sono allumati più di mille; de l’Eneïda dico, la qual mamma fummi, e fummi nutrice, poetando: sanz’ essa non fermai peso di dramma.</vt:lpstr>
      <vt:lpstr>E per esser vivuto di là quando visse Virgilio, assentirei un sole più che non deggio al mio uscir di bando.</vt:lpstr>
      <vt:lpstr>POETA Volser Virgilio a me queste parole con viso che, tacendo, disse “Taci”; ma non può tutto la virtù che vuole; ché riso e pianto son tanto seguaci a la passion di che ciascun si spicca, che men seguon voler ne’ più veraci.</vt:lpstr>
      <vt:lpstr>   Io pur sorrisi come l’uom ch’ammicca; per che l’ombra si tacque, e riguardommi ne li occhi ove ’l sembiante più si ficca:</vt:lpstr>
      <vt:lpstr>STAZIO          Se tanto labore in bene assommi,                        perché la tua faccia testeso un lampeggiar di riso dimostrommi?</vt:lpstr>
      <vt:lpstr>POETA Or son io d’una parte e d’altra preso: l’una mi fa tacer, l’altra scongiura ch’io dica; ond’ io sospiro, e sono inteso dal mio maestro: </vt:lpstr>
      <vt:lpstr>VIRGILIO                                         Non aver paura di parlar;    ma parla e digli  quel ch’e’ dimanda con cotanta cura.</vt:lpstr>
      <vt:lpstr>PROTAGONISTA               Forse che tu ti maravigli, antico spirto, del rider ch’io fei; ma più d’ammirazion vo’ che ti pigli. Questi che guida in alto li occhi miei, è quel Virgilio dal qual tu togliesti forte a cantar de li uomini e d’i dèi.</vt:lpstr>
      <vt:lpstr>Se cagion altra al mio rider credesti, lasciala per non vera, ed esser credi quelle parole che di lui dicesti.</vt:lpstr>
      <vt:lpstr>POETA Già s’inchinava ad abbracciar li piedi al mio dottor, ma el li disse:  VIRGILIO                                                             Frate, non far, ché tu se’ ombra e ombra vedi.</vt:lpstr>
      <vt:lpstr>STAZIO (surgendo)                          Or puoi la quantitate comprender de l’amor ch’a te mi scalda, quand’ io dismento nostra vanitate, trattando l’ombre come cosa salda.</vt:lpstr>
      <vt:lpstr>Scene 15   Dusk</vt:lpstr>
      <vt:lpstr>During the daylight hours on Tuesday, the poets visited the sixth cornice.  They have now climbed to the outer edge of the seventh.   The cornice is filled with a wall of flame. It is a fiery furnace which purifies the souls of the Lustful. </vt:lpstr>
      <vt:lpstr>Some of the penitents were contemporary poets, famous for their celebration of human love as an invincible passion.   Dante, himself the author of sensual love poems, must now pass through the purifying fire before he can approach the angel who will absolve him of his final sin.  He baulks.</vt:lpstr>
      <vt:lpstr>His ‘More-than-Father’ will make an almost despairing appeal for trust, recalling the shared dangers of the past 120 hours, urging his ‘Son’ to enter the flames without fear.   But Dante will not budge until he is lured by the name of Beatrice.</vt:lpstr>
      <vt:lpstr>POETA Fuor de la fiamma stava in su la riva, e cantava Beati mundo corde! in voce assai più che la nostra viva.</vt:lpstr>
      <vt:lpstr>VOCE ANGELICA            Più non si va, se pria non morde, anime sante, il foco: intrate in esso, e al cantar di là non siate sorde. </vt:lpstr>
      <vt:lpstr>POETA            Io divenni tal, quando lo ’ntesi, qual è colui che ne la fossa è messo. In su le man commesse mi protesi, guardando il foco e imaginando forte umani corpi già veduti accesi.</vt:lpstr>
      <vt:lpstr>Volsersi verso me le buone scorte; e Virgilio mi disse:  VIRGILIO                                Figliuol mio, qui può esser tormento, ma non morte. Ricorditi, ricorditi! E se io sovresso Gerïon ti guidai salvo, che farò ora presso più a Dio?</vt:lpstr>
      <vt:lpstr>   Credi per certo che se dentro a l’alvo di questa fiamma stessi ben mille anni, non ti potrebbe far d’un capel calvo. E se tu forse credi ch’io t’inganni, fatti ver’ lei, e fatti far credenza con le tue mani al lembo d’i tuoi panni. Pon giù omai, pon giù ogne temenza; volgiti in qua e vieni: entra sicuro!</vt:lpstr>
      <vt:lpstr>POETA E io pur fermo e contra coscïenza. Quando mi vide star pur fermo e duro, turbato un poco disse: </vt:lpstr>
      <vt:lpstr>VIRGILIO                              Or vedi, figlio: tra Bëatrice e te è questo muro.</vt:lpstr>
      <vt:lpstr>POETA Come al nome di Tisbe aperse il ciglio Piramo in su la morte, e riguardolla, allor che ’l gelso diventò vermiglio; così, la mia durezza fatta solla, mi volsi al savio duca, udendo il nome che ne la mente sempre mi rampolla.</vt:lpstr>
      <vt:lpstr>Ond’ ei crollò la fronte e disse:  VIRGILIO                                              Come! volenci star di qua? </vt:lpstr>
      <vt:lpstr>POETA                                     Indi sorrise come al fanciul si fa ch’è vinto al pome. Poi dentro al foco innanzi mi si mise, pregando Stazio che venisse retro, che pria per lunga strada ci divise.</vt:lpstr>
      <vt:lpstr>Scene 16   Wednesday After Dawn</vt:lpstr>
      <vt:lpstr>Dante did indeed pass through the flames without harm to ‘a single hair on his head’.  The hours of darkness were again passed in sleep, this time on the stairs leading up to the Earthly Paradise at the summit of the mountain.</vt:lpstr>
      <vt:lpstr>The pilgrim has now been purified of all the capital vices and absolved of all his sins.   He has been made ‘worthy of Heaven’, and is therefore worthy to enter the Garden of Eden, which was created as the ‘place proper for humankind’.</vt:lpstr>
      <vt:lpstr>Shortly after sunrise on Wednesday, at the top of the final ascent, Virgil announces that his own mission is complete.   These will be his final words in the poem.</vt:lpstr>
      <vt:lpstr>POETA E già per li splendori antelucani, che tanto a’ pellegrin surgon più grati, quanto, tornando, albergan men lontani, le tenebre fuggian da tutti lati, e ’l sonno mio con esse; ond’ io leva’mi, veggendo i gran maestri già levati.</vt:lpstr>
      <vt:lpstr>VIRGILIO Quel dolce pome che per tanti rami cercando va la cura de’ mortali, oggi porrà in pace le tue fami.</vt:lpstr>
      <vt:lpstr>POETA Virgilio inverso me queste cotali parole usò; e mai non furo strenne che fosser di piacere a queste iguali. Tanto voler sopra voler mi venne de l’esser sù, ch’ad ogne passo poi al volo mi sentia crescer le penne.</vt:lpstr>
      <vt:lpstr>   Come la scala tutta sotto noi fu corsa e fummo in su ’l grado superno, in me ficcò Virgilio li occhi suoi, e disse: </vt:lpstr>
      <vt:lpstr>VIRGILIO              Il temporal foco e l’etterno veduto hai, figlio; e se’ venuto in parte dov’ io per me più oltre non discerno. Tratto t’ho qui con ingegno e con arte; lo tuo piacere omai prendi per duce; fuor se’ de l’erte vie, fuor se’ de l’arte.</vt:lpstr>
      <vt:lpstr>   Vedi lo sol che ’n fronte ti riluce; vedi l’erbette, i fiori e li arbuscelli che qui la terra sol da sé produce. Mentre che vegnan lieti li occhi belli che, lagrimando, a te venir mi fenno, seder ti puoi e puoi andar tra elli.</vt:lpstr>
      <vt:lpstr>   Non aspettar mio dir più né mio cenno; libero, dritto e sano è tuo arbitrio, e fallo fora non fare a suo senno: per ch’io te sovra te corono e mitrio.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Epilogue  (Still Wednesday) Forenoon</vt:lpstr>
      <vt:lpstr>In the Earthly Paradise, the pilgrim’s attention has been seized by a historical pageant.   A column of allegorical figures approached and took up position on either side of a symbolic chariot.  On the chariot stands the veiled figure of a woman, dressed in colours symbolising Faith, Hope and Love. </vt:lpstr>
      <vt:lpstr>Even before she unveils,   Dante feels sure this must be Beatrice, the flesh and blood Florentine   whom he had loved from the age of nine until her early death. </vt:lpstr>
      <vt:lpstr>Notwithstanding the psychological realism and the many layers of Christian symbolism,   the real Virgil, the pagan Virgil, will not be forgotten in this epilogue.   (There will be two direct quotations from the Aeneid and a reminiscence of Orpheus’ lament for Eurydice in the Georgics.) </vt:lpstr>
      <vt:lpstr>Nowhere does the historical Dante acknowledge more proudly his debt to ‘the loftiest poet’ from whom he ‘took his beautiful style’   than in this moment of pathos when his fictional self mourns the departure of his fictional ‘More-than-Father’. </vt:lpstr>
      <vt:lpstr>POETA E lo spirito mio, che già cotanto tempo era stato ch’a la sua presenza non era di stupor, tremando, affranto, sanza de li occhi aver più conoscenza, per occulta virtù che da lei mosse, d’antico amor sentì la gran potenza.</vt:lpstr>
      <vt:lpstr>   Tosto che ne la vista mi percosse l’alta virtù che già m’avea trafitto prima ch’io fuor di püerizia fosse, volsimi a la sinistra col respitto col quale il fantolin corre a la mamma quando ha paura o quando elli è afflitto, per dicere a Virgilio: </vt:lpstr>
      <vt:lpstr>PROTAGONISTA                                   Men che dramma di sangue m’è rimaso che non tremi: conosco i segni de l’antica fiamma.</vt:lpstr>
      <vt:lpstr>POETA Ma Virgilio n’avea lasciati scemi di sé, Virgilio dolcissimo patre, Virgilio a cui per mia salute die’mi; né quantunque perdeo l’antica matre, valse a le guance nette di rugiada che, lagrimando, non tornasser atre.</vt:lpstr>
      <vt:lpstr>BEATRICE Dante, perché Virgilio se ne vada, non pianger anco, non piangere ancora; ché pianger ti conven per altra spada.</vt:lpstr>
      <vt:lpstr>Postlude  Beyond Time and Space</vt:lpstr>
      <vt:lpstr>Dante’s journey did not end with the ‘lovers’ meeting’.   Beatrice herself took over the role of Virgil in the complex operations of mediated Grace   which will result in Dante’s direct union with God, beyond the confines of space and time. </vt:lpstr>
      <vt:lpstr>The pilgrim is now standing at the heart of the ‘celestial rose’,   under which ‘general form’ he has been empowered to see the assembly   of the angels and the souls of the blessed in the Empyrean. </vt:lpstr>
      <vt:lpstr>He turns to put a question to Beatrice, his celestial guide,   just as he had earlier turned to Virgil, his terrestrial guide… </vt:lpstr>
      <vt:lpstr>POETA La forma general di paradiso già tutta mïo sguardo avea compresa, in nulla parte ancor fermato fiso; e volgeami con voglia rïaccesa per domandar la mia donna di cose di che la mente mia era sospesa.</vt:lpstr>
      <vt:lpstr>   Uno intendëa, e altro mi rispuose: credea veder Beatrice e vidi un sene vestito con le genti glorïose. Diffuso era per li occhi e per le gene di benigna letizia, in atto pio quale a tenero padre si convene.</vt:lpstr>
      <vt:lpstr>PROTAGONISTA Ov’ è ella? </vt:lpstr>
      <vt:lpstr>SAN BERNARDO           A terminar lo tuo disiro mosse Beatrice me del loco mio; e se riguardi sù nel terzo giro dal sommo grado, tu la rivedrai nel trono che suoi merti le sortiro.</vt:lpstr>
      <vt:lpstr>POETA Sanza risponder, li occhi sù levai, e vidi lei che si facea corona reflettendo da sé li etterni rai.</vt:lpstr>
      <vt:lpstr>Da quella regïon che più sù tona occhio mortale alcun tanto non dista, qualunque in mare più giù s’abbandona, quanto lì da Beatrice la mia vista; ma nulla mi facea, ché süa effige non discendëa a me per mezzo mista.</vt:lpstr>
      <vt:lpstr>PROTAGONISTA O donna in cui la mia speranza vige, e che soffristi per la mia salute in inferno lasciar le tue vestige, di tante cose quant’ i’ ho vedute, dal tuo podere e da la tua bontate riconosco la grazia e la virtute.</vt:lpstr>
      <vt:lpstr>   Tu m’hai di servo tratto a libertate per tutte quelle vie, per tutt’ i modi che di ciò fare avei la potestate. La tua magnificenza in me custodi, sì che l’anima mia, che fatt’ hai sana, piacente a te dal corpo si disnodi.</vt:lpstr>
      <vt:lpstr>POETA Così orai; e quella, sì lontana come parea, sorrise e riguardommi; poi si tornò a l’etterna fontana.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Harrison</dc:creator>
  <cp:lastModifiedBy>Patrick Boyde</cp:lastModifiedBy>
  <cp:revision>852</cp:revision>
  <dcterms:created xsi:type="dcterms:W3CDTF">2016-11-06T16:33:49Z</dcterms:created>
  <dcterms:modified xsi:type="dcterms:W3CDTF">2023-08-04T18:13:29Z</dcterms:modified>
</cp:coreProperties>
</file>